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9900"/>
    <a:srgbClr val="663300"/>
    <a:srgbClr val="A50021"/>
    <a:srgbClr val="FF3300"/>
    <a:srgbClr val="FFCC66"/>
    <a:srgbClr val="CCFF66"/>
    <a:srgbClr val="336600"/>
    <a:srgbClr val="99CC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4660"/>
  </p:normalViewPr>
  <p:slideViewPr>
    <p:cSldViewPr snapToGrid="0">
      <p:cViewPr varScale="1">
        <p:scale>
          <a:sx n="43" d="100"/>
          <a:sy n="43" d="100"/>
        </p:scale>
        <p:origin x="2440" y="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50263" cy="49847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50" y="2"/>
            <a:ext cx="2950263" cy="49847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D27C62E-6C4E-4D6F-BA1F-E51AAE02EB3F}" type="datetimeFigureOut">
              <a:rPr kumimoji="1" lang="ja-JP" altLang="en-US" smtClean="0"/>
              <a:t>2023/11/2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200" y="4783140"/>
            <a:ext cx="5444806" cy="3913187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867"/>
            <a:ext cx="2950263" cy="49847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50" y="9440867"/>
            <a:ext cx="2950263" cy="49847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436D6467-8690-472B-834A-3FC4F725C7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297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0612表1用色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64290"/>
            <a:ext cx="6858000" cy="214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4350" y="2861733"/>
            <a:ext cx="5829300" cy="2091267"/>
          </a:xfrm>
        </p:spPr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5283200"/>
            <a:ext cx="4800600" cy="121073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5372100" y="220133"/>
            <a:ext cx="1428750" cy="660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563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93457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4231609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886325" y="880533"/>
            <a:ext cx="1457325" cy="704426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14350" y="880533"/>
            <a:ext cx="4257675" cy="704426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6010561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880533"/>
            <a:ext cx="5829300" cy="1651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514350" y="2861733"/>
            <a:ext cx="2857500" cy="506306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3486150" y="2861733"/>
            <a:ext cx="2857500" cy="242146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3486150" y="5503333"/>
            <a:ext cx="2857500" cy="242146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59919009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verTx" preserve="1">
  <p:cSld name="タイトル、コンテンツ、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880533"/>
            <a:ext cx="5829300" cy="1651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14350" y="2861733"/>
            <a:ext cx="5829300" cy="242146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14350" y="5503333"/>
            <a:ext cx="5829300" cy="242146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14617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514350" y="880533"/>
            <a:ext cx="5829300" cy="1651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514350" y="2861733"/>
            <a:ext cx="2857500" cy="242146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3486150" y="2861733"/>
            <a:ext cx="2857500" cy="242146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514350" y="5503333"/>
            <a:ext cx="2857500" cy="242146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6150" y="5503333"/>
            <a:ext cx="2857500" cy="242146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0507235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880533"/>
            <a:ext cx="5829300" cy="1651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06810897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342900" y="396703"/>
            <a:ext cx="6172200" cy="845220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342900" y="9020880"/>
            <a:ext cx="1600200" cy="687917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475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343150" y="9020880"/>
            <a:ext cx="2171700" cy="687917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475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914900" y="9020880"/>
            <a:ext cx="1600200" cy="68791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BCF33-62F1-4AD6-88BD-4814AAF42FF1}" type="slidenum">
              <a:rPr lang="en-US" altLang="ja-JP" sz="2475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sz="2475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842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227282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6"/>
            <a:ext cx="5829300" cy="1967442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1125"/>
            </a:lvl1pPr>
            <a:lvl2pPr marL="257172" indent="0">
              <a:buNone/>
              <a:defRPr sz="1013"/>
            </a:lvl2pPr>
            <a:lvl3pPr marL="514344" indent="0">
              <a:buNone/>
              <a:defRPr sz="900"/>
            </a:lvl3pPr>
            <a:lvl4pPr marL="771516" indent="0">
              <a:buNone/>
              <a:defRPr sz="788"/>
            </a:lvl4pPr>
            <a:lvl5pPr marL="1028689" indent="0">
              <a:buNone/>
              <a:defRPr sz="788"/>
            </a:lvl5pPr>
            <a:lvl6pPr marL="1285861" indent="0">
              <a:buNone/>
              <a:defRPr sz="788"/>
            </a:lvl6pPr>
            <a:lvl7pPr marL="1543033" indent="0">
              <a:buNone/>
              <a:defRPr sz="788"/>
            </a:lvl7pPr>
            <a:lvl8pPr marL="1800205" indent="0">
              <a:buNone/>
              <a:defRPr sz="788"/>
            </a:lvl8pPr>
            <a:lvl9pPr marL="2057377" indent="0">
              <a:buNone/>
              <a:defRPr sz="78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8977259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14350" y="2861733"/>
            <a:ext cx="2857500" cy="5063067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861733"/>
            <a:ext cx="2857500" cy="5063067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4776250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2156211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331357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985511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2" cy="845449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788"/>
            </a:lvl1pPr>
            <a:lvl2pPr marL="257172" indent="0">
              <a:buNone/>
              <a:defRPr sz="675"/>
            </a:lvl2pPr>
            <a:lvl3pPr marL="514344" indent="0">
              <a:buNone/>
              <a:defRPr sz="563"/>
            </a:lvl3pPr>
            <a:lvl4pPr marL="771516" indent="0">
              <a:buNone/>
              <a:defRPr sz="506"/>
            </a:lvl4pPr>
            <a:lvl5pPr marL="1028689" indent="0">
              <a:buNone/>
              <a:defRPr sz="506"/>
            </a:lvl5pPr>
            <a:lvl6pPr marL="1285861" indent="0">
              <a:buNone/>
              <a:defRPr sz="506"/>
            </a:lvl6pPr>
            <a:lvl7pPr marL="1543033" indent="0">
              <a:buNone/>
              <a:defRPr sz="506"/>
            </a:lvl7pPr>
            <a:lvl8pPr marL="1800205" indent="0">
              <a:buNone/>
              <a:defRPr sz="506"/>
            </a:lvl8pPr>
            <a:lvl9pPr marL="2057377" indent="0">
              <a:buNone/>
              <a:defRPr sz="50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457721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1800"/>
            </a:lvl1pPr>
            <a:lvl2pPr marL="257172" indent="0">
              <a:buNone/>
              <a:defRPr sz="1575"/>
            </a:lvl2pPr>
            <a:lvl3pPr marL="514344" indent="0">
              <a:buNone/>
              <a:defRPr sz="1350"/>
            </a:lvl3pPr>
            <a:lvl4pPr marL="771516" indent="0">
              <a:buNone/>
              <a:defRPr sz="1125"/>
            </a:lvl4pPr>
            <a:lvl5pPr marL="1028689" indent="0">
              <a:buNone/>
              <a:defRPr sz="1125"/>
            </a:lvl5pPr>
            <a:lvl6pPr marL="1285861" indent="0">
              <a:buNone/>
              <a:defRPr sz="1125"/>
            </a:lvl6pPr>
            <a:lvl7pPr marL="1543033" indent="0">
              <a:buNone/>
              <a:defRPr sz="1125"/>
            </a:lvl7pPr>
            <a:lvl8pPr marL="1800205" indent="0">
              <a:buNone/>
              <a:defRPr sz="1125"/>
            </a:lvl8pPr>
            <a:lvl9pPr marL="2057377" indent="0">
              <a:buNone/>
              <a:defRPr sz="1125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788"/>
            </a:lvl1pPr>
            <a:lvl2pPr marL="257172" indent="0">
              <a:buNone/>
              <a:defRPr sz="675"/>
            </a:lvl2pPr>
            <a:lvl3pPr marL="514344" indent="0">
              <a:buNone/>
              <a:defRPr sz="563"/>
            </a:lvl3pPr>
            <a:lvl4pPr marL="771516" indent="0">
              <a:buNone/>
              <a:defRPr sz="506"/>
            </a:lvl4pPr>
            <a:lvl5pPr marL="1028689" indent="0">
              <a:buNone/>
              <a:defRPr sz="506"/>
            </a:lvl5pPr>
            <a:lvl6pPr marL="1285861" indent="0">
              <a:buNone/>
              <a:defRPr sz="506"/>
            </a:lvl6pPr>
            <a:lvl7pPr marL="1543033" indent="0">
              <a:buNone/>
              <a:defRPr sz="506"/>
            </a:lvl7pPr>
            <a:lvl8pPr marL="1800205" indent="0">
              <a:buNone/>
              <a:defRPr sz="506"/>
            </a:lvl8pPr>
            <a:lvl9pPr marL="2057377" indent="0">
              <a:buNone/>
              <a:defRPr sz="50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2121069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AEDEF"/>
            </a:gs>
            <a:gs pos="100000">
              <a:srgbClr val="85C2FF"/>
            </a:gs>
            <a:gs pos="90000">
              <a:srgbClr val="C4D6EB"/>
            </a:gs>
            <a:gs pos="100000">
              <a:srgbClr val="FFEBFA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0533"/>
            <a:ext cx="58293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1733"/>
            <a:ext cx="5829300" cy="5063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372100" y="110067"/>
            <a:ext cx="1428750" cy="440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B0E6FD70-97D3-40DD-9D6D-7EC9282BA101}" type="slidenum">
              <a:rPr lang="en-US" altLang="ja-JP" sz="563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sz="563">
              <a:solidFill>
                <a:srgbClr val="000000"/>
              </a:solidFill>
            </a:endParaRPr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0" y="8520994"/>
            <a:ext cx="6858000" cy="1385006"/>
            <a:chOff x="0" y="3716"/>
            <a:chExt cx="5760" cy="604"/>
          </a:xfrm>
        </p:grpSpPr>
        <p:pic>
          <p:nvPicPr>
            <p:cNvPr id="1030" name="Picture 6" descr="0612色グラデ2"/>
            <p:cNvPicPr>
              <a:picLocks noChangeAspect="1" noChangeArrowheads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33"/>
            <a:stretch>
              <a:fillRect/>
            </a:stretch>
          </p:blipFill>
          <p:spPr bwMode="auto">
            <a:xfrm>
              <a:off x="144" y="3922"/>
              <a:ext cx="5616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1" name="Picture 7" descr="0612色グラデ"/>
            <p:cNvPicPr>
              <a:picLocks noChangeAspect="1" noChangeArrowheads="1"/>
            </p:cNvPicPr>
            <p:nvPr userDrawn="1"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16"/>
              <a:ext cx="624" cy="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17483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75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75">
          <a:solidFill>
            <a:schemeClr val="tx2"/>
          </a:solidFill>
          <a:latin typeface="Arial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75">
          <a:solidFill>
            <a:schemeClr val="tx2"/>
          </a:solidFill>
          <a:latin typeface="Arial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75">
          <a:solidFill>
            <a:schemeClr val="tx2"/>
          </a:solidFill>
          <a:latin typeface="Arial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75">
          <a:solidFill>
            <a:schemeClr val="tx2"/>
          </a:solidFill>
          <a:latin typeface="Arial" pitchFamily="34" charset="0"/>
          <a:ea typeface="ＭＳ Ｐゴシック" pitchFamily="50" charset="-128"/>
        </a:defRPr>
      </a:lvl5pPr>
      <a:lvl6pPr marL="257172" algn="ctr" rtl="0" fontAlgn="base">
        <a:spcBef>
          <a:spcPct val="0"/>
        </a:spcBef>
        <a:spcAft>
          <a:spcPct val="0"/>
        </a:spcAft>
        <a:defRPr kumimoji="1" sz="2475">
          <a:solidFill>
            <a:schemeClr val="tx2"/>
          </a:solidFill>
          <a:latin typeface="Arial" pitchFamily="34" charset="0"/>
          <a:ea typeface="ＭＳ Ｐゴシック" pitchFamily="50" charset="-128"/>
        </a:defRPr>
      </a:lvl6pPr>
      <a:lvl7pPr marL="514344" algn="ctr" rtl="0" fontAlgn="base">
        <a:spcBef>
          <a:spcPct val="0"/>
        </a:spcBef>
        <a:spcAft>
          <a:spcPct val="0"/>
        </a:spcAft>
        <a:defRPr kumimoji="1" sz="2475">
          <a:solidFill>
            <a:schemeClr val="tx2"/>
          </a:solidFill>
          <a:latin typeface="Arial" pitchFamily="34" charset="0"/>
          <a:ea typeface="ＭＳ Ｐゴシック" pitchFamily="50" charset="-128"/>
        </a:defRPr>
      </a:lvl7pPr>
      <a:lvl8pPr marL="771516" algn="ctr" rtl="0" fontAlgn="base">
        <a:spcBef>
          <a:spcPct val="0"/>
        </a:spcBef>
        <a:spcAft>
          <a:spcPct val="0"/>
        </a:spcAft>
        <a:defRPr kumimoji="1" sz="2475">
          <a:solidFill>
            <a:schemeClr val="tx2"/>
          </a:solidFill>
          <a:latin typeface="Arial" pitchFamily="34" charset="0"/>
          <a:ea typeface="ＭＳ Ｐゴシック" pitchFamily="50" charset="-128"/>
        </a:defRPr>
      </a:lvl8pPr>
      <a:lvl9pPr marL="1028689" algn="ctr" rtl="0" fontAlgn="base">
        <a:spcBef>
          <a:spcPct val="0"/>
        </a:spcBef>
        <a:spcAft>
          <a:spcPct val="0"/>
        </a:spcAft>
        <a:defRPr kumimoji="1" sz="2475">
          <a:solidFill>
            <a:schemeClr val="tx2"/>
          </a:solidFill>
          <a:latin typeface="Arial" pitchFamily="34" charset="0"/>
          <a:ea typeface="ＭＳ Ｐゴシック" pitchFamily="50" charset="-128"/>
        </a:defRPr>
      </a:lvl9pPr>
    </p:titleStyle>
    <p:bodyStyle>
      <a:lvl1pPr marL="192879" indent="-192879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  <a:cs typeface="+mn-cs"/>
        </a:defRPr>
      </a:lvl1pPr>
      <a:lvl2pPr marL="417905" indent="-160733" algn="l" rtl="0" eaLnBrk="0" fontAlgn="base" hangingPunct="0">
        <a:spcBef>
          <a:spcPct val="20000"/>
        </a:spcBef>
        <a:spcAft>
          <a:spcPct val="0"/>
        </a:spcAft>
        <a:buChar char="–"/>
        <a:defRPr kumimoji="1" sz="1575">
          <a:solidFill>
            <a:schemeClr val="tx1"/>
          </a:solidFill>
          <a:latin typeface="+mn-lt"/>
          <a:ea typeface="+mn-ea"/>
        </a:defRPr>
      </a:lvl2pPr>
      <a:lvl3pPr marL="642931" indent="-128586" algn="l" rtl="0" eaLnBrk="0" fontAlgn="base" hangingPunct="0">
        <a:spcBef>
          <a:spcPct val="20000"/>
        </a:spcBef>
        <a:spcAft>
          <a:spcPct val="0"/>
        </a:spcAft>
        <a:buChar char="•"/>
        <a:defRPr kumimoji="1" sz="1350">
          <a:solidFill>
            <a:schemeClr val="tx1"/>
          </a:solidFill>
          <a:latin typeface="+mn-lt"/>
          <a:ea typeface="+mn-ea"/>
        </a:defRPr>
      </a:lvl3pPr>
      <a:lvl4pPr marL="900103" indent="-128586" algn="l" rtl="0" eaLnBrk="0" fontAlgn="base" hangingPunct="0">
        <a:spcBef>
          <a:spcPct val="20000"/>
        </a:spcBef>
        <a:spcAft>
          <a:spcPct val="0"/>
        </a:spcAft>
        <a:buChar char="–"/>
        <a:defRPr kumimoji="1" sz="1125">
          <a:solidFill>
            <a:schemeClr val="tx1"/>
          </a:solidFill>
          <a:latin typeface="+mn-lt"/>
          <a:ea typeface="+mn-ea"/>
        </a:defRPr>
      </a:lvl4pPr>
      <a:lvl5pPr marL="1157275" indent="-128586" algn="l" rtl="0" eaLnBrk="0" fontAlgn="base" hangingPunct="0">
        <a:spcBef>
          <a:spcPct val="20000"/>
        </a:spcBef>
        <a:spcAft>
          <a:spcPct val="0"/>
        </a:spcAft>
        <a:buChar char="»"/>
        <a:defRPr kumimoji="1" sz="1125">
          <a:solidFill>
            <a:schemeClr val="tx1"/>
          </a:solidFill>
          <a:latin typeface="+mn-lt"/>
          <a:ea typeface="+mn-ea"/>
        </a:defRPr>
      </a:lvl5pPr>
      <a:lvl6pPr marL="1414447" indent="-128586" algn="l" rtl="0" fontAlgn="base">
        <a:spcBef>
          <a:spcPct val="20000"/>
        </a:spcBef>
        <a:spcAft>
          <a:spcPct val="0"/>
        </a:spcAft>
        <a:buChar char="»"/>
        <a:defRPr kumimoji="1" sz="1125">
          <a:solidFill>
            <a:schemeClr val="tx1"/>
          </a:solidFill>
          <a:latin typeface="+mn-lt"/>
          <a:ea typeface="+mn-ea"/>
        </a:defRPr>
      </a:lvl6pPr>
      <a:lvl7pPr marL="1671619" indent="-128586" algn="l" rtl="0" fontAlgn="base">
        <a:spcBef>
          <a:spcPct val="20000"/>
        </a:spcBef>
        <a:spcAft>
          <a:spcPct val="0"/>
        </a:spcAft>
        <a:buChar char="»"/>
        <a:defRPr kumimoji="1" sz="1125">
          <a:solidFill>
            <a:schemeClr val="tx1"/>
          </a:solidFill>
          <a:latin typeface="+mn-lt"/>
          <a:ea typeface="+mn-ea"/>
        </a:defRPr>
      </a:lvl7pPr>
      <a:lvl8pPr marL="1928791" indent="-128586" algn="l" rtl="0" fontAlgn="base">
        <a:spcBef>
          <a:spcPct val="20000"/>
        </a:spcBef>
        <a:spcAft>
          <a:spcPct val="0"/>
        </a:spcAft>
        <a:buChar char="»"/>
        <a:defRPr kumimoji="1" sz="1125">
          <a:solidFill>
            <a:schemeClr val="tx1"/>
          </a:solidFill>
          <a:latin typeface="+mn-lt"/>
          <a:ea typeface="+mn-ea"/>
        </a:defRPr>
      </a:lvl8pPr>
      <a:lvl9pPr marL="2185964" indent="-128586" algn="l" rtl="0" fontAlgn="base">
        <a:spcBef>
          <a:spcPct val="20000"/>
        </a:spcBef>
        <a:spcAft>
          <a:spcPct val="0"/>
        </a:spcAft>
        <a:buChar char="»"/>
        <a:defRPr kumimoji="1" sz="112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514344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2" algn="l" defTabSz="514344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44" algn="l" defTabSz="514344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16" algn="l" defTabSz="514344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89" algn="l" defTabSz="514344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61" algn="l" defTabSz="514344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33" algn="l" defTabSz="514344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05" algn="l" defTabSz="514344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77" algn="l" defTabSz="514344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8EBE9EB-23C2-4F39-B84F-CF6CE2569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14" y="5995215"/>
            <a:ext cx="6858000" cy="3791713"/>
          </a:xfrm>
          <a:prstGeom prst="rect">
            <a:avLst/>
          </a:prstGeom>
        </p:spPr>
      </p:pic>
      <p:sp>
        <p:nvSpPr>
          <p:cNvPr id="5" name="四角形吹き出し 2078">
            <a:extLst>
              <a:ext uri="{FF2B5EF4-FFF2-40B4-BE49-F238E27FC236}">
                <a16:creationId xmlns:a16="http://schemas.microsoft.com/office/drawing/2014/main" id="{7EEAD34E-D900-4A8C-A01B-0EFEDF42BB3C}"/>
              </a:ext>
            </a:extLst>
          </p:cNvPr>
          <p:cNvSpPr/>
          <p:nvPr/>
        </p:nvSpPr>
        <p:spPr bwMode="auto">
          <a:xfrm>
            <a:off x="104931" y="1277128"/>
            <a:ext cx="6518130" cy="4576254"/>
          </a:xfrm>
          <a:prstGeom prst="wedgeRectCallout">
            <a:avLst>
              <a:gd name="adj1" fmla="val -24319"/>
              <a:gd name="adj2" fmla="val -48886"/>
            </a:avLst>
          </a:prstGeom>
          <a:solidFill>
            <a:srgbClr val="FFFFFF">
              <a:alpha val="80000"/>
            </a:srgbClr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69" b="1" dirty="0">
                <a:solidFill>
                  <a:srgbClr val="000000"/>
                </a:solidFill>
              </a:rPr>
              <a:t>　</a:t>
            </a:r>
            <a:r>
              <a:rPr lang="en-US" altLang="ja-JP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【</a:t>
            </a: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○○地区にお住いの皆様へ</a:t>
            </a:r>
            <a:r>
              <a:rPr lang="en-US" altLang="ja-JP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】</a:t>
            </a: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●月●日に現場点検を行ったところ、ツキノワグマの出没が確認されました。人身被害を出さないため、次の取組をお願いします。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◎クマと不意に出会わないために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・森林やその周辺で行動する時は、</a:t>
            </a:r>
            <a:r>
              <a:rPr lang="ja-JP" altLang="en-US" sz="1400" u="sng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複数人で話しながら行動</a:t>
            </a: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したり、</a:t>
            </a:r>
            <a:r>
              <a:rPr lang="ja-JP" altLang="en-US" sz="1400" u="sng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クマよけ</a:t>
            </a:r>
            <a:endParaRPr lang="en-US" altLang="ja-JP" sz="1400" u="sng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</a:t>
            </a:r>
            <a:r>
              <a:rPr lang="ja-JP" altLang="en-US" sz="1400" u="sng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鈴やラジオ等の音を鳴らしながら</a:t>
            </a: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行動するなど、人の存在をクマに知らせてく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ださい。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・</a:t>
            </a:r>
            <a:r>
              <a:rPr lang="ja-JP" altLang="en-US" sz="1400" u="sng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朝夕の薄暗い時間帯</a:t>
            </a: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や、</a:t>
            </a:r>
            <a:r>
              <a:rPr lang="ja-JP" altLang="en-US" sz="1400" u="sng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見通しの悪いヤブ</a:t>
            </a: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がある場所では、</a:t>
            </a:r>
            <a:r>
              <a:rPr lang="ja-JP" altLang="en-US" sz="1400" u="sng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注意して</a:t>
            </a: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行動し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てください。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◎クマを寄せ付けないために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・人里でのエサを覚えたクマは、出没を繰り返します。収穫しない</a:t>
            </a:r>
            <a:r>
              <a:rPr lang="ja-JP" altLang="en-US" sz="1400" u="sng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カキやクリ</a:t>
            </a:r>
            <a:endParaRPr lang="en-US" altLang="ja-JP" sz="1400" u="sng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などの</a:t>
            </a:r>
            <a:r>
              <a:rPr lang="ja-JP" altLang="en-US" sz="1400" u="sng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木は伐採</a:t>
            </a: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、又は</a:t>
            </a:r>
            <a:r>
              <a:rPr lang="ja-JP" altLang="en-US" sz="1400" u="sng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果実を早期に収穫</a:t>
            </a: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してください。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・</a:t>
            </a:r>
            <a:r>
              <a:rPr lang="ja-JP" altLang="en-US" sz="1400" u="sng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廃棄する農作物や生ゴミ、油脂類等は、臭いが出ないよう適切に処理</a:t>
            </a: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してく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ださい。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◎万が一、クマと出会ってしまったら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・クマは背を向けて走って逃げるものを追いかける習性があります。</a:t>
            </a:r>
            <a:endParaRPr lang="en-US" altLang="ja-JP" sz="1400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・出会ってしまった時には、</a:t>
            </a:r>
            <a:r>
              <a:rPr lang="ja-JP" altLang="en-US" sz="1400" u="sng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クマから目を離さず、ゆっくりとその場を離れて</a:t>
            </a:r>
            <a:endParaRPr lang="en-US" altLang="ja-JP" sz="1400" u="sng" dirty="0">
              <a:solidFill>
                <a:srgbClr val="000000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ください。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B72BE83-3DF4-4663-9CAD-481B5423F65B}"/>
              </a:ext>
            </a:extLst>
          </p:cNvPr>
          <p:cNvSpPr txBox="1"/>
          <p:nvPr/>
        </p:nvSpPr>
        <p:spPr>
          <a:xfrm>
            <a:off x="43710" y="57834"/>
            <a:ext cx="88517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400" dirty="0"/>
              <a:t>回 覧</a:t>
            </a:r>
          </a:p>
        </p:txBody>
      </p:sp>
      <p:sp>
        <p:nvSpPr>
          <p:cNvPr id="7" name="横巻き 7">
            <a:extLst>
              <a:ext uri="{FF2B5EF4-FFF2-40B4-BE49-F238E27FC236}">
                <a16:creationId xmlns:a16="http://schemas.microsoft.com/office/drawing/2014/main" id="{C7732B4D-531A-4DE7-AFA9-79C5E36F1F0C}"/>
              </a:ext>
            </a:extLst>
          </p:cNvPr>
          <p:cNvSpPr/>
          <p:nvPr/>
        </p:nvSpPr>
        <p:spPr bwMode="auto">
          <a:xfrm>
            <a:off x="1282569" y="151466"/>
            <a:ext cx="4288834" cy="780604"/>
          </a:xfrm>
          <a:prstGeom prst="horizontalScroll">
            <a:avLst/>
          </a:prstGeom>
          <a:solidFill>
            <a:schemeClr val="bg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108000" tIns="108000" rIns="108000" bIns="108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>
                <a:solidFill>
                  <a:srgbClr val="000000"/>
                </a:solidFill>
              </a:rPr>
              <a:t>クマの出没にご注意ください！</a:t>
            </a:r>
            <a:endParaRPr lang="en-US" altLang="ja-JP" sz="2400" b="1" dirty="0">
              <a:solidFill>
                <a:srgbClr val="000000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53D3C77-A77A-4574-8A73-D13C6AC1484A}"/>
              </a:ext>
            </a:extLst>
          </p:cNvPr>
          <p:cNvSpPr txBox="1"/>
          <p:nvPr/>
        </p:nvSpPr>
        <p:spPr>
          <a:xfrm>
            <a:off x="4629020" y="826546"/>
            <a:ext cx="2082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○○市町村　○○課　○○係</a:t>
            </a:r>
            <a:endParaRPr lang="en-US" altLang="ja-JP" sz="1200" dirty="0"/>
          </a:p>
          <a:p>
            <a:r>
              <a:rPr lang="ja-JP" altLang="en-US" sz="1200" dirty="0"/>
              <a:t>　　電話○○○ー○○○○</a:t>
            </a:r>
          </a:p>
        </p:txBody>
      </p:sp>
      <p:sp>
        <p:nvSpPr>
          <p:cNvPr id="9" name="四角形吹き出し 19">
            <a:extLst>
              <a:ext uri="{FF2B5EF4-FFF2-40B4-BE49-F238E27FC236}">
                <a16:creationId xmlns:a16="http://schemas.microsoft.com/office/drawing/2014/main" id="{A11D0B06-5665-4440-922E-AEE31383D7A7}"/>
              </a:ext>
            </a:extLst>
          </p:cNvPr>
          <p:cNvSpPr/>
          <p:nvPr/>
        </p:nvSpPr>
        <p:spPr bwMode="auto">
          <a:xfrm>
            <a:off x="2253083" y="5936370"/>
            <a:ext cx="1408853" cy="605936"/>
          </a:xfrm>
          <a:prstGeom prst="wedgeRectCallout">
            <a:avLst>
              <a:gd name="adj1" fmla="val 5124"/>
              <a:gd name="adj2" fmla="val 112097"/>
            </a:avLst>
          </a:prstGeom>
          <a:solidFill>
            <a:schemeClr val="bg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</a:rPr>
              <a:t>○収穫されないカキなどの処理（もぎ取り、伐採）</a:t>
            </a:r>
          </a:p>
        </p:txBody>
      </p:sp>
      <p:sp>
        <p:nvSpPr>
          <p:cNvPr id="10" name="四角形吹き出し 2060">
            <a:extLst>
              <a:ext uri="{FF2B5EF4-FFF2-40B4-BE49-F238E27FC236}">
                <a16:creationId xmlns:a16="http://schemas.microsoft.com/office/drawing/2014/main" id="{CD59788E-3E16-45A7-AF84-7CAA3B232D70}"/>
              </a:ext>
            </a:extLst>
          </p:cNvPr>
          <p:cNvSpPr/>
          <p:nvPr/>
        </p:nvSpPr>
        <p:spPr bwMode="auto">
          <a:xfrm>
            <a:off x="104930" y="7234687"/>
            <a:ext cx="1409667" cy="790602"/>
          </a:xfrm>
          <a:prstGeom prst="wedgeRectCallout">
            <a:avLst>
              <a:gd name="adj1" fmla="val -11433"/>
              <a:gd name="adj2" fmla="val 90179"/>
            </a:avLst>
          </a:prstGeom>
          <a:solidFill>
            <a:srgbClr val="FFFF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</a:rPr>
              <a:t>○集落周辺に近づけさせないためのヤブや耕作放棄地の刈り払い</a:t>
            </a:r>
          </a:p>
        </p:txBody>
      </p:sp>
      <p:sp>
        <p:nvSpPr>
          <p:cNvPr id="11" name="四角形吹き出し 2064">
            <a:extLst>
              <a:ext uri="{FF2B5EF4-FFF2-40B4-BE49-F238E27FC236}">
                <a16:creationId xmlns:a16="http://schemas.microsoft.com/office/drawing/2014/main" id="{B3AC72FC-4669-40E0-A674-F7F6BAD1001F}"/>
              </a:ext>
            </a:extLst>
          </p:cNvPr>
          <p:cNvSpPr/>
          <p:nvPr/>
        </p:nvSpPr>
        <p:spPr bwMode="auto">
          <a:xfrm>
            <a:off x="5246001" y="6840638"/>
            <a:ext cx="1465640" cy="605936"/>
          </a:xfrm>
          <a:prstGeom prst="wedgeRectCallout">
            <a:avLst>
              <a:gd name="adj1" fmla="val -37112"/>
              <a:gd name="adj2" fmla="val 91391"/>
            </a:avLst>
          </a:prstGeom>
          <a:solidFill>
            <a:srgbClr val="FFFF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○移動経路や隠れ場所になる河川沿いの樹林の除去等</a:t>
            </a:r>
          </a:p>
        </p:txBody>
      </p:sp>
      <p:sp>
        <p:nvSpPr>
          <p:cNvPr id="12" name="四角形吹き出し 2061">
            <a:extLst>
              <a:ext uri="{FF2B5EF4-FFF2-40B4-BE49-F238E27FC236}">
                <a16:creationId xmlns:a16="http://schemas.microsoft.com/office/drawing/2014/main" id="{5E011FD6-0C2D-46AE-A6B2-B439BB3ACBF4}"/>
              </a:ext>
            </a:extLst>
          </p:cNvPr>
          <p:cNvSpPr/>
          <p:nvPr/>
        </p:nvSpPr>
        <p:spPr bwMode="auto">
          <a:xfrm>
            <a:off x="5755155" y="9180992"/>
            <a:ext cx="1034187" cy="605936"/>
          </a:xfrm>
          <a:prstGeom prst="wedgeRectCallout">
            <a:avLst>
              <a:gd name="adj1" fmla="val -70858"/>
              <a:gd name="adj2" fmla="val -29815"/>
            </a:avLst>
          </a:prstGeom>
          <a:solidFill>
            <a:srgbClr val="FFFF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</a:rPr>
              <a:t>○安全確保のためのヤブなどの刈り払い</a:t>
            </a:r>
          </a:p>
        </p:txBody>
      </p:sp>
      <p:sp>
        <p:nvSpPr>
          <p:cNvPr id="13" name="四角形吹き出し 2211">
            <a:extLst>
              <a:ext uri="{FF2B5EF4-FFF2-40B4-BE49-F238E27FC236}">
                <a16:creationId xmlns:a16="http://schemas.microsoft.com/office/drawing/2014/main" id="{EFFFE0C7-C465-47BF-9298-03815CBC321C}"/>
              </a:ext>
            </a:extLst>
          </p:cNvPr>
          <p:cNvSpPr/>
          <p:nvPr/>
        </p:nvSpPr>
        <p:spPr bwMode="auto">
          <a:xfrm>
            <a:off x="3426986" y="9082540"/>
            <a:ext cx="1073439" cy="790602"/>
          </a:xfrm>
          <a:prstGeom prst="wedgeRectCallout">
            <a:avLst>
              <a:gd name="adj1" fmla="val 39259"/>
              <a:gd name="adj2" fmla="val -114649"/>
            </a:avLst>
          </a:prstGeom>
          <a:solidFill>
            <a:srgbClr val="FFFF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○家畜用飼料などがクマを誘引していないか点検</a:t>
            </a:r>
          </a:p>
        </p:txBody>
      </p:sp>
      <p:sp>
        <p:nvSpPr>
          <p:cNvPr id="14" name="四角形吹き出し 2059">
            <a:extLst>
              <a:ext uri="{FF2B5EF4-FFF2-40B4-BE49-F238E27FC236}">
                <a16:creationId xmlns:a16="http://schemas.microsoft.com/office/drawing/2014/main" id="{9D3CD48D-A7CA-498C-967C-B3DFDC05EC39}"/>
              </a:ext>
            </a:extLst>
          </p:cNvPr>
          <p:cNvSpPr/>
          <p:nvPr/>
        </p:nvSpPr>
        <p:spPr bwMode="auto">
          <a:xfrm>
            <a:off x="2015345" y="9433048"/>
            <a:ext cx="1140605" cy="421270"/>
          </a:xfrm>
          <a:prstGeom prst="wedgeRectCallout">
            <a:avLst>
              <a:gd name="adj1" fmla="val 34307"/>
              <a:gd name="adj2" fmla="val -112313"/>
            </a:avLst>
          </a:prstGeom>
          <a:solidFill>
            <a:srgbClr val="FFFF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defTabSz="51434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</a:rPr>
              <a:t>○エサとなる廃果などの除去</a:t>
            </a:r>
          </a:p>
        </p:txBody>
      </p:sp>
    </p:spTree>
    <p:extLst>
      <p:ext uri="{BB962C8B-B14F-4D97-AF65-F5344CB8AC3E}">
        <p14:creationId xmlns:p14="http://schemas.microsoft.com/office/powerpoint/2010/main" val="29290271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長野県">
  <a:themeElements>
    <a:clrScheme name="長野県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長野県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  <a:ea typeface="ＭＳ Ｐゴシック" pitchFamily="50" charset="-128"/>
          </a:defRPr>
        </a:defPPr>
      </a:lstStyle>
    </a:lnDef>
  </a:objectDefaults>
  <a:extraClrSchemeLst>
    <a:extraClrScheme>
      <a:clrScheme name="長野県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長野県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長野県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長野県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長野県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長野県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長野県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長野県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長野県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長野県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長野県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長野県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1836</TotalTime>
  <Words>327</Words>
  <Application>Microsoft Office PowerPoint</Application>
  <PresentationFormat>A4 210 x 297 mm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HGｺﾞｼｯｸE</vt:lpstr>
      <vt:lpstr>ＭＳ ゴシック</vt:lpstr>
      <vt:lpstr>Arial</vt:lpstr>
      <vt:lpstr>Calibri</vt:lpstr>
      <vt:lpstr>長野県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豊森　孝弘</cp:lastModifiedBy>
  <cp:revision>128</cp:revision>
  <cp:lastPrinted>2023-11-02T04:15:41Z</cp:lastPrinted>
  <dcterms:created xsi:type="dcterms:W3CDTF">2017-08-01T03:32:54Z</dcterms:created>
  <dcterms:modified xsi:type="dcterms:W3CDTF">2023-11-02T04:51:05Z</dcterms:modified>
</cp:coreProperties>
</file>