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1" r:id="rId2"/>
  </p:sldMasterIdLst>
  <p:notesMasterIdLst>
    <p:notesMasterId r:id="rId5"/>
  </p:notesMasterIdLst>
  <p:handoutMasterIdLst>
    <p:handoutMasterId r:id="rId6"/>
  </p:handoutMasterIdLst>
  <p:sldIdLst>
    <p:sldId id="466" r:id="rId3"/>
    <p:sldId id="467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松崎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35" autoAdjust="0"/>
    <p:restoredTop sz="94118" autoAdjust="0"/>
  </p:normalViewPr>
  <p:slideViewPr>
    <p:cSldViewPr>
      <p:cViewPr varScale="1">
        <p:scale>
          <a:sx n="72" d="100"/>
          <a:sy n="72" d="100"/>
        </p:scale>
        <p:origin x="-1476" y="-96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1499D-44B2-4FAB-B0A0-91AC22AE7CBF}" type="datetimeFigureOut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3C093-59E8-4106-8422-56399D5EB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0503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8C43F-65A9-463E-802A-8EA4B7F9C6DC}" type="datetimeFigureOut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6FAAE-8449-4B9D-81A0-EFC85C698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01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FF50-A021-4F57-8E85-56F8471E3B02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94600" y="6492876"/>
            <a:ext cx="2311400" cy="365125"/>
          </a:xfrm>
        </p:spPr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A60A-1981-48F0-9588-F8CE3742A996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53ED-B00E-4A3A-B310-7139EF6675B9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989-C98D-490C-9B37-C749098CFF48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120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821B-43E2-4ED6-8516-4CC1E0466A75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2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9022-B2B9-44F9-B1DE-818EF8960D5A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97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9A8D-B285-472C-B983-B1DBA8A47BE9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181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06BC-A7ED-4590-815E-03F760F0EE70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963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560D-56D5-4BBC-A719-90C508514A14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92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6E91-DDEC-4389-93C7-19119F11BDC7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04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1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4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E0FF-5A5D-4FC4-A3D8-9E6DD2AF6302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89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614E8-58D3-492E-A42F-84EEDED7F74E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1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4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7755B-333E-49EC-99D7-78C054324B09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229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13E0-CF67-4A72-8593-D3021ED709FF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504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DFF8-B503-4C39-8E6F-A05D2FC0A17E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7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C1D5-CE0F-4904-8839-99D956AB19A3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FD2-1C2D-48C1-A784-976175F165CB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C1A8-9512-4800-9611-8B5AA56928F6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41E5-636D-47A7-A0DD-435BB54020AC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B863-C1D5-4E59-B99C-C9182FF348B9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1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4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6FCE-99D0-4765-8C8B-EF0F30D7167F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1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4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8266-60DC-4CB2-9CD9-AB6EB2470B77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7CFC-4A4B-4D41-A9D6-05C1603664D6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74866" y="649287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2A29CB-BA86-48A6-80E1-CB8750A963B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61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1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9" indent="-285738" algn="l" defTabSz="914361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7CAC-CC98-40FF-8E93-89B3D0071925}" type="datetime1">
              <a:rPr kumimoji="1" lang="ja-JP" altLang="en-US" smtClean="0"/>
              <a:t>2019/7/11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9BEAC-3E56-409C-8B29-8D995DD7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90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61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9" indent="-285738" algn="l" defTabSz="91436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58992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幼児教育・保育の無償化の概要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2967" y="530378"/>
            <a:ext cx="9639278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400" b="1" u="sng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8288" indent="-268288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「新しい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経済政策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パッケージ」、「骨太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の方針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」、「幼児教育無償化の制度の具体化に向けた方針」等を踏まえ、令和元年５月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日子ども・子育て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支援法の一部を改正する法律が成立。同年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月１日から実施。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趣旨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幼児教育・保育の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負担軽減を図る少子化対策、生涯にわたる人格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形成や義務教育の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基礎を培う幼児教育の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重要性</a:t>
            </a:r>
            <a:endParaRPr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（１）幼稚園、保育所、認定こども園等</a:t>
            </a:r>
            <a:endParaRPr lang="en-US" altLang="ja-JP" sz="13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　３～５歳：幼稚園、保育所、認定こども園、地域型保育、企業主導型保育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（標準的な利用料）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の利用料を無償化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新制度の対象とならない幼稚園については、月額上限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2.57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万円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（注：国立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大学附属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幼稚園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0.87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万円、国立特別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支援学校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幼稚部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0.04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万円）まで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無償化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5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開始年齢 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…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原則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、小学校就学前の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３年間を無償化。ただし、幼稚園については、学校教育法の規定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に鑑み、満３歳から無償化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538163" indent="-538163"/>
            <a:endParaRPr lang="en-US" altLang="ja-JP" sz="5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538163" indent="-538163"/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保護者が直接負担している通園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送迎費、食材料費、行事費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などは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、無償化の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対象外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食材料費については、保護者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が負担する考え方を維持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538163" indent="-538163"/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 ３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～５歳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は施設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よる徴収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を基本。低所得者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世帯等の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副食費の免除を継続し、免除対象者を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拡充（</a:t>
            </a:r>
            <a:r>
              <a:rPr lang="zh-CN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年収</a:t>
            </a:r>
            <a:r>
              <a:rPr lang="en-US" altLang="zh-CN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360</a:t>
            </a:r>
            <a:r>
              <a:rPr lang="zh-CN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万円未満相当世帯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０～２歳：上記の施設を利用する住民税非課税世帯を対象として無償化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（２）幼稚園の預かり保育</a:t>
            </a:r>
            <a:endParaRPr lang="en-US" altLang="ja-JP" sz="13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　保育の必要性の認定を受けた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場合、幼稚園に加え、利用実態に応じて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、月額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1.13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万円までの範囲で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無償化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保育の必要性の認定  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…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２号認定又は２号認定と同等の認定（無償化給付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ため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新たに法制化）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2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預かり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保育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は子ども・子育て支援法の一時預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かり事業（幼稚園型）と同様の基準を満たすよう指導・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監督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（３）認可外保育施設等</a:t>
            </a:r>
            <a:endParaRPr lang="en-US" altLang="ja-JP" sz="13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３～５歳：保育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必要性の認定を受けた場合、認可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保育所における保育料の全国平均額（月額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3.7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万円）までの利用料を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無償化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538163" indent="-538163"/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認可外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保育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施設の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ほか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、一時預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かり事業、病児保育事業及びファミリー・サポート・センター事業を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対象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444500" indent="-444500"/>
            <a:endParaRPr lang="en-US" altLang="ja-JP" sz="2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444500" indent="-444500"/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上限額の範囲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内におい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て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複数サービス利用も可能。また、幼稚園が十分な水準の預かり保育を提供していない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場合などに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は、幼稚園利用者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が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444500" indent="-444500"/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　認可外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保育施設等を利用する場合も無償化の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対象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444500" indent="-444500"/>
            <a:endParaRPr lang="en-US" altLang="ja-JP" sz="2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444500" indent="-444500"/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都道府県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等に届出を行い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、国が定める認可外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保育施設の基準を満たすことが必要。ただし、経過措置と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して５年間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の猶予期間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設定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　０～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２歳：保育の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必要性の認定を受けた住民税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非課税世帯の子供たちを対象として、月額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4.2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万円までの利用料を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無償化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22967" y="648929"/>
            <a:ext cx="9709291" cy="1002891"/>
          </a:xfrm>
          <a:prstGeom prst="roundRect">
            <a:avLst>
              <a:gd name="adj" fmla="val 392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22967" y="1986117"/>
            <a:ext cx="9709291" cy="4796289"/>
          </a:xfrm>
          <a:prstGeom prst="roundRect">
            <a:avLst>
              <a:gd name="adj" fmla="val 874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22969" y="520546"/>
            <a:ext cx="1008000" cy="2520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１．総論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22967" y="1852819"/>
            <a:ext cx="2340000" cy="2520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２．対象者・対象範囲等</a:t>
            </a:r>
          </a:p>
        </p:txBody>
      </p:sp>
    </p:spTree>
    <p:extLst>
      <p:ext uri="{BB962C8B-B14F-4D97-AF65-F5344CB8AC3E}">
        <p14:creationId xmlns:p14="http://schemas.microsoft.com/office/powerpoint/2010/main" val="79545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8175" y="294226"/>
            <a:ext cx="9909990" cy="654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74625" algn="l"/>
                <a:tab pos="268288" algn="l"/>
              </a:tabLst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●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TW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認可外保育施設</a:t>
            </a:r>
            <a:r>
              <a:rPr lang="zh-TW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質の確保・向上に向けて以下の取組を実施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538163" indent="-538163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児童福祉法に基づく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都道府県等の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指導監督の充実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（認可施設への移行支援、巡回支援指導員の配置の拡充、指導監督基準の見直し等）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 marL="538163" indent="-538163"/>
            <a:endParaRPr lang="en-US" altLang="ja-JP" sz="400" strike="dblStrike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市町村における、対象施設を特定する確認や、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必要に応じた施設への報告徴収、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勧告、命令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確認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取消し、都道府県知事に対する協力要請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4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都道府県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等が有する認可外保育施設の情報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を市町村が確認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可能とする情報共有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システムの構築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2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2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５年間の経過措置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について、法施行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後２年を目途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に見直す旨の検討規定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4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　　　・　５年間の経過措置中の措置として、市町村が保育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の需給状況等を勘案し、条例により対象施設の範囲を定めることを可能と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する仕組み</a:t>
            </a:r>
            <a:endParaRPr lang="ja-JP" altLang="en-US" sz="2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300" b="1" u="sng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3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）負担割合</a:t>
            </a:r>
            <a:endParaRPr lang="en-US" altLang="ja-JP" sz="13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2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財源負担の在り方：国</a:t>
            </a:r>
            <a:r>
              <a:rPr lang="ja-JP" altLang="en-US" sz="129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と地方で適切な役割</a:t>
            </a:r>
            <a:r>
              <a:rPr lang="ja-JP" altLang="en-US" sz="12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分担をすることが基本。消費税増収分</a:t>
            </a:r>
            <a:r>
              <a:rPr lang="ja-JP" altLang="en-US" sz="129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活用し必要</a:t>
            </a:r>
            <a:r>
              <a:rPr lang="ja-JP" altLang="en-US" sz="129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な地方財源を</a:t>
            </a:r>
            <a:r>
              <a:rPr lang="ja-JP" altLang="en-US" sz="12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</a:t>
            </a:r>
            <a:endParaRPr lang="en-US" altLang="ja-JP" sz="129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負担割合：国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1/2</a:t>
            </a:r>
            <a:r>
              <a:rPr lang="ja-JP" altLang="en-US" sz="13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1/4</a:t>
            </a:r>
            <a:r>
              <a:rPr lang="ja-JP" altLang="en-US" sz="13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1/4</a:t>
            </a:r>
            <a:r>
              <a:rPr lang="ja-JP" altLang="en-US" sz="13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ただし、公立施設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（幼稚園、保育所及び認定こども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園）は市町村等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10/10</a:t>
            </a:r>
          </a:p>
          <a:p>
            <a:endParaRPr lang="en-US" altLang="ja-JP" sz="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（２）財政措置</a:t>
            </a:r>
            <a:r>
              <a:rPr lang="ja-JP" altLang="en-US" sz="1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en-US" altLang="ja-JP" sz="13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　初年度の取扱い：初年度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に要する経費を全額国費で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負担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事務費：初年度と２年目を全額国費。認可外保育施設等の５年間の経過措置期間に係る費用相当額を全額国費で負担するべく</a:t>
            </a:r>
            <a:r>
              <a:rPr lang="ja-JP" altLang="en-US" sz="129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措置</a:t>
            </a:r>
            <a:endParaRPr lang="en-US" altLang="ja-JP" sz="129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システム改修費：平成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年度・令和元年度予算を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89113" indent="-1789113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89113" indent="-1789113"/>
            <a:endParaRPr lang="en-US" altLang="ja-JP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89113" indent="-1789113"/>
            <a:endParaRPr lang="en-US" altLang="ja-JP" sz="1400" b="1" u="sng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89113" indent="-1789113"/>
            <a:endParaRPr lang="en-US" altLang="ja-JP" sz="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89113" indent="-1789113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　就学前の障害児の発達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支援を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利用する子供たちについて、利用料を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無償化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89113" indent="-1789113"/>
            <a:endParaRPr lang="ja-JP" altLang="en-US" sz="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89113" indent="-1789113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●　幼稚園、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保育所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認定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こども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園等と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これら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の発達支援の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両方を利用する場合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は、ともに無償化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89113" indent="-1789113"/>
            <a:endParaRPr lang="en-US" altLang="ja-JP" sz="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幼児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教育・保育の無償化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に関する様々な課題について、ＰＤＣＡサイクルを行うため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、国と地方自治体による協議を継続して実施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支払方法：新制度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の対象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 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 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現物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給付を原則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  未移行幼稚園 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 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が実情に応じて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判断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現物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給付の取組を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支援）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認可外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保育施設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 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 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償還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払い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しつつ、市町村が地域の実情に応じて現物給付とすることも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13133" y="205144"/>
            <a:ext cx="9709291" cy="1642277"/>
          </a:xfrm>
          <a:prstGeom prst="roundRect">
            <a:avLst>
              <a:gd name="adj" fmla="val 392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13133" y="2209871"/>
            <a:ext cx="9709291" cy="2004727"/>
          </a:xfrm>
          <a:prstGeom prst="roundRect">
            <a:avLst>
              <a:gd name="adj" fmla="val 392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13134" y="4614648"/>
            <a:ext cx="9709291" cy="717747"/>
          </a:xfrm>
          <a:prstGeom prst="roundRect">
            <a:avLst>
              <a:gd name="adj" fmla="val 6661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13133" y="5731724"/>
            <a:ext cx="9709291" cy="980038"/>
          </a:xfrm>
          <a:prstGeom prst="roundRect">
            <a:avLst>
              <a:gd name="adj" fmla="val 392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13134" y="2083871"/>
            <a:ext cx="1008000" cy="2520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．財源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13134" y="4488648"/>
            <a:ext cx="3024000" cy="2520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４．就学前の障害児の発達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3134" y="5602548"/>
            <a:ext cx="1260000" cy="252000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５．その他</a:t>
            </a:r>
          </a:p>
        </p:txBody>
      </p:sp>
    </p:spTree>
    <p:extLst>
      <p:ext uri="{BB962C8B-B14F-4D97-AF65-F5344CB8AC3E}">
        <p14:creationId xmlns:p14="http://schemas.microsoft.com/office/powerpoint/2010/main" val="165858487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5436</TotalTime>
  <Words>32</Words>
  <Application>Microsoft Office PowerPoint</Application>
  <PresentationFormat>A4 210 x 297 mm</PresentationFormat>
  <Paragraphs>92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blank</vt:lpstr>
      <vt:lpstr>デザインの設定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厚生労働省における依存症関連対策</dc:title>
  <dc:creator>厚生労働省ネットワークシステム2</dc:creator>
  <cp:lastModifiedBy>Administrator</cp:lastModifiedBy>
  <cp:revision>328</cp:revision>
  <cp:lastPrinted>2019-06-28T04:18:32Z</cp:lastPrinted>
  <dcterms:created xsi:type="dcterms:W3CDTF">2014-08-28T11:30:59Z</dcterms:created>
  <dcterms:modified xsi:type="dcterms:W3CDTF">2019-07-11T12:10:35Z</dcterms:modified>
</cp:coreProperties>
</file>