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3.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5"/>
  </p:notesMasterIdLst>
  <p:handoutMasterIdLst>
    <p:handoutMasterId r:id="rId36"/>
  </p:handoutMasterIdLst>
  <p:sldIdLst>
    <p:sldId id="292" r:id="rId2"/>
    <p:sldId id="293" r:id="rId3"/>
    <p:sldId id="280" r:id="rId4"/>
    <p:sldId id="281" r:id="rId5"/>
    <p:sldId id="257" r:id="rId6"/>
    <p:sldId id="272" r:id="rId7"/>
    <p:sldId id="258" r:id="rId8"/>
    <p:sldId id="274" r:id="rId9"/>
    <p:sldId id="276" r:id="rId10"/>
    <p:sldId id="259" r:id="rId11"/>
    <p:sldId id="275" r:id="rId12"/>
    <p:sldId id="260" r:id="rId13"/>
    <p:sldId id="261" r:id="rId14"/>
    <p:sldId id="277" r:id="rId15"/>
    <p:sldId id="263" r:id="rId16"/>
    <p:sldId id="262" r:id="rId17"/>
    <p:sldId id="264" r:id="rId18"/>
    <p:sldId id="278" r:id="rId19"/>
    <p:sldId id="291" r:id="rId20"/>
    <p:sldId id="265" r:id="rId21"/>
    <p:sldId id="266" r:id="rId22"/>
    <p:sldId id="282" r:id="rId23"/>
    <p:sldId id="268" r:id="rId24"/>
    <p:sldId id="269" r:id="rId25"/>
    <p:sldId id="279" r:id="rId26"/>
    <p:sldId id="283" r:id="rId27"/>
    <p:sldId id="285" r:id="rId28"/>
    <p:sldId id="284" r:id="rId29"/>
    <p:sldId id="286" r:id="rId30"/>
    <p:sldId id="287" r:id="rId31"/>
    <p:sldId id="288" r:id="rId32"/>
    <p:sldId id="289" r:id="rId33"/>
    <p:sldId id="290" r:id="rId3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原　みなみ" initials="石原　みなみ" lastIdx="7" clrIdx="0">
    <p:extLst>
      <p:ext uri="{19B8F6BF-5375-455C-9EA6-DF929625EA0E}">
        <p15:presenceInfo xmlns:p15="http://schemas.microsoft.com/office/powerpoint/2012/main" userId="S::00106822@pref.nagano.lg.jp::13f35a5c-813a-4cf0-b0e6-0b7603867a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689935720775142"/>
          <c:y val="0"/>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825050485701607"/>
          <c:y val="0.22258671332335403"/>
          <c:w val="0.76308504634226748"/>
          <c:h val="0.69549542905812789"/>
        </c:manualLayout>
      </c:layout>
      <c:pieChart>
        <c:varyColors val="1"/>
        <c:ser>
          <c:idx val="0"/>
          <c:order val="0"/>
          <c:tx>
            <c:strRef>
              <c:f>Sheet1!$B$1</c:f>
              <c:strCache>
                <c:ptCount val="1"/>
                <c:pt idx="0">
                  <c:v>総合評価の割合（協定数）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C0-4F12-B00E-C691EFCF50D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8C0-4F12-B00E-C691EFCF50D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8C0-4F12-B00E-C691EFCF50D1}"/>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8C0-4F12-B00E-C691EFCF50D1}"/>
              </c:ext>
            </c:extLst>
          </c:dPt>
          <c:dLbls>
            <c:dLbl>
              <c:idx val="0"/>
              <c:layout>
                <c:manualLayout>
                  <c:x val="-0.17500796614766581"/>
                  <c:y val="-0.11400887204265245"/>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3245DBC3-2996-4D81-9A7C-0D9C1A275242}" type="CATEGORYNAME">
                      <a:rPr lang="ja-JP" altLang="en-US" sz="2000" smtClean="0">
                        <a:solidFill>
                          <a:schemeClr val="bg1"/>
                        </a:solidFill>
                      </a:rPr>
                      <a:pPr>
                        <a:defRPr sz="2000" b="1">
                          <a:solidFill>
                            <a:schemeClr val="bg1"/>
                          </a:solidFill>
                        </a:defRPr>
                      </a:pPr>
                      <a:t>[分類名]</a:t>
                    </a:fld>
                    <a:r>
                      <a:rPr lang="ja-JP" altLang="en-US" sz="2000" baseline="0" dirty="0">
                        <a:solidFill>
                          <a:schemeClr val="bg1"/>
                        </a:solidFill>
                      </a:rPr>
                      <a:t>　</a:t>
                    </a:r>
                  </a:p>
                  <a:p>
                    <a:pPr>
                      <a:defRPr sz="2000" b="1">
                        <a:solidFill>
                          <a:schemeClr val="bg1"/>
                        </a:solidFill>
                      </a:defRPr>
                    </a:pPr>
                    <a:r>
                      <a:rPr lang="ja-JP" altLang="en-US" sz="2000" baseline="0" dirty="0">
                        <a:solidFill>
                          <a:schemeClr val="bg1"/>
                        </a:solidFill>
                      </a:rPr>
                      <a:t> </a:t>
                    </a:r>
                    <a:fld id="{46AB2C15-3503-45A3-8B24-042B80E6F1E3}"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35265163656916987"/>
                      <c:h val="0.26886871042985666"/>
                    </c:manualLayout>
                  </c15:layout>
                  <c15:dlblFieldTable/>
                  <c15:showDataLabelsRange val="0"/>
                </c:ext>
                <c:ext xmlns:c16="http://schemas.microsoft.com/office/drawing/2014/chart" uri="{C3380CC4-5D6E-409C-BE32-E72D297353CC}">
                  <c16:uniqueId val="{00000001-F8C0-4F12-B00E-C691EFCF50D1}"/>
                </c:ext>
              </c:extLst>
            </c:dLbl>
            <c:dLbl>
              <c:idx val="1"/>
              <c:layout>
                <c:manualLayout>
                  <c:x val="0.20272862947379849"/>
                  <c:y val="0.1345793534071969"/>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7AF5219E-6CEF-4764-AEA9-EF269171EEB1}" type="CATEGORYNAME">
                      <a:rPr lang="ja-JP" altLang="en-US" sz="2000" smtClean="0">
                        <a:solidFill>
                          <a:schemeClr val="bg1"/>
                        </a:solidFill>
                      </a:rPr>
                      <a:pPr>
                        <a:defRPr sz="2000" b="1">
                          <a:solidFill>
                            <a:schemeClr val="bg1"/>
                          </a:solidFill>
                        </a:defRPr>
                      </a:pPr>
                      <a:t>[分類名]</a:t>
                    </a:fld>
                    <a:endParaRPr lang="ja-JP" altLang="en-US" sz="2000" baseline="0" dirty="0">
                      <a:solidFill>
                        <a:schemeClr val="bg1"/>
                      </a:solidFill>
                    </a:endParaRPr>
                  </a:p>
                  <a:p>
                    <a:pPr>
                      <a:defRPr sz="2000" b="1">
                        <a:solidFill>
                          <a:schemeClr val="bg1"/>
                        </a:solidFill>
                      </a:defRPr>
                    </a:pPr>
                    <a:r>
                      <a:rPr lang="ja-JP" altLang="en-US" sz="2000" baseline="0" dirty="0">
                        <a:solidFill>
                          <a:schemeClr val="bg1"/>
                        </a:solidFill>
                      </a:rPr>
                      <a:t> </a:t>
                    </a:r>
                    <a:fld id="{887224CB-673C-4386-8E9D-EBB7CD54DA5A}"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0571438325895097"/>
                      <c:h val="0.28395862093587854"/>
                    </c:manualLayout>
                  </c15:layout>
                  <c15:dlblFieldTable/>
                  <c15:showDataLabelsRange val="0"/>
                </c:ext>
                <c:ext xmlns:c16="http://schemas.microsoft.com/office/drawing/2014/chart" uri="{C3380CC4-5D6E-409C-BE32-E72D297353CC}">
                  <c16:uniqueId val="{00000003-F8C0-4F12-B00E-C691EFCF50D1}"/>
                </c:ext>
              </c:extLst>
            </c:dLbl>
            <c:dLbl>
              <c:idx val="2"/>
              <c:layout>
                <c:manualLayout>
                  <c:x val="-0.26816799756849891"/>
                  <c:y val="5.008881688106346E-2"/>
                </c:manualLayout>
              </c:layout>
              <c:tx>
                <c:rich>
                  <a:bodyPr/>
                  <a:lstStyle/>
                  <a:p>
                    <a:fld id="{1B59AE45-70CC-4F6D-A34F-ED4E3E349DD7}" type="CATEGORYNAME">
                      <a:rPr lang="ja-JP" altLang="en-US" sz="1200" b="1"/>
                      <a:pPr/>
                      <a:t>[分類名]</a:t>
                    </a:fld>
                    <a:r>
                      <a:rPr lang="en-US" altLang="ja-JP" sz="1200" b="1" dirty="0"/>
                      <a:t>,</a:t>
                    </a:r>
                  </a:p>
                  <a:p>
                    <a:r>
                      <a:rPr lang="en-US" altLang="ja-JP" sz="1200" b="1" dirty="0"/>
                      <a:t> 43</a:t>
                    </a:r>
                    <a:r>
                      <a:rPr lang="ja-JP" altLang="en-US" sz="1200" b="1" dirty="0"/>
                      <a:t>協定</a:t>
                    </a:r>
                    <a:r>
                      <a:rPr lang="en-US" altLang="ja-JP" sz="1200" b="1" dirty="0"/>
                      <a:t>, </a:t>
                    </a:r>
                    <a:fld id="{502C78A9-37A5-472F-82B8-8A2029AF88B5}" type="PERCENTAGE">
                      <a:rPr lang="en-US" altLang="ja-JP" sz="1200" b="1"/>
                      <a:pPr/>
                      <a:t>[パーセンテージ]</a:t>
                    </a:fld>
                    <a:endParaRPr lang="en-US" altLang="ja-JP" sz="1200" b="1"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8C0-4F12-B00E-C691EFCF50D1}"/>
                </c:ext>
              </c:extLst>
            </c:dLbl>
            <c:dLbl>
              <c:idx val="3"/>
              <c:layout>
                <c:manualLayout>
                  <c:x val="0.30001522531163904"/>
                  <c:y val="0.1250686778187948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5B86A1B4-4CCB-4EB0-9F3C-8041D46822ED}" type="CATEGORYNAME">
                      <a:rPr lang="ja-JP" altLang="en-US" sz="1200" b="1"/>
                      <a:pPr>
                        <a:defRPr sz="1200" b="1"/>
                      </a:pPr>
                      <a:t>[分類名]</a:t>
                    </a:fld>
                    <a:r>
                      <a:rPr lang="en-US" altLang="ja-JP" sz="1200" b="1" baseline="0" dirty="0"/>
                      <a:t>,</a:t>
                    </a:r>
                  </a:p>
                  <a:p>
                    <a:pPr>
                      <a:defRPr sz="1200" b="1"/>
                    </a:pPr>
                    <a:r>
                      <a:rPr lang="en-US" altLang="ja-JP" sz="1200" b="1" baseline="0" dirty="0"/>
                      <a:t> </a:t>
                    </a:r>
                    <a:fld id="{1672883C-139E-47F6-8B0B-0F215DDED555}" type="VALUE">
                      <a:rPr lang="en-US" altLang="ja-JP" sz="1200" b="1" baseline="0" smtClean="0"/>
                      <a:pPr>
                        <a:defRPr sz="1200" b="1"/>
                      </a:pPr>
                      <a:t>[値]</a:t>
                    </a:fld>
                    <a:r>
                      <a:rPr lang="ja-JP" altLang="en-US" sz="1200" b="1" baseline="0" dirty="0"/>
                      <a:t>協定</a:t>
                    </a:r>
                    <a:r>
                      <a:rPr lang="en-US" altLang="ja-JP" sz="1200" b="1" baseline="0" dirty="0"/>
                      <a:t>,</a:t>
                    </a:r>
                  </a:p>
                  <a:p>
                    <a:pPr>
                      <a:defRPr sz="1200" b="1"/>
                    </a:pPr>
                    <a:r>
                      <a:rPr lang="en-US" altLang="ja-JP" sz="1200" b="1" baseline="0" dirty="0"/>
                      <a:t> </a:t>
                    </a:r>
                    <a:fld id="{CB879D3C-F615-4D7C-BD75-F07A25372822}" type="PERCENTAGE">
                      <a:rPr lang="en-US" altLang="ja-JP" sz="1200" b="1" baseline="0"/>
                      <a:pPr>
                        <a:defRPr sz="1200" b="1"/>
                      </a:pPr>
                      <a:t>[パーセンテージ]</a:t>
                    </a:fld>
                    <a:endParaRPr lang="en-US" altLang="ja-JP" sz="1200" b="1"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0969745709186294"/>
                      <c:h val="0.24042134764602274"/>
                    </c:manualLayout>
                  </c15:layout>
                  <c15:dlblFieldTable/>
                  <c15:showDataLabelsRange val="0"/>
                </c:ext>
                <c:ext xmlns:c16="http://schemas.microsoft.com/office/drawing/2014/chart" uri="{C3380CC4-5D6E-409C-BE32-E72D297353CC}">
                  <c16:uniqueId val="{00000007-F8C0-4F12-B00E-C691EFCF50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優</c:v>
                </c:pt>
                <c:pt idx="1">
                  <c:v>良</c:v>
                </c:pt>
                <c:pt idx="2">
                  <c:v>可</c:v>
                </c:pt>
                <c:pt idx="3">
                  <c:v>不可</c:v>
                </c:pt>
              </c:strCache>
            </c:strRef>
          </c:cat>
          <c:val>
            <c:numRef>
              <c:f>Sheet1!$B$2:$B$5</c:f>
              <c:numCache>
                <c:formatCode>General</c:formatCode>
                <c:ptCount val="4"/>
                <c:pt idx="0">
                  <c:v>644</c:v>
                </c:pt>
                <c:pt idx="1">
                  <c:v>326</c:v>
                </c:pt>
                <c:pt idx="2">
                  <c:v>43</c:v>
                </c:pt>
                <c:pt idx="3">
                  <c:v>5</c:v>
                </c:pt>
              </c:numCache>
            </c:numRef>
          </c:val>
          <c:extLst>
            <c:ext xmlns:c16="http://schemas.microsoft.com/office/drawing/2014/chart" uri="{C3380CC4-5D6E-409C-BE32-E72D297353CC}">
              <c16:uniqueId val="{00000000-1CEB-4DA5-A5C8-760BC32DB20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7A-43CC-BC74-3D9382B1CB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7A-43CC-BC74-3D9382B1CB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7A-43CC-BC74-3D9382B1CB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7A-43CC-BC74-3D9382B1CB92}"/>
              </c:ext>
            </c:extLst>
          </c:dPt>
          <c:dLbls>
            <c:dLbl>
              <c:idx val="0"/>
              <c:layout>
                <c:manualLayout>
                  <c:x val="-0.1267007129956832"/>
                  <c:y val="8.2161317550284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7A-43CC-BC74-3D9382B1CB92}"/>
                </c:ext>
              </c:extLst>
            </c:dLbl>
            <c:dLbl>
              <c:idx val="1"/>
              <c:layout>
                <c:manualLayout>
                  <c:x val="-7.5892306201987655E-2"/>
                  <c:y val="-0.1569980211852874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7A-43CC-BC74-3D9382B1CB92}"/>
                </c:ext>
              </c:extLst>
            </c:dLbl>
            <c:dLbl>
              <c:idx val="2"/>
              <c:layout>
                <c:manualLayout>
                  <c:x val="0.10764386973663076"/>
                  <c:y val="-0.1005455966957522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7A-43CC-BC74-3D9382B1CB92}"/>
                </c:ext>
              </c:extLst>
            </c:dLbl>
            <c:dLbl>
              <c:idx val="3"/>
              <c:layout>
                <c:manualLayout>
                  <c:x val="6.8565953759449808E-2"/>
                  <c:y val="0.1647647077456902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7A-43CC-BC74-3D9382B1CB9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１割未満</c:v>
                </c:pt>
                <c:pt idx="1">
                  <c:v>３～５割</c:v>
                </c:pt>
                <c:pt idx="2">
                  <c:v>５割以上</c:v>
                </c:pt>
                <c:pt idx="3">
                  <c:v>荒廃化していない</c:v>
                </c:pt>
              </c:strCache>
            </c:strRef>
          </c:cat>
          <c:val>
            <c:numRef>
              <c:f>Sheet1!$B$2:$B$5</c:f>
              <c:numCache>
                <c:formatCode>General</c:formatCode>
                <c:ptCount val="4"/>
                <c:pt idx="0">
                  <c:v>2</c:v>
                </c:pt>
                <c:pt idx="1">
                  <c:v>1</c:v>
                </c:pt>
                <c:pt idx="2">
                  <c:v>2</c:v>
                </c:pt>
                <c:pt idx="3">
                  <c:v>1</c:v>
                </c:pt>
              </c:numCache>
            </c:numRef>
          </c:val>
          <c:extLst>
            <c:ext xmlns:c16="http://schemas.microsoft.com/office/drawing/2014/chart" uri="{C3380CC4-5D6E-409C-BE32-E72D297353CC}">
              <c16:uniqueId val="{0000000A-4E7A-43CC-BC74-3D9382B1CB92}"/>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013892998894607"/>
          <c:y val="0.17708247191773469"/>
          <c:w val="0.21018377090397686"/>
          <c:h val="0.630821415264286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74101748755988"/>
          <c:y val="0.20365992266083421"/>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01-45A7-AC4B-9892BFE1CFD7}"/>
              </c:ext>
            </c:extLst>
          </c:dPt>
          <c:cat>
            <c:strRef>
              <c:f>Sheet1!$A$2</c:f>
              <c:strCache>
                <c:ptCount val="1"/>
                <c:pt idx="0">
                  <c:v>現状維持</c:v>
                </c:pt>
              </c:strCache>
            </c:strRef>
          </c:cat>
          <c:val>
            <c:numRef>
              <c:f>Sheet1!$B$2</c:f>
              <c:numCache>
                <c:formatCode>General</c:formatCode>
                <c:ptCount val="1"/>
                <c:pt idx="0">
                  <c:v>6</c:v>
                </c:pt>
              </c:numCache>
            </c:numRef>
          </c:val>
          <c:extLst>
            <c:ext xmlns:c16="http://schemas.microsoft.com/office/drawing/2014/chart" uri="{C3380CC4-5D6E-409C-BE32-E72D297353CC}">
              <c16:uniqueId val="{0000000A-2201-45A7-AC4B-9892BFE1CF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一つの話合いの単位を小さくして作成した</c:v>
                </c:pt>
                <c:pt idx="1">
                  <c:v>担い手やリーダーの確保、農地中間管理機構への貸付け等の取組を前提に作成した</c:v>
                </c:pt>
                <c:pt idx="2">
                  <c:v>アンケートや戸別訪問等話合いの方法を工夫</c:v>
                </c:pt>
                <c:pt idx="3">
                  <c:v>市町村や関係機関の協力を得た</c:v>
                </c:pt>
                <c:pt idx="4">
                  <c:v>話合いをリードする者を活用</c:v>
                </c:pt>
                <c:pt idx="5">
                  <c:v>協定参加者が健在であることを前提に進めた</c:v>
                </c:pt>
              </c:strCache>
            </c:strRef>
          </c:cat>
          <c:val>
            <c:numRef>
              <c:f>Sheet1!$B$2:$B$7</c:f>
              <c:numCache>
                <c:formatCode>General</c:formatCode>
                <c:ptCount val="6"/>
                <c:pt idx="0">
                  <c:v>3</c:v>
                </c:pt>
                <c:pt idx="1">
                  <c:v>8</c:v>
                </c:pt>
                <c:pt idx="2">
                  <c:v>13</c:v>
                </c:pt>
                <c:pt idx="3">
                  <c:v>8</c:v>
                </c:pt>
                <c:pt idx="4">
                  <c:v>20</c:v>
                </c:pt>
                <c:pt idx="5">
                  <c:v>22</c:v>
                </c:pt>
              </c:numCache>
            </c:numRef>
          </c:val>
          <c:extLst>
            <c:ext xmlns:c16="http://schemas.microsoft.com/office/drawing/2014/chart" uri="{C3380CC4-5D6E-409C-BE32-E72D297353CC}">
              <c16:uniqueId val="{00000000-6445-41A1-B694-BC651ABE64B2}"/>
            </c:ext>
          </c:extLst>
        </c:ser>
        <c:ser>
          <c:idx val="1"/>
          <c:order val="1"/>
          <c:tx>
            <c:strRef>
              <c:f>Sheet1!$C$1</c:f>
              <c:strCache>
                <c:ptCount val="1"/>
                <c:pt idx="0">
                  <c:v>協定数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一つの話合いの単位を小さくして作成した</c:v>
                </c:pt>
                <c:pt idx="1">
                  <c:v>担い手やリーダーの確保、農地中間管理機構への貸付け等の取組を前提に作成した</c:v>
                </c:pt>
                <c:pt idx="2">
                  <c:v>アンケートや戸別訪問等話合いの方法を工夫</c:v>
                </c:pt>
                <c:pt idx="3">
                  <c:v>市町村や関係機関の協力を得た</c:v>
                </c:pt>
                <c:pt idx="4">
                  <c:v>話合いをリードする者を活用</c:v>
                </c:pt>
                <c:pt idx="5">
                  <c:v>協定参加者が健在であることを前提に進めた</c:v>
                </c:pt>
              </c:strCache>
            </c:strRef>
          </c:cat>
          <c:val>
            <c:numRef>
              <c:f>Sheet1!$C$2:$C$7</c:f>
              <c:numCache>
                <c:formatCode>General</c:formatCode>
                <c:ptCount val="6"/>
                <c:pt idx="0">
                  <c:v>7</c:v>
                </c:pt>
                <c:pt idx="1">
                  <c:v>18</c:v>
                </c:pt>
                <c:pt idx="2">
                  <c:v>25</c:v>
                </c:pt>
                <c:pt idx="3">
                  <c:v>45</c:v>
                </c:pt>
                <c:pt idx="4">
                  <c:v>47</c:v>
                </c:pt>
                <c:pt idx="5">
                  <c:v>78</c:v>
                </c:pt>
              </c:numCache>
            </c:numRef>
          </c:val>
          <c:extLst>
            <c:ext xmlns:c16="http://schemas.microsoft.com/office/drawing/2014/chart" uri="{C3380CC4-5D6E-409C-BE32-E72D297353CC}">
              <c16:uniqueId val="{00000001-5098-4B6E-971C-DDC982B97A5F}"/>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協定数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所得確保のため高収益農産物の生産や加工等を始めた又はその計画がある</c:v>
                </c:pt>
                <c:pt idx="1">
                  <c:v>耕作条件が劣る農地の粗放的管理や林地化を実施又はその計画がある</c:v>
                </c:pt>
                <c:pt idx="2">
                  <c:v>他の協定等との統合・連携をした又はその計画がある</c:v>
                </c:pt>
                <c:pt idx="3">
                  <c:v>生活支援活動を開始した又はその計画がある</c:v>
                </c:pt>
                <c:pt idx="4">
                  <c:v>基盤整備等により耕作条件を改善した又はその計画がある</c:v>
                </c:pt>
                <c:pt idx="5">
                  <c:v>認定農業者や新規就農者を確保した又はその計画がある</c:v>
                </c:pt>
                <c:pt idx="6">
                  <c:v>特に何もしていない</c:v>
                </c:pt>
                <c:pt idx="7">
                  <c:v>担い手に農用地を貸し付けた又はその手続きを進めている</c:v>
                </c:pt>
                <c:pt idx="8">
                  <c:v>鳥獣害対策を実施した又はその計画がある</c:v>
                </c:pt>
              </c:strCache>
            </c:strRef>
          </c:cat>
          <c:val>
            <c:numRef>
              <c:f>Sheet1!$B$2:$B$10</c:f>
              <c:numCache>
                <c:formatCode>General</c:formatCode>
                <c:ptCount val="9"/>
                <c:pt idx="0">
                  <c:v>7</c:v>
                </c:pt>
                <c:pt idx="1">
                  <c:v>8</c:v>
                </c:pt>
                <c:pt idx="2">
                  <c:v>9</c:v>
                </c:pt>
                <c:pt idx="3">
                  <c:v>9</c:v>
                </c:pt>
                <c:pt idx="4">
                  <c:v>13</c:v>
                </c:pt>
                <c:pt idx="5">
                  <c:v>22</c:v>
                </c:pt>
                <c:pt idx="6">
                  <c:v>35</c:v>
                </c:pt>
                <c:pt idx="7">
                  <c:v>39</c:v>
                </c:pt>
                <c:pt idx="8">
                  <c:v>70</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legend>
      <c:legendPos val="r"/>
      <c:layout>
        <c:manualLayout>
          <c:xMode val="edge"/>
          <c:yMode val="edge"/>
          <c:x val="0.79077485021550997"/>
          <c:y val="0.47773385150753128"/>
          <c:w val="0.12313241958812111"/>
          <c:h val="5.48551398308313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協定数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その他</c:v>
                </c:pt>
                <c:pt idx="1">
                  <c:v>協定の統合・広域化への支援</c:v>
                </c:pt>
                <c:pt idx="2">
                  <c:v>特に支援を要望しない</c:v>
                </c:pt>
                <c:pt idx="3">
                  <c:v>目標達成に向けた支援</c:v>
                </c:pt>
                <c:pt idx="4">
                  <c:v>事務負担軽減に向けた支援</c:v>
                </c:pt>
                <c:pt idx="5">
                  <c:v>集落戦略作成に係る支援</c:v>
                </c:pt>
                <c:pt idx="6">
                  <c:v>協定書作成に係る支援</c:v>
                </c:pt>
              </c:strCache>
            </c:strRef>
          </c:cat>
          <c:val>
            <c:numRef>
              <c:f>Sheet1!$B$2:$B$8</c:f>
              <c:numCache>
                <c:formatCode>General</c:formatCode>
                <c:ptCount val="7"/>
                <c:pt idx="0">
                  <c:v>33</c:v>
                </c:pt>
                <c:pt idx="1">
                  <c:v>74</c:v>
                </c:pt>
                <c:pt idx="2">
                  <c:v>153</c:v>
                </c:pt>
                <c:pt idx="3">
                  <c:v>286</c:v>
                </c:pt>
                <c:pt idx="4">
                  <c:v>398</c:v>
                </c:pt>
                <c:pt idx="5">
                  <c:v>473</c:v>
                </c:pt>
                <c:pt idx="6">
                  <c:v>574</c:v>
                </c:pt>
              </c:numCache>
            </c:numRef>
          </c:val>
          <c:extLst>
            <c:ext xmlns:c16="http://schemas.microsoft.com/office/drawing/2014/chart" uri="{C3380CC4-5D6E-409C-BE32-E72D297353CC}">
              <c16:uniqueId val="{00000000-50F7-4039-9409-084A963DDB00}"/>
            </c:ext>
          </c:extLst>
        </c:ser>
        <c:dLbls>
          <c:showLegendKey val="0"/>
          <c:showVal val="1"/>
          <c:showCatName val="0"/>
          <c:showSerName val="0"/>
          <c:showPercent val="0"/>
          <c:showBubbleSize val="0"/>
        </c:dLbls>
        <c:gapWidth val="75"/>
        <c:axId val="434061904"/>
        <c:axId val="434075216"/>
      </c:barChart>
      <c:catAx>
        <c:axId val="434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434075216"/>
        <c:crosses val="autoZero"/>
        <c:auto val="1"/>
        <c:lblAlgn val="ctr"/>
        <c:lblOffset val="100"/>
        <c:noMultiLvlLbl val="0"/>
      </c:catAx>
      <c:valAx>
        <c:axId val="43407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061904"/>
        <c:crosses val="autoZero"/>
        <c:crossBetween val="between"/>
      </c:valAx>
      <c:spPr>
        <a:noFill/>
        <a:ln>
          <a:noFill/>
        </a:ln>
        <a:effectLst/>
      </c:spPr>
    </c:plotArea>
    <c:legend>
      <c:legendPos val="b"/>
      <c:layout>
        <c:manualLayout>
          <c:xMode val="edge"/>
          <c:yMode val="edge"/>
          <c:x val="0.70443000341601636"/>
          <c:y val="0.6138844643046526"/>
          <c:w val="0.19041115935477701"/>
          <c:h val="6.8820158836342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協定数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協定書作成に係る支援</c:v>
                </c:pt>
                <c:pt idx="1">
                  <c:v>特に支援を要望しない</c:v>
                </c:pt>
                <c:pt idx="2">
                  <c:v>事務負担軽減に向けた支援</c:v>
                </c:pt>
                <c:pt idx="3">
                  <c:v>目標達成に向けた支援</c:v>
                </c:pt>
              </c:strCache>
            </c:strRef>
          </c:cat>
          <c:val>
            <c:numRef>
              <c:f>Sheet1!$B$2:$B$5</c:f>
              <c:numCache>
                <c:formatCode>General</c:formatCode>
                <c:ptCount val="4"/>
                <c:pt idx="0">
                  <c:v>3</c:v>
                </c:pt>
                <c:pt idx="1">
                  <c:v>3</c:v>
                </c:pt>
                <c:pt idx="2">
                  <c:v>4</c:v>
                </c:pt>
                <c:pt idx="3">
                  <c:v>5</c:v>
                </c:pt>
              </c:numCache>
            </c:numRef>
          </c:val>
          <c:extLst>
            <c:ext xmlns:c16="http://schemas.microsoft.com/office/drawing/2014/chart" uri="{C3380CC4-5D6E-409C-BE32-E72D297353CC}">
              <c16:uniqueId val="{00000000-99A3-4FC3-9A63-A517F8834B69}"/>
            </c:ext>
          </c:extLst>
        </c:ser>
        <c:dLbls>
          <c:showLegendKey val="0"/>
          <c:showVal val="1"/>
          <c:showCatName val="0"/>
          <c:showSerName val="0"/>
          <c:showPercent val="0"/>
          <c:showBubbleSize val="0"/>
        </c:dLbls>
        <c:gapWidth val="75"/>
        <c:axId val="434061904"/>
        <c:axId val="434075216"/>
      </c:barChart>
      <c:catAx>
        <c:axId val="434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434075216"/>
        <c:crosses val="autoZero"/>
        <c:auto val="1"/>
        <c:lblAlgn val="ctr"/>
        <c:lblOffset val="100"/>
        <c:noMultiLvlLbl val="0"/>
      </c:catAx>
      <c:valAx>
        <c:axId val="43407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061904"/>
        <c:crosses val="autoZero"/>
        <c:crossBetween val="between"/>
      </c:valAx>
      <c:spPr>
        <a:noFill/>
        <a:ln>
          <a:noFill/>
        </a:ln>
        <a:effectLst/>
      </c:spPr>
    </c:plotArea>
    <c:legend>
      <c:legendPos val="b"/>
      <c:layout>
        <c:manualLayout>
          <c:xMode val="edge"/>
          <c:yMode val="edge"/>
          <c:x val="0.77688499694732871"/>
          <c:y val="0.70669687276435134"/>
          <c:w val="0.20901182717252112"/>
          <c:h val="7.39937011240944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リーダーの目途が立たない</c:v>
                </c:pt>
                <c:pt idx="1">
                  <c:v>話し合いを進めることに苦労した</c:v>
                </c:pt>
                <c:pt idx="2">
                  <c:v>地域の農業を担う担い手の目途が立たない</c:v>
                </c:pt>
                <c:pt idx="3">
                  <c:v>話し合う場を設けることが困難であった</c:v>
                </c:pt>
                <c:pt idx="4">
                  <c:v>高齢化が進み、10年後の農用地の将来像を考えること自体が難しかった</c:v>
                </c:pt>
              </c:strCache>
            </c:strRef>
          </c:cat>
          <c:val>
            <c:numRef>
              <c:f>Sheet1!$B$2:$B$6</c:f>
              <c:numCache>
                <c:formatCode>General</c:formatCode>
                <c:ptCount val="5"/>
                <c:pt idx="0">
                  <c:v>11</c:v>
                </c:pt>
                <c:pt idx="1">
                  <c:v>21</c:v>
                </c:pt>
                <c:pt idx="2">
                  <c:v>22</c:v>
                </c:pt>
                <c:pt idx="3">
                  <c:v>30</c:v>
                </c:pt>
                <c:pt idx="4">
                  <c:v>40</c:v>
                </c:pt>
              </c:numCache>
            </c:numRef>
          </c:val>
          <c:extLst>
            <c:ext xmlns:c16="http://schemas.microsoft.com/office/drawing/2014/chart" uri="{C3380CC4-5D6E-409C-BE32-E72D297353CC}">
              <c16:uniqueId val="{00000000-6445-41A1-B694-BC651ABE64B2}"/>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一団の農用地（１ha以上）の要件緩和</c:v>
                </c:pt>
                <c:pt idx="1">
                  <c:v>傾斜区分の要件緩和</c:v>
                </c:pt>
                <c:pt idx="2">
                  <c:v>対象地域の要件緩和</c:v>
                </c:pt>
                <c:pt idx="3">
                  <c:v>交付金返還規定の緩和</c:v>
                </c:pt>
                <c:pt idx="4">
                  <c:v>交付単価の増額</c:v>
                </c:pt>
                <c:pt idx="5">
                  <c:v>協定活動期間（５年間）の緩和</c:v>
                </c:pt>
                <c:pt idx="6">
                  <c:v>必須活動の内容の緩和</c:v>
                </c:pt>
                <c:pt idx="7">
                  <c:v>集落戦略の内容の簡素化</c:v>
                </c:pt>
                <c:pt idx="8">
                  <c:v>事務負担の軽減</c:v>
                </c:pt>
              </c:strCache>
            </c:strRef>
          </c:cat>
          <c:val>
            <c:numRef>
              <c:f>Sheet1!$B$2:$B$10</c:f>
              <c:numCache>
                <c:formatCode>General</c:formatCode>
                <c:ptCount val="9"/>
                <c:pt idx="0">
                  <c:v>19</c:v>
                </c:pt>
                <c:pt idx="1">
                  <c:v>22</c:v>
                </c:pt>
                <c:pt idx="2">
                  <c:v>23</c:v>
                </c:pt>
                <c:pt idx="3">
                  <c:v>25</c:v>
                </c:pt>
                <c:pt idx="4">
                  <c:v>27</c:v>
                </c:pt>
                <c:pt idx="5">
                  <c:v>27</c:v>
                </c:pt>
                <c:pt idx="6">
                  <c:v>30</c:v>
                </c:pt>
                <c:pt idx="7">
                  <c:v>42</c:v>
                </c:pt>
                <c:pt idx="8">
                  <c:v>49</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legend>
      <c:legendPos val="r"/>
      <c:layout>
        <c:manualLayout>
          <c:xMode val="edge"/>
          <c:yMode val="edge"/>
          <c:x val="0.79077485021550997"/>
          <c:y val="0.47773385150753128"/>
          <c:w val="0.17989994166802625"/>
          <c:h val="5.48551398308313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鳥獣被害による意欲低下</c:v>
                </c:pt>
                <c:pt idx="1">
                  <c:v>交付金の早期支払い</c:v>
                </c:pt>
                <c:pt idx="2">
                  <c:v>事務の簡素化</c:v>
                </c:pt>
                <c:pt idx="3">
                  <c:v>交付単価増額</c:v>
                </c:pt>
                <c:pt idx="4">
                  <c:v>高齢化・担い手不足への不安</c:v>
                </c:pt>
                <c:pt idx="5">
                  <c:v>本事業の継続要望</c:v>
                </c:pt>
              </c:strCache>
            </c:strRef>
          </c:cat>
          <c:val>
            <c:numRef>
              <c:f>Sheet1!$B$2:$B$7</c:f>
              <c:numCache>
                <c:formatCode>General</c:formatCode>
                <c:ptCount val="6"/>
                <c:pt idx="0">
                  <c:v>6</c:v>
                </c:pt>
                <c:pt idx="1">
                  <c:v>8</c:v>
                </c:pt>
                <c:pt idx="2">
                  <c:v>18</c:v>
                </c:pt>
                <c:pt idx="3">
                  <c:v>21</c:v>
                </c:pt>
                <c:pt idx="4">
                  <c:v>29</c:v>
                </c:pt>
                <c:pt idx="5">
                  <c:v>31</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53-49A3-8487-9A3AE60BAFE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253-49A3-8487-9A3AE60BAFE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253-49A3-8487-9A3AE60BAFE7}"/>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253-49A3-8487-9A3AE60BAFE7}"/>
              </c:ext>
            </c:extLst>
          </c:dPt>
          <c:dLbls>
            <c:dLbl>
              <c:idx val="0"/>
              <c:layout>
                <c:manualLayout>
                  <c:x val="-4.018614519060381E-2"/>
                  <c:y val="-0.19974961253118628"/>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4892881028039854"/>
                      <c:h val="0.33142770202022093"/>
                    </c:manualLayout>
                  </c15:layout>
                </c:ext>
                <c:ext xmlns:c16="http://schemas.microsoft.com/office/drawing/2014/chart" uri="{C3380CC4-5D6E-409C-BE32-E72D297353CC}">
                  <c16:uniqueId val="{00000001-F253-49A3-8487-9A3AE60BAFE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継続意向</c:v>
                </c:pt>
                <c:pt idx="1">
                  <c:v>廃止意向</c:v>
                </c:pt>
              </c:strCache>
            </c:strRef>
          </c:cat>
          <c:val>
            <c:numRef>
              <c:f>Sheet1!$B$2:$B$5</c:f>
              <c:numCache>
                <c:formatCode>General</c:formatCode>
                <c:ptCount val="4"/>
                <c:pt idx="0">
                  <c:v>944</c:v>
                </c:pt>
                <c:pt idx="1">
                  <c:v>64</c:v>
                </c:pt>
              </c:numCache>
            </c:numRef>
          </c:val>
          <c:extLst>
            <c:ext xmlns:c16="http://schemas.microsoft.com/office/drawing/2014/chart" uri="{C3380CC4-5D6E-409C-BE32-E72D297353CC}">
              <c16:uniqueId val="{00000000-0A3D-4509-97EA-11C7B15BB17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ja-JP" altLang="en-US" sz="1600" dirty="0"/>
              <a:t>総合評価の割合（協定数）</a:t>
            </a:r>
          </a:p>
        </c:rich>
      </c:tx>
      <c:layout>
        <c:manualLayout>
          <c:xMode val="edge"/>
          <c:yMode val="edge"/>
          <c:x val="0.20959544459233181"/>
          <c:y val="0"/>
        </c:manualLayout>
      </c:layout>
      <c:overlay val="1"/>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825050485701607"/>
          <c:y val="0.22258671332335403"/>
          <c:w val="0.64109766729330897"/>
          <c:h val="0.67292204710553871"/>
        </c:manualLayout>
      </c:layout>
      <c:pieChart>
        <c:varyColors val="1"/>
        <c:ser>
          <c:idx val="0"/>
          <c:order val="0"/>
          <c:tx>
            <c:strRef>
              <c:f>Sheet1!$B$1</c:f>
              <c:strCache>
                <c:ptCount val="1"/>
                <c:pt idx="0">
                  <c:v>総合評価の割合（協定数）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77-4EEB-8D27-6B37BC5FF47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577-4EEB-8D27-6B37BC5FF47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577-4EEB-8D27-6B37BC5FF47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577-4EEB-8D27-6B37BC5FF478}"/>
              </c:ext>
            </c:extLst>
          </c:dPt>
          <c:dLbls>
            <c:dLbl>
              <c:idx val="0"/>
              <c:layout>
                <c:manualLayout>
                  <c:x val="-0.20784635909170837"/>
                  <c:y val="-0.2237845940169895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3245DBC3-2996-4D81-9A7C-0D9C1A275242}" type="CATEGORYNAME">
                      <a:rPr lang="ja-JP" altLang="en-US" sz="2000" smtClean="0">
                        <a:solidFill>
                          <a:schemeClr val="bg1"/>
                        </a:solidFill>
                      </a:rPr>
                      <a:pPr>
                        <a:defRPr sz="2000" b="1">
                          <a:solidFill>
                            <a:schemeClr val="bg1"/>
                          </a:solidFill>
                        </a:defRPr>
                      </a:pPr>
                      <a:t>[分類名]</a:t>
                    </a:fld>
                    <a:endParaRPr lang="ja-JP" altLang="en-US" sz="2000" baseline="0" dirty="0">
                      <a:solidFill>
                        <a:schemeClr val="bg1"/>
                      </a:solidFill>
                    </a:endParaRPr>
                  </a:p>
                  <a:p>
                    <a:pPr>
                      <a:defRPr sz="2000" b="1">
                        <a:solidFill>
                          <a:schemeClr val="bg1"/>
                        </a:solidFill>
                      </a:defRPr>
                    </a:pPr>
                    <a:r>
                      <a:rPr lang="ja-JP" altLang="en-US" sz="2000" baseline="0" dirty="0">
                        <a:solidFill>
                          <a:schemeClr val="bg1"/>
                        </a:solidFill>
                      </a:rPr>
                      <a:t> </a:t>
                    </a:r>
                    <a:fld id="{46AB2C15-3503-45A3-8B24-042B80E6F1E3}"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633734879232834"/>
                      <c:h val="0.32330564874113643"/>
                    </c:manualLayout>
                  </c15:layout>
                  <c15:dlblFieldTable/>
                  <c15:showDataLabelsRange val="0"/>
                </c:ext>
                <c:ext xmlns:c16="http://schemas.microsoft.com/office/drawing/2014/chart" uri="{C3380CC4-5D6E-409C-BE32-E72D297353CC}">
                  <c16:uniqueId val="{00000001-D577-4EEB-8D27-6B37BC5FF478}"/>
                </c:ext>
              </c:extLst>
            </c:dLbl>
            <c:dLbl>
              <c:idx val="1"/>
              <c:layout>
                <c:manualLayout>
                  <c:x val="0.14629618288208224"/>
                  <c:y val="0.19228801544956259"/>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7AF5219E-6CEF-4764-AEA9-EF269171EEB1}" type="CATEGORYNAME">
                      <a:rPr lang="ja-JP" altLang="en-US" sz="2000" smtClean="0">
                        <a:solidFill>
                          <a:schemeClr val="bg1"/>
                        </a:solidFill>
                      </a:rPr>
                      <a:pPr>
                        <a:defRPr sz="2000" b="1">
                          <a:solidFill>
                            <a:schemeClr val="bg1"/>
                          </a:solidFill>
                        </a:defRPr>
                      </a:pPr>
                      <a:t>[分類名]</a:t>
                    </a:fld>
                    <a:endParaRPr lang="ja-JP" altLang="en-US" sz="2000" baseline="0" dirty="0">
                      <a:solidFill>
                        <a:schemeClr val="bg1"/>
                      </a:solidFill>
                    </a:endParaRPr>
                  </a:p>
                  <a:p>
                    <a:pPr>
                      <a:defRPr sz="2000" b="1">
                        <a:solidFill>
                          <a:schemeClr val="bg1"/>
                        </a:solidFill>
                      </a:defRPr>
                    </a:pPr>
                    <a:r>
                      <a:rPr lang="ja-JP" altLang="en-US" sz="2000" baseline="0" dirty="0">
                        <a:solidFill>
                          <a:schemeClr val="bg1"/>
                        </a:solidFill>
                      </a:rPr>
                      <a:t> </a:t>
                    </a:r>
                    <a:fld id="{887224CB-673C-4386-8E9D-EBB7CD54DA5A}"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465555791122919"/>
                      <c:h val="0.30588839692392422"/>
                    </c:manualLayout>
                  </c15:layout>
                  <c15:dlblFieldTable/>
                  <c15:showDataLabelsRange val="0"/>
                </c:ext>
                <c:ext xmlns:c16="http://schemas.microsoft.com/office/drawing/2014/chart" uri="{C3380CC4-5D6E-409C-BE32-E72D297353CC}">
                  <c16:uniqueId val="{00000003-D577-4EEB-8D27-6B37BC5FF478}"/>
                </c:ext>
              </c:extLst>
            </c:dLbl>
            <c:dLbl>
              <c:idx val="2"/>
              <c:layout>
                <c:manualLayout>
                  <c:x val="-0.30759537291330519"/>
                  <c:y val="4.4063747920867723E-2"/>
                </c:manualLayout>
              </c:layout>
              <c:tx>
                <c:rich>
                  <a:bodyPr/>
                  <a:lstStyle/>
                  <a:p>
                    <a:fld id="{1B59AE45-70CC-4F6D-A34F-ED4E3E349DD7}" type="CATEGORYNAME">
                      <a:rPr lang="ja-JP" altLang="en-US" sz="1400" b="1" smtClean="0"/>
                      <a:pPr/>
                      <a:t>[分類名]</a:t>
                    </a:fld>
                    <a:endParaRPr lang="ja-JP" altLang="en-US" sz="1400" b="1" dirty="0"/>
                  </a:p>
                  <a:p>
                    <a:r>
                      <a:rPr lang="ja-JP" altLang="en-US" sz="1400" b="1" dirty="0"/>
                      <a:t> </a:t>
                    </a:r>
                    <a:fld id="{502C78A9-37A5-472F-82B8-8A2029AF88B5}" type="PERCENTAGE">
                      <a:rPr lang="en-US" altLang="ja-JP" sz="1400" b="1" smtClean="0"/>
                      <a:pPr/>
                      <a:t>[パーセンテージ]</a:t>
                    </a:fld>
                    <a:endParaRPr lang="ja-JP" altLang="en-US" sz="1400" b="1"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577-4EEB-8D27-6B37BC5FF478}"/>
                </c:ext>
              </c:extLst>
            </c:dLbl>
            <c:dLbl>
              <c:idx val="3"/>
              <c:layout>
                <c:manualLayout>
                  <c:x val="0.35312339365871009"/>
                  <c:y val="5.57363171147921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77-4EEB-8D27-6B37BC5FF4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優</c:v>
                </c:pt>
                <c:pt idx="1">
                  <c:v>良</c:v>
                </c:pt>
                <c:pt idx="2">
                  <c:v>可</c:v>
                </c:pt>
                <c:pt idx="3">
                  <c:v>不可</c:v>
                </c:pt>
              </c:strCache>
            </c:strRef>
          </c:cat>
          <c:val>
            <c:numRef>
              <c:f>Sheet1!$B$2:$B$5</c:f>
              <c:numCache>
                <c:formatCode>General</c:formatCode>
                <c:ptCount val="4"/>
                <c:pt idx="0">
                  <c:v>7</c:v>
                </c:pt>
                <c:pt idx="1">
                  <c:v>3</c:v>
                </c:pt>
                <c:pt idx="2">
                  <c:v>0</c:v>
                </c:pt>
                <c:pt idx="3">
                  <c:v>0</c:v>
                </c:pt>
              </c:numCache>
            </c:numRef>
          </c:val>
          <c:extLst>
            <c:ext xmlns:c16="http://schemas.microsoft.com/office/drawing/2014/chart" uri="{C3380CC4-5D6E-409C-BE32-E72D297353CC}">
              <c16:uniqueId val="{00000008-D577-4EEB-8D27-6B37BC5FF47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27898617368933"/>
          <c:y val="0.22857893031518497"/>
          <c:w val="0.4222868243432929"/>
          <c:h val="0.62942200748052601"/>
        </c:manualLayout>
      </c:layout>
      <c:pieChart>
        <c:varyColors val="1"/>
        <c:ser>
          <c:idx val="0"/>
          <c:order val="0"/>
          <c:tx>
            <c:strRef>
              <c:f>Sheet1!$B$1</c:f>
              <c:strCache>
                <c:ptCount val="1"/>
                <c:pt idx="0">
                  <c:v>個別協定</c:v>
                </c:pt>
              </c:strCache>
            </c:strRef>
          </c:tx>
          <c:dPt>
            <c:idx val="0"/>
            <c:bubble3D val="0"/>
            <c:explosion val="29"/>
            <c:spPr>
              <a:solidFill>
                <a:schemeClr val="accent1"/>
              </a:solidFill>
              <a:ln w="19050">
                <a:solidFill>
                  <a:schemeClr val="lt1"/>
                </a:solidFill>
              </a:ln>
              <a:effectLst/>
            </c:spPr>
            <c:extLst>
              <c:ext xmlns:c16="http://schemas.microsoft.com/office/drawing/2014/chart" uri="{C3380CC4-5D6E-409C-BE32-E72D297353CC}">
                <c16:uniqueId val="{00000001-167A-409D-BC8C-59136F4AD89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67A-409D-BC8C-59136F4AD89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67A-409D-BC8C-59136F4AD89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167A-409D-BC8C-59136F4AD892}"/>
              </c:ext>
            </c:extLst>
          </c:dPt>
          <c:dLbls>
            <c:dLbl>
              <c:idx val="0"/>
              <c:layout>
                <c:manualLayout>
                  <c:x val="5.2901582728371102E-3"/>
                  <c:y val="-0.135852677812165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820407899370986"/>
                      <c:h val="0.20934568062864567"/>
                    </c:manualLayout>
                  </c15:layout>
                </c:ext>
                <c:ext xmlns:c16="http://schemas.microsoft.com/office/drawing/2014/chart" uri="{C3380CC4-5D6E-409C-BE32-E72D297353CC}">
                  <c16:uniqueId val="{00000001-167A-409D-BC8C-59136F4AD892}"/>
                </c:ext>
              </c:extLst>
            </c:dLbl>
            <c:dLbl>
              <c:idx val="1"/>
              <c:layout>
                <c:manualLayout>
                  <c:x val="0.19480241251330113"/>
                  <c:y val="0.16625591072676646"/>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6368676368677"/>
                      <c:h val="0.20658821394905463"/>
                    </c:manualLayout>
                  </c15:layout>
                </c:ext>
                <c:ext xmlns:c16="http://schemas.microsoft.com/office/drawing/2014/chart" uri="{C3380CC4-5D6E-409C-BE32-E72D297353CC}">
                  <c16:uniqueId val="{00000003-167A-409D-BC8C-59136F4AD89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継続意向</c:v>
                </c:pt>
                <c:pt idx="1">
                  <c:v>廃止意向</c:v>
                </c:pt>
              </c:strCache>
            </c:strRef>
          </c:cat>
          <c:val>
            <c:numRef>
              <c:f>Sheet1!$B$2:$B$5</c:f>
              <c:numCache>
                <c:formatCode>General</c:formatCode>
                <c:ptCount val="4"/>
                <c:pt idx="0">
                  <c:v>10</c:v>
                </c:pt>
                <c:pt idx="1">
                  <c:v>0</c:v>
                </c:pt>
              </c:numCache>
            </c:numRef>
          </c:val>
          <c:extLst>
            <c:ext xmlns:c16="http://schemas.microsoft.com/office/drawing/2014/chart" uri="{C3380CC4-5D6E-409C-BE32-E72D297353CC}">
              <c16:uniqueId val="{00000000-F623-4F07-B7A1-4EE80066F024}"/>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88154269972452"/>
          <c:y val="1.25984189480220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広域化の意向</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95-4C85-BD6D-D1C4C8C736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95-4C85-BD6D-D1C4C8C736BF}"/>
              </c:ext>
            </c:extLst>
          </c:dPt>
          <c:dLbls>
            <c:dLbl>
              <c:idx val="0"/>
              <c:layout>
                <c:manualLayout>
                  <c:x val="0.1012832693433981"/>
                  <c:y val="5.16830297312766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432506887052344"/>
                      <c:h val="0.25325996490298719"/>
                    </c:manualLayout>
                  </c15:layout>
                </c:ext>
                <c:ext xmlns:c16="http://schemas.microsoft.com/office/drawing/2014/chart" uri="{C3380CC4-5D6E-409C-BE32-E72D297353CC}">
                  <c16:uniqueId val="{00000001-8995-4C85-BD6D-D1C4C8C736BF}"/>
                </c:ext>
              </c:extLst>
            </c:dLbl>
            <c:dLbl>
              <c:idx val="1"/>
              <c:layout>
                <c:manualLayout>
                  <c:x val="2.6962538773561841E-4"/>
                  <c:y val="-6.0945099661429893E-2"/>
                </c:manualLayout>
              </c:layout>
              <c:showLegendKey val="0"/>
              <c:showVal val="0"/>
              <c:showCatName val="1"/>
              <c:showSerName val="0"/>
              <c:showPercent val="1"/>
              <c:showBubbleSize val="0"/>
              <c:extLst>
                <c:ext xmlns:c15="http://schemas.microsoft.com/office/drawing/2012/chart" uri="{CE6537A1-D6FC-4f65-9D91-7224C49458BB}">
                  <c15:layout>
                    <c:manualLayout>
                      <c:w val="0.38719029955966244"/>
                      <c:h val="0.39732288557361989"/>
                    </c:manualLayout>
                  </c15:layout>
                </c:ext>
                <c:ext xmlns:c16="http://schemas.microsoft.com/office/drawing/2014/chart" uri="{C3380CC4-5D6E-409C-BE32-E72D297353CC}">
                  <c16:uniqueId val="{00000003-8995-4C85-BD6D-D1C4C8C736B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あり</c:v>
                </c:pt>
                <c:pt idx="1">
                  <c:v>なし</c:v>
                </c:pt>
              </c:strCache>
            </c:strRef>
          </c:cat>
          <c:val>
            <c:numRef>
              <c:f>Sheet1!$B$2:$B$3</c:f>
              <c:numCache>
                <c:formatCode>General</c:formatCode>
                <c:ptCount val="2"/>
                <c:pt idx="0">
                  <c:v>127</c:v>
                </c:pt>
                <c:pt idx="1">
                  <c:v>817</c:v>
                </c:pt>
              </c:numCache>
            </c:numRef>
          </c:val>
          <c:extLst>
            <c:ext xmlns:c16="http://schemas.microsoft.com/office/drawing/2014/chart" uri="{C3380CC4-5D6E-409C-BE32-E72D297353CC}">
              <c16:uniqueId val="{00000004-8995-4C85-BD6D-D1C4C8C736B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(参考）市町村アンケート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協定内の合意形成が困難</c:v>
                </c:pt>
                <c:pt idx="1">
                  <c:v>統合できる協定が近隣に無い</c:v>
                </c:pt>
                <c:pt idx="2">
                  <c:v>その他</c:v>
                </c:pt>
                <c:pt idx="3">
                  <c:v>交付金が無くても維持管理が可能</c:v>
                </c:pt>
                <c:pt idx="4">
                  <c:v>圃場条件が悪い</c:v>
                </c:pt>
                <c:pt idx="5">
                  <c:v>交付金の訴求返還への不安</c:v>
                </c:pt>
                <c:pt idx="6">
                  <c:v>鳥獣被害の増加</c:v>
                </c:pt>
                <c:pt idx="7">
                  <c:v>事務手続きが負担</c:v>
                </c:pt>
                <c:pt idx="8">
                  <c:v>農業収入が見込めない</c:v>
                </c:pt>
                <c:pt idx="9">
                  <c:v>農道・水路・畦畔の管理が困難</c:v>
                </c:pt>
                <c:pt idx="10">
                  <c:v>担い手の不在</c:v>
                </c:pt>
                <c:pt idx="11">
                  <c:v>リーダーの高齢化</c:v>
                </c:pt>
                <c:pt idx="12">
                  <c:v>高齢化による体力や活動意欲低下</c:v>
                </c:pt>
              </c:strCache>
            </c:strRef>
          </c:cat>
          <c:val>
            <c:numRef>
              <c:f>Sheet1!$B$2:$B$14</c:f>
              <c:numCache>
                <c:formatCode>General</c:formatCode>
                <c:ptCount val="13"/>
                <c:pt idx="0">
                  <c:v>2</c:v>
                </c:pt>
                <c:pt idx="1">
                  <c:v>0</c:v>
                </c:pt>
                <c:pt idx="2">
                  <c:v>1</c:v>
                </c:pt>
                <c:pt idx="3">
                  <c:v>0</c:v>
                </c:pt>
                <c:pt idx="4">
                  <c:v>0</c:v>
                </c:pt>
                <c:pt idx="5">
                  <c:v>2</c:v>
                </c:pt>
                <c:pt idx="6">
                  <c:v>3</c:v>
                </c:pt>
                <c:pt idx="7">
                  <c:v>11</c:v>
                </c:pt>
                <c:pt idx="8">
                  <c:v>2</c:v>
                </c:pt>
                <c:pt idx="9">
                  <c:v>0</c:v>
                </c:pt>
                <c:pt idx="10">
                  <c:v>11</c:v>
                </c:pt>
                <c:pt idx="11">
                  <c:v>22</c:v>
                </c:pt>
                <c:pt idx="12">
                  <c:v>22</c:v>
                </c:pt>
              </c:numCache>
            </c:numRef>
          </c:val>
          <c:extLst>
            <c:ext xmlns:c16="http://schemas.microsoft.com/office/drawing/2014/chart" uri="{C3380CC4-5D6E-409C-BE32-E72D297353CC}">
              <c16:uniqueId val="{00000000-7EDC-4149-93D0-2B0F4CFFFD88}"/>
            </c:ext>
          </c:extLst>
        </c:ser>
        <c:ser>
          <c:idx val="1"/>
          <c:order val="1"/>
          <c:tx>
            <c:strRef>
              <c:f>Sheet1!$C$1</c:f>
              <c:strCache>
                <c:ptCount val="1"/>
                <c:pt idx="0">
                  <c:v>協定数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協定内の合意形成が困難</c:v>
                </c:pt>
                <c:pt idx="1">
                  <c:v>統合できる協定が近隣に無い</c:v>
                </c:pt>
                <c:pt idx="2">
                  <c:v>その他</c:v>
                </c:pt>
                <c:pt idx="3">
                  <c:v>交付金が無くても維持管理が可能</c:v>
                </c:pt>
                <c:pt idx="4">
                  <c:v>圃場条件が悪い</c:v>
                </c:pt>
                <c:pt idx="5">
                  <c:v>交付金の訴求返還への不安</c:v>
                </c:pt>
                <c:pt idx="6">
                  <c:v>鳥獣被害の増加</c:v>
                </c:pt>
                <c:pt idx="7">
                  <c:v>事務手続きが負担</c:v>
                </c:pt>
                <c:pt idx="8">
                  <c:v>農業収入が見込めない</c:v>
                </c:pt>
                <c:pt idx="9">
                  <c:v>農道・水路・畦畔の管理が困難</c:v>
                </c:pt>
                <c:pt idx="10">
                  <c:v>担い手の不在</c:v>
                </c:pt>
                <c:pt idx="11">
                  <c:v>リーダーの高齢化</c:v>
                </c:pt>
                <c:pt idx="12">
                  <c:v>高齢化による体力や活動意欲低下</c:v>
                </c:pt>
              </c:strCache>
            </c:strRef>
          </c:cat>
          <c:val>
            <c:numRef>
              <c:f>Sheet1!$C$2:$C$14</c:f>
              <c:numCache>
                <c:formatCode>General</c:formatCode>
                <c:ptCount val="13"/>
                <c:pt idx="0">
                  <c:v>3</c:v>
                </c:pt>
                <c:pt idx="1">
                  <c:v>3</c:v>
                </c:pt>
                <c:pt idx="2">
                  <c:v>4</c:v>
                </c:pt>
                <c:pt idx="3">
                  <c:v>5</c:v>
                </c:pt>
                <c:pt idx="4">
                  <c:v>9</c:v>
                </c:pt>
                <c:pt idx="5">
                  <c:v>11</c:v>
                </c:pt>
                <c:pt idx="6">
                  <c:v>12</c:v>
                </c:pt>
                <c:pt idx="7">
                  <c:v>14</c:v>
                </c:pt>
                <c:pt idx="8">
                  <c:v>14</c:v>
                </c:pt>
                <c:pt idx="9">
                  <c:v>15</c:v>
                </c:pt>
                <c:pt idx="10">
                  <c:v>33</c:v>
                </c:pt>
                <c:pt idx="11">
                  <c:v>33</c:v>
                </c:pt>
                <c:pt idx="12">
                  <c:v>55</c:v>
                </c:pt>
              </c:numCache>
            </c:numRef>
          </c:val>
          <c:extLst>
            <c:ext xmlns:c16="http://schemas.microsoft.com/office/drawing/2014/chart" uri="{C3380CC4-5D6E-409C-BE32-E72D297353CC}">
              <c16:uniqueId val="{00000001-5D51-432B-8666-CCB86310492F}"/>
            </c:ext>
          </c:extLst>
        </c:ser>
        <c:dLbls>
          <c:showLegendKey val="0"/>
          <c:showVal val="1"/>
          <c:showCatName val="0"/>
          <c:showSerName val="0"/>
          <c:showPercent val="0"/>
          <c:showBubbleSize val="0"/>
        </c:dLbls>
        <c:gapWidth val="75"/>
        <c:axId val="434061904"/>
        <c:axId val="434075216"/>
      </c:barChart>
      <c:catAx>
        <c:axId val="434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434075216"/>
        <c:crosses val="autoZero"/>
        <c:auto val="1"/>
        <c:lblAlgn val="ctr"/>
        <c:lblOffset val="100"/>
        <c:noMultiLvlLbl val="0"/>
      </c:catAx>
      <c:valAx>
        <c:axId val="43407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0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3863499824299"/>
          <c:y val="0.10048021460501358"/>
          <c:w val="0.48677590786634878"/>
          <c:h val="0.77055416451406211"/>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6-41FC-918C-7768BE66999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276-41FC-918C-7768BE66999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276-41FC-918C-7768BE66999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6276-41FC-918C-7768BE669993}"/>
              </c:ext>
            </c:extLst>
          </c:dPt>
          <c:dLbls>
            <c:dLbl>
              <c:idx val="0"/>
              <c:layout>
                <c:manualLayout>
                  <c:x val="-7.6504813741455985E-2"/>
                  <c:y val="-2.4761265811973333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3890307905644623"/>
                      <c:h val="0.33335065385595952"/>
                    </c:manualLayout>
                  </c15:layout>
                </c:ext>
                <c:ext xmlns:c16="http://schemas.microsoft.com/office/drawing/2014/chart" uri="{C3380CC4-5D6E-409C-BE32-E72D297353CC}">
                  <c16:uniqueId val="{00000001-6276-41FC-918C-7768BE669993}"/>
                </c:ext>
              </c:extLst>
            </c:dLbl>
            <c:dLbl>
              <c:idx val="2"/>
              <c:layout>
                <c:manualLayout>
                  <c:x val="-0.11696643133239375"/>
                  <c:y val="3.204608206039952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241637352215494"/>
                      <c:h val="0.17922068115260478"/>
                    </c:manualLayout>
                  </c15:layout>
                </c:ext>
                <c:ext xmlns:c16="http://schemas.microsoft.com/office/drawing/2014/chart" uri="{C3380CC4-5D6E-409C-BE32-E72D297353CC}">
                  <c16:uniqueId val="{00000005-6276-41FC-918C-7768BE66999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おおむね現状維持</c:v>
                </c:pt>
                <c:pt idx="1">
                  <c:v>若干の減少</c:v>
                </c:pt>
                <c:pt idx="2">
                  <c:v>かなりの減少</c:v>
                </c:pt>
              </c:strCache>
            </c:strRef>
          </c:cat>
          <c:val>
            <c:numRef>
              <c:f>Sheet1!$B$2:$B$5</c:f>
              <c:numCache>
                <c:formatCode>General</c:formatCode>
                <c:ptCount val="4"/>
                <c:pt idx="0">
                  <c:v>35</c:v>
                </c:pt>
                <c:pt idx="1">
                  <c:v>31</c:v>
                </c:pt>
                <c:pt idx="2">
                  <c:v>3</c:v>
                </c:pt>
              </c:numCache>
            </c:numRef>
          </c:val>
          <c:extLst>
            <c:ext xmlns:c16="http://schemas.microsoft.com/office/drawing/2014/chart" uri="{C3380CC4-5D6E-409C-BE32-E72D297353CC}">
              <c16:uniqueId val="{00000008-6276-41FC-918C-7768BE66999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88154269972452"/>
          <c:y val="1.25984189480220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広域化の意向</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95-4C85-BD6D-D1C4C8C736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95-4C85-BD6D-D1C4C8C736BF}"/>
              </c:ext>
            </c:extLst>
          </c:dPt>
          <c:dLbls>
            <c:dLbl>
              <c:idx val="0"/>
              <c:layout>
                <c:manualLayout>
                  <c:x val="-2.5260223698821728E-2"/>
                  <c:y val="5.243293593658390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595722179174121"/>
                      <c:h val="0.28061120104522991"/>
                    </c:manualLayout>
                  </c15:layout>
                </c:ext>
                <c:ext xmlns:c16="http://schemas.microsoft.com/office/drawing/2014/chart" uri="{C3380CC4-5D6E-409C-BE32-E72D297353CC}">
                  <c16:uniqueId val="{00000001-8995-4C85-BD6D-D1C4C8C736BF}"/>
                </c:ext>
              </c:extLst>
            </c:dLbl>
            <c:dLbl>
              <c:idx val="1"/>
              <c:layout>
                <c:manualLayout>
                  <c:x val="0.2729060153153533"/>
                  <c:y val="-7.7852217703581139E-2"/>
                </c:manualLayout>
              </c:layout>
              <c:showLegendKey val="0"/>
              <c:showVal val="0"/>
              <c:showCatName val="1"/>
              <c:showSerName val="0"/>
              <c:showPercent val="1"/>
              <c:showBubbleSize val="0"/>
              <c:extLst>
                <c:ext xmlns:c15="http://schemas.microsoft.com/office/drawing/2012/chart" uri="{CE6537A1-D6FC-4f65-9D91-7224C49458BB}">
                  <c15:layout>
                    <c:manualLayout>
                      <c:w val="0.38719029955966244"/>
                      <c:h val="0.39732288557361989"/>
                    </c:manualLayout>
                  </c15:layout>
                </c:ext>
                <c:ext xmlns:c16="http://schemas.microsoft.com/office/drawing/2014/chart" uri="{C3380CC4-5D6E-409C-BE32-E72D297353CC}">
                  <c16:uniqueId val="{00000003-8995-4C85-BD6D-D1C4C8C736B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あり</c:v>
                </c:pt>
                <c:pt idx="1">
                  <c:v>なし</c:v>
                </c:pt>
              </c:strCache>
            </c:strRef>
          </c:cat>
          <c:val>
            <c:numRef>
              <c:f>Sheet1!$B$2:$B$3</c:f>
              <c:numCache>
                <c:formatCode>General</c:formatCode>
                <c:ptCount val="2"/>
                <c:pt idx="0">
                  <c:v>127</c:v>
                </c:pt>
                <c:pt idx="1">
                  <c:v>817</c:v>
                </c:pt>
              </c:numCache>
            </c:numRef>
          </c:val>
          <c:extLst>
            <c:ext xmlns:c16="http://schemas.microsoft.com/office/drawing/2014/chart" uri="{C3380CC4-5D6E-409C-BE32-E72D297353CC}">
              <c16:uniqueId val="{00000004-8995-4C85-BD6D-D1C4C8C736B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1430547345115"/>
          <c:y val="6.5120329764901284E-3"/>
          <c:w val="0.43721529403419168"/>
          <c:h val="0.90093171587946475"/>
        </c:manualLayout>
      </c:layout>
      <c:barChart>
        <c:barDir val="bar"/>
        <c:grouping val="clustered"/>
        <c:varyColors val="0"/>
        <c:ser>
          <c:idx val="0"/>
          <c:order val="0"/>
          <c:tx>
            <c:strRef>
              <c:f>Sheet1!$B$1</c:f>
              <c:strCache>
                <c:ptCount val="1"/>
                <c:pt idx="0">
                  <c:v>系列１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その他</c:v>
                </c:pt>
                <c:pt idx="1">
                  <c:v>担い手に対して個別協定に取り組むことを推進する</c:v>
                </c:pt>
                <c:pt idx="2">
                  <c:v>未実施集落に対する協定締結を推進する</c:v>
                </c:pt>
                <c:pt idx="3">
                  <c:v>集落協定に対して周辺のみ実施集落の取り込みを推進する</c:v>
                </c:pt>
                <c:pt idx="4">
                  <c:v>集落協定の規模等に関わらず統合を推進する</c:v>
                </c:pt>
                <c:pt idx="5">
                  <c:v>小規模集落協定に対して周辺の集落協定への統合を推進する</c:v>
                </c:pt>
                <c:pt idx="6">
                  <c:v>高齢化が進んでいる集落協定に対して周辺集落協定への統合を推進する</c:v>
                </c:pt>
                <c:pt idx="7">
                  <c:v>相談があれば対応するが、特段の推進は考えていない</c:v>
                </c:pt>
              </c:strCache>
            </c:strRef>
          </c:cat>
          <c:val>
            <c:numRef>
              <c:f>Sheet1!$B$2:$B$9</c:f>
              <c:numCache>
                <c:formatCode>General</c:formatCode>
                <c:ptCount val="8"/>
                <c:pt idx="0">
                  <c:v>2</c:v>
                </c:pt>
                <c:pt idx="1">
                  <c:v>2</c:v>
                </c:pt>
                <c:pt idx="2">
                  <c:v>2</c:v>
                </c:pt>
                <c:pt idx="3">
                  <c:v>2</c:v>
                </c:pt>
                <c:pt idx="4">
                  <c:v>2</c:v>
                </c:pt>
                <c:pt idx="5">
                  <c:v>7</c:v>
                </c:pt>
                <c:pt idx="6">
                  <c:v>13</c:v>
                </c:pt>
                <c:pt idx="7">
                  <c:v>50</c:v>
                </c:pt>
              </c:numCache>
            </c:numRef>
          </c:val>
          <c:extLst>
            <c:ext xmlns:c16="http://schemas.microsoft.com/office/drawing/2014/chart" uri="{C3380CC4-5D6E-409C-BE32-E72D297353CC}">
              <c16:uniqueId val="{00000000-77FF-4895-BF54-FF68148F68C7}"/>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代表者の年齢（協定数）</a:t>
            </a:r>
          </a:p>
        </c:rich>
      </c:tx>
      <c:overlay val="1"/>
      <c:spPr>
        <a:noFill/>
        <a:ln w="12700">
          <a:solidFill>
            <a:schemeClr val="tx1"/>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3816440813234921"/>
          <c:y val="0.21219910430066471"/>
          <c:w val="0.48128408737420147"/>
          <c:h val="0.55309694741815418"/>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57-4E95-8197-405FA263C91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D57-4E95-8197-405FA263C91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D57-4E95-8197-405FA263C91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D57-4E95-8197-405FA263C910}"/>
              </c:ext>
            </c:extLst>
          </c:dPt>
          <c:dLbls>
            <c:dLbl>
              <c:idx val="0"/>
              <c:layout>
                <c:manualLayout>
                  <c:x val="-8.244039116150563E-2"/>
                  <c:y val="0.133265688274411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57-4E95-8197-405FA263C910}"/>
                </c:ext>
              </c:extLst>
            </c:dLbl>
            <c:dLbl>
              <c:idx val="1"/>
              <c:layout>
                <c:manualLayout>
                  <c:x val="-0.14728887071879229"/>
                  <c:y val="4.05954734064209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57-4E95-8197-405FA263C910}"/>
                </c:ext>
              </c:extLst>
            </c:dLbl>
            <c:dLbl>
              <c:idx val="2"/>
              <c:layout>
                <c:manualLayout>
                  <c:x val="0.12553282253017056"/>
                  <c:y val="-9.08089209909930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57-4E95-8197-405FA263C91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～59歳</c:v>
                </c:pt>
                <c:pt idx="1">
                  <c:v>60～69歳</c:v>
                </c:pt>
                <c:pt idx="2">
                  <c:v>70～79歳</c:v>
                </c:pt>
                <c:pt idx="3">
                  <c:v>80歳～</c:v>
                </c:pt>
              </c:strCache>
            </c:strRef>
          </c:cat>
          <c:val>
            <c:numRef>
              <c:f>Sheet1!$B$2:$B$5</c:f>
              <c:numCache>
                <c:formatCode>General</c:formatCode>
                <c:ptCount val="4"/>
                <c:pt idx="0">
                  <c:v>115</c:v>
                </c:pt>
                <c:pt idx="1">
                  <c:v>323</c:v>
                </c:pt>
                <c:pt idx="2">
                  <c:v>478</c:v>
                </c:pt>
                <c:pt idx="3">
                  <c:v>92</c:v>
                </c:pt>
              </c:numCache>
            </c:numRef>
          </c:val>
          <c:extLst>
            <c:ext xmlns:c16="http://schemas.microsoft.com/office/drawing/2014/chart" uri="{C3380CC4-5D6E-409C-BE32-E72D297353CC}">
              <c16:uniqueId val="{00000000-515A-40EE-A649-9435CFD8AD6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5679097160276814E-4"/>
          <c:y val="0.81206486893945629"/>
          <c:w val="0.97038170549571501"/>
          <c:h val="0.118855603113360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次期対策での代表者継続の目途（協定数）</a:t>
            </a:r>
          </a:p>
        </c:rich>
      </c:tx>
      <c:layout>
        <c:manualLayout>
          <c:xMode val="edge"/>
          <c:yMode val="edge"/>
          <c:x val="0.20822588411938778"/>
          <c:y val="5.2652730230627248E-2"/>
        </c:manualLayout>
      </c:layout>
      <c:overlay val="1"/>
      <c:spPr>
        <a:noFill/>
        <a:ln w="12700">
          <a:solidFill>
            <a:schemeClr val="tx1"/>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2129962518359665"/>
          <c:y val="0.20273235884784219"/>
          <c:w val="0.40175001924640102"/>
          <c:h val="0.45471750019525353"/>
        </c:manualLayout>
      </c:layout>
      <c:pieChart>
        <c:varyColors val="1"/>
        <c:ser>
          <c:idx val="0"/>
          <c:order val="0"/>
          <c:tx>
            <c:strRef>
              <c:f>Sheet1!$B$1</c:f>
              <c:strCache>
                <c:ptCount val="1"/>
                <c:pt idx="0">
                  <c:v>次期対策での代表者継続の目途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BD-494D-BCE4-66371E4B6EA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FBD-494D-BCE4-66371E4B6EAE}"/>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BD-494D-BCE4-66371E4B6EAE}"/>
                </c:ext>
              </c:extLst>
            </c:dLbl>
            <c:dLbl>
              <c:idx val="1"/>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BD-494D-BCE4-66371E4B6E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560</c:v>
                </c:pt>
                <c:pt idx="1">
                  <c:v>384</c:v>
                </c:pt>
              </c:numCache>
            </c:numRef>
          </c:val>
          <c:extLst>
            <c:ext xmlns:c16="http://schemas.microsoft.com/office/drawing/2014/chart" uri="{C3380CC4-5D6E-409C-BE32-E72D297353CC}">
              <c16:uniqueId val="{00000000-9AD4-4A91-8EC4-00C3AC3D6FC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323375069486588"/>
          <c:y val="0.6844618404656243"/>
          <c:w val="0.35114189734240031"/>
          <c:h val="7.86693967190412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代表者になってからの年数（協定数）</a:t>
            </a:r>
          </a:p>
        </c:rich>
      </c:tx>
      <c:overlay val="1"/>
      <c:spPr>
        <a:noFill/>
        <a:ln w="12700">
          <a:solidFill>
            <a:schemeClr val="tx1"/>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608040435830623"/>
          <c:y val="0.23583958607835423"/>
          <c:w val="0.43128989734550205"/>
          <c:h val="0.58869577374636994"/>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76-45CA-A714-3ECD785DF71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076-45CA-A714-3ECD785DF71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076-45CA-A714-3ECD785DF71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～２年</c:v>
                </c:pt>
                <c:pt idx="1">
                  <c:v>３年～7年</c:v>
                </c:pt>
                <c:pt idx="2">
                  <c:v>８年</c:v>
                </c:pt>
              </c:strCache>
            </c:strRef>
          </c:cat>
          <c:val>
            <c:numRef>
              <c:f>Sheet1!$B$2:$B$4</c:f>
              <c:numCache>
                <c:formatCode>General</c:formatCode>
                <c:ptCount val="3"/>
                <c:pt idx="0">
                  <c:v>275</c:v>
                </c:pt>
                <c:pt idx="1">
                  <c:v>393</c:v>
                </c:pt>
                <c:pt idx="2">
                  <c:v>340</c:v>
                </c:pt>
              </c:numCache>
            </c:numRef>
          </c:val>
          <c:extLst>
            <c:ext xmlns:c16="http://schemas.microsoft.com/office/drawing/2014/chart" uri="{C3380CC4-5D6E-409C-BE32-E72D297353CC}">
              <c16:uniqueId val="{00000000-86D1-457E-8BEA-4A931FF74F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ja-JP" altLang="en-US" sz="1200" b="1" dirty="0"/>
              <a:t>次期対策での担当者の継続の目途</a:t>
            </a:r>
          </a:p>
        </c:rich>
      </c:tx>
      <c:layout>
        <c:manualLayout>
          <c:xMode val="edge"/>
          <c:yMode val="edge"/>
          <c:x val="0.16636672394521834"/>
          <c:y val="6.201608790797900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733181868711367"/>
          <c:y val="0.19524010829445992"/>
          <c:w val="0.35616935352296275"/>
          <c:h val="0.44924900540565427"/>
        </c:manualLayout>
      </c:layout>
      <c:pieChart>
        <c:varyColors val="1"/>
        <c:ser>
          <c:idx val="0"/>
          <c:order val="0"/>
          <c:tx>
            <c:strRef>
              <c:f>Sheet1!$B$1</c:f>
              <c:strCache>
                <c:ptCount val="1"/>
                <c:pt idx="0">
                  <c:v>次期対策での担当者の継続の目途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DD-4806-99B9-70AE2B0892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DD-4806-99B9-70AE2B08928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extLst>
                <c:ext xmlns:c16="http://schemas.microsoft.com/office/drawing/2014/chart" uri="{C3380CC4-5D6E-409C-BE32-E72D297353CC}">
                  <c16:uniqueId val="{00000001-CADD-4806-99B9-70AE2B08928D}"/>
                </c:ext>
              </c:extLst>
            </c:dLbl>
            <c:dLbl>
              <c:idx val="1"/>
              <c:layout>
                <c:manualLayout>
                  <c:x val="4.2095587523636388E-2"/>
                  <c:y val="0.1192602854972343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DD-4806-99B9-70AE2B0892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なし</c:v>
                </c:pt>
              </c:strCache>
            </c:strRef>
          </c:cat>
          <c:val>
            <c:numRef>
              <c:f>Sheet1!$B$2:$B$3</c:f>
              <c:numCache>
                <c:formatCode>General</c:formatCode>
                <c:ptCount val="2"/>
                <c:pt idx="0">
                  <c:v>871</c:v>
                </c:pt>
                <c:pt idx="1">
                  <c:v>81</c:v>
                </c:pt>
              </c:numCache>
            </c:numRef>
          </c:val>
          <c:extLst>
            <c:ext xmlns:c16="http://schemas.microsoft.com/office/drawing/2014/chart" uri="{C3380CC4-5D6E-409C-BE32-E72D297353CC}">
              <c16:uniqueId val="{00000000-9AD4-4A91-8EC4-00C3AC3D6FC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2142061131903082"/>
          <c:y val="0.66891710423237127"/>
          <c:w val="0.31501562670238697"/>
          <c:h val="8.30185441357126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系列１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その他</c:v>
                </c:pt>
                <c:pt idx="1">
                  <c:v>維持できなくなった農地の林地化</c:v>
                </c:pt>
                <c:pt idx="2">
                  <c:v>都市住民との交流活動</c:v>
                </c:pt>
                <c:pt idx="3">
                  <c:v>生き物観察や生物保全活動</c:v>
                </c:pt>
                <c:pt idx="4">
                  <c:v>農産物の販売・加工</c:v>
                </c:pt>
                <c:pt idx="5">
                  <c:v>地域での生活支援活動</c:v>
                </c:pt>
                <c:pt idx="6">
                  <c:v>農業機械の共同利用</c:v>
                </c:pt>
                <c:pt idx="7">
                  <c:v>粗放的農地利用</c:v>
                </c:pt>
                <c:pt idx="8">
                  <c:v>農作業の共同化</c:v>
                </c:pt>
                <c:pt idx="9">
                  <c:v>必須の取組以外の活動はしていない</c:v>
                </c:pt>
                <c:pt idx="10">
                  <c:v>鳥獣緩衝帯の設置・草刈り</c:v>
                </c:pt>
                <c:pt idx="11">
                  <c:v>協定農用地に隣接しない農道水路等の維持管理</c:v>
                </c:pt>
                <c:pt idx="12">
                  <c:v>鳥獣害対策</c:v>
                </c:pt>
                <c:pt idx="13">
                  <c:v>協定農用地以外の農用地の保全活動</c:v>
                </c:pt>
              </c:strCache>
            </c:strRef>
          </c:cat>
          <c:val>
            <c:numRef>
              <c:f>Sheet1!$B$2:$B$15</c:f>
              <c:numCache>
                <c:formatCode>General</c:formatCode>
                <c:ptCount val="14"/>
                <c:pt idx="0">
                  <c:v>2</c:v>
                </c:pt>
                <c:pt idx="1">
                  <c:v>3</c:v>
                </c:pt>
                <c:pt idx="2">
                  <c:v>4</c:v>
                </c:pt>
                <c:pt idx="3">
                  <c:v>6</c:v>
                </c:pt>
                <c:pt idx="4">
                  <c:v>11</c:v>
                </c:pt>
                <c:pt idx="5">
                  <c:v>17</c:v>
                </c:pt>
                <c:pt idx="6">
                  <c:v>27</c:v>
                </c:pt>
                <c:pt idx="7">
                  <c:v>31</c:v>
                </c:pt>
                <c:pt idx="8">
                  <c:v>32</c:v>
                </c:pt>
                <c:pt idx="9">
                  <c:v>39</c:v>
                </c:pt>
                <c:pt idx="10">
                  <c:v>67</c:v>
                </c:pt>
                <c:pt idx="11">
                  <c:v>84</c:v>
                </c:pt>
                <c:pt idx="12">
                  <c:v>94</c:v>
                </c:pt>
                <c:pt idx="13">
                  <c:v>102</c:v>
                </c:pt>
              </c:numCache>
            </c:numRef>
          </c:val>
          <c:extLst>
            <c:ext xmlns:c16="http://schemas.microsoft.com/office/drawing/2014/chart" uri="{C3380CC4-5D6E-409C-BE32-E72D297353CC}">
              <c16:uniqueId val="{00000000-6445-41A1-B694-BC651ABE64B2}"/>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308962905466536"/>
          <c:y val="0.10414653200220315"/>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7446526950351102"/>
          <c:y val="0.21505514398620998"/>
          <c:w val="0.42313180103526526"/>
          <c:h val="0.49137856792633594"/>
        </c:manualLayout>
      </c:layout>
      <c:pieChart>
        <c:varyColors val="1"/>
        <c:ser>
          <c:idx val="0"/>
          <c:order val="0"/>
          <c:tx>
            <c:strRef>
              <c:f>Sheet1!$B$1</c:f>
              <c:strCache>
                <c:ptCount val="1"/>
                <c:pt idx="0">
                  <c:v>代表者になってからの年数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51-460D-B3EE-5CBEF7A90B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51-460D-B3EE-5CBEF7A90B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51-460D-B3EE-5CBEF7A90B2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～２年</c:v>
                </c:pt>
                <c:pt idx="1">
                  <c:v>3年～7年</c:v>
                </c:pt>
                <c:pt idx="2">
                  <c:v>8年～</c:v>
                </c:pt>
              </c:strCache>
            </c:strRef>
          </c:cat>
          <c:val>
            <c:numRef>
              <c:f>Sheet1!$B$2:$B$4</c:f>
              <c:numCache>
                <c:formatCode>General</c:formatCode>
                <c:ptCount val="3"/>
                <c:pt idx="0">
                  <c:v>277</c:v>
                </c:pt>
                <c:pt idx="1">
                  <c:v>347</c:v>
                </c:pt>
                <c:pt idx="2">
                  <c:v>384</c:v>
                </c:pt>
              </c:numCache>
            </c:numRef>
          </c:val>
          <c:extLst>
            <c:ext xmlns:c16="http://schemas.microsoft.com/office/drawing/2014/chart" uri="{C3380CC4-5D6E-409C-BE32-E72D297353CC}">
              <c16:uniqueId val="{00000000-E01F-4124-A9CC-C8D45FDF98D0}"/>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082079627423158"/>
          <c:y val="0.7691318704578588"/>
          <c:w val="0.71835807785418948"/>
          <c:h val="8.23687014576672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145469934638012"/>
          <c:y val="8.00495901046383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620712906842787"/>
          <c:y val="0.21776506296830339"/>
          <c:w val="0.41227152521169758"/>
          <c:h val="0.49144459695217596"/>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36-47C8-B6E2-2619C613A2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36-47C8-B6E2-2619C613A2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36-47C8-B6E2-2619C613A2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36-47C8-B6E2-2619C613A21B}"/>
              </c:ext>
            </c:extLst>
          </c:dPt>
          <c:dLbls>
            <c:dLbl>
              <c:idx val="1"/>
              <c:layout>
                <c:manualLayout>
                  <c:x val="9.103992232081963E-3"/>
                  <c:y val="-0.1725411062773049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36-47C8-B6E2-2619C613A21B}"/>
                </c:ext>
              </c:extLst>
            </c:dLbl>
            <c:dLbl>
              <c:idx val="3"/>
              <c:layout>
                <c:manualLayout>
                  <c:x val="-0.11790300891229882"/>
                  <c:y val="2.120669764963726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F36-47C8-B6E2-2619C613A2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～59歳</c:v>
                </c:pt>
                <c:pt idx="1">
                  <c:v>60～69歳</c:v>
                </c:pt>
                <c:pt idx="2">
                  <c:v>70～79歳</c:v>
                </c:pt>
                <c:pt idx="3">
                  <c:v>80歳</c:v>
                </c:pt>
              </c:strCache>
            </c:strRef>
          </c:cat>
          <c:val>
            <c:numRef>
              <c:f>Sheet1!$B$2:$B$5</c:f>
              <c:numCache>
                <c:formatCode>General</c:formatCode>
                <c:ptCount val="4"/>
                <c:pt idx="0">
                  <c:v>298</c:v>
                </c:pt>
                <c:pt idx="1">
                  <c:v>416</c:v>
                </c:pt>
                <c:pt idx="2">
                  <c:v>249</c:v>
                </c:pt>
                <c:pt idx="3">
                  <c:v>45</c:v>
                </c:pt>
              </c:numCache>
            </c:numRef>
          </c:val>
          <c:extLst>
            <c:ext xmlns:c16="http://schemas.microsoft.com/office/drawing/2014/chart" uri="{C3380CC4-5D6E-409C-BE32-E72D297353CC}">
              <c16:uniqueId val="{00000000-86D1-457E-8BEA-4A931FF74FC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171698217411799"/>
          <c:y val="0.76757639872786798"/>
          <c:w val="0.8062798377059982"/>
          <c:h val="7.738338150218451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821256038647341"/>
          <c:y val="7.511737089201878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02668416447944"/>
          <c:y val="0.21956206178453044"/>
          <c:w val="0.23531191753204764"/>
          <c:h val="0.60982243416755999"/>
        </c:manualLayout>
      </c:layout>
      <c:pieChart>
        <c:varyColors val="1"/>
        <c:ser>
          <c:idx val="0"/>
          <c:order val="0"/>
          <c:tx>
            <c:strRef>
              <c:f>Sheet1!$B$1</c:f>
              <c:strCache>
                <c:ptCount val="1"/>
                <c:pt idx="0">
                  <c:v>交付対象者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F-43F8-AB20-08FCB7E553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F-43F8-AB20-08FCB7E553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F-43F8-AB20-08FCB7E553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個人</c:v>
                </c:pt>
                <c:pt idx="1">
                  <c:v>法人</c:v>
                </c:pt>
                <c:pt idx="2">
                  <c:v>任意組織</c:v>
                </c:pt>
              </c:strCache>
            </c:strRef>
          </c:cat>
          <c:val>
            <c:numRef>
              <c:f>Sheet1!$B$2:$B$4</c:f>
              <c:numCache>
                <c:formatCode>General</c:formatCode>
                <c:ptCount val="3"/>
                <c:pt idx="0">
                  <c:v>3</c:v>
                </c:pt>
                <c:pt idx="1">
                  <c:v>4</c:v>
                </c:pt>
                <c:pt idx="2">
                  <c:v>3</c:v>
                </c:pt>
              </c:numCache>
            </c:numRef>
          </c:val>
          <c:extLst>
            <c:ext xmlns:c16="http://schemas.microsoft.com/office/drawing/2014/chart" uri="{C3380CC4-5D6E-409C-BE32-E72D297353CC}">
              <c16:uniqueId val="{00000008-A82F-43F8-AB20-08FCB7E5533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180766551221197"/>
          <c:y val="8.763693270735524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735932276447615"/>
          <c:y val="0.22009389671361498"/>
          <c:w val="0.2452811539868783"/>
          <c:h val="0.60303081833080729"/>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70-4874-9CF6-4529E1D863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70-4874-9CF6-4529E1D863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70-4874-9CF6-4529E1D863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70-4874-9CF6-4529E1D8636C}"/>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6="http://schemas.microsoft.com/office/drawing/2014/chart" uri="{C3380CC4-5D6E-409C-BE32-E72D297353CC}">
                  <c16:uniqueId val="{00000007-C670-4874-9CF6-4529E1D863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～59歳</c:v>
                </c:pt>
                <c:pt idx="1">
                  <c:v>60～69歳</c:v>
                </c:pt>
                <c:pt idx="2">
                  <c:v>70～79歳</c:v>
                </c:pt>
                <c:pt idx="3">
                  <c:v>80歳</c:v>
                </c:pt>
              </c:strCache>
            </c:strRef>
          </c:cat>
          <c:val>
            <c:numRef>
              <c:f>Sheet1!$B$2:$B$5</c:f>
              <c:numCache>
                <c:formatCode>General</c:formatCode>
                <c:ptCount val="4"/>
                <c:pt idx="0">
                  <c:v>2</c:v>
                </c:pt>
                <c:pt idx="1">
                  <c:v>4</c:v>
                </c:pt>
                <c:pt idx="2">
                  <c:v>3</c:v>
                </c:pt>
                <c:pt idx="3">
                  <c:v>1</c:v>
                </c:pt>
              </c:numCache>
            </c:numRef>
          </c:val>
          <c:extLst>
            <c:ext xmlns:c16="http://schemas.microsoft.com/office/drawing/2014/chart" uri="{C3380CC4-5D6E-409C-BE32-E72D297353CC}">
              <c16:uniqueId val="{00000008-C670-4874-9CF6-4529E1D8636C}"/>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767970059376963"/>
          <c:y val="8.823696976181576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134849810728723"/>
          <c:y val="0.21859238642327156"/>
          <c:w val="0.39590508255589557"/>
          <c:h val="0.55636906490581806"/>
        </c:manualLayout>
      </c:layout>
      <c:pieChart>
        <c:varyColors val="1"/>
        <c:ser>
          <c:idx val="0"/>
          <c:order val="0"/>
          <c:tx>
            <c:strRef>
              <c:f>Sheet1!$B$1</c:f>
              <c:strCache>
                <c:ptCount val="1"/>
                <c:pt idx="0">
                  <c:v>後継者の有無</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5E-4244-91EB-FDD6BC32BE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5E-4244-91EB-FDD6BC32BED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6-EA5E-4244-91EB-FDD6BC32BED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43-447E-BDF0-ECC8948627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43-447E-BDF0-ECC8948627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43-447E-BDF0-ECC894862757}"/>
              </c:ext>
            </c:extLst>
          </c:dPt>
          <c:dLbls>
            <c:dLbl>
              <c:idx val="0"/>
              <c:layout>
                <c:manualLayout>
                  <c:x val="-9.4658446598840512E-2"/>
                  <c:y val="0.21243268546877039"/>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8943-447E-BDF0-ECC894862757}"/>
                </c:ext>
              </c:extLst>
            </c:dLbl>
            <c:dLbl>
              <c:idx val="1"/>
              <c:layout>
                <c:manualLayout>
                  <c:x val="5.4619901721209799E-2"/>
                  <c:y val="-0.2077533276239966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943-447E-BDF0-ECC894862757}"/>
                </c:ext>
              </c:extLst>
            </c:dLbl>
            <c:dLbl>
              <c:idx val="2"/>
              <c:layout>
                <c:manualLayout>
                  <c:x val="3.1001687669365872E-2"/>
                  <c:y val="0.1800368869115875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43-447E-BDF0-ECC89486275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かなり荒廃化が進む</c:v>
                </c:pt>
                <c:pt idx="1">
                  <c:v>やや荒廃化が進む</c:v>
                </c:pt>
                <c:pt idx="2">
                  <c:v>荒廃化しない</c:v>
                </c:pt>
              </c:strCache>
            </c:strRef>
          </c:cat>
          <c:val>
            <c:numRef>
              <c:f>Sheet1!$B$2:$B$4</c:f>
              <c:numCache>
                <c:formatCode>General</c:formatCode>
                <c:ptCount val="3"/>
                <c:pt idx="0">
                  <c:v>11</c:v>
                </c:pt>
                <c:pt idx="1">
                  <c:v>53</c:v>
                </c:pt>
                <c:pt idx="2">
                  <c:v>5</c:v>
                </c:pt>
              </c:numCache>
            </c:numRef>
          </c:val>
          <c:extLst>
            <c:ext xmlns:c16="http://schemas.microsoft.com/office/drawing/2014/chart" uri="{C3380CC4-5D6E-409C-BE32-E72D297353CC}">
              <c16:uniqueId val="{00000008-8943-447E-BDF0-ECC894862757}"/>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6349299643832552"/>
          <c:h val="0.301905672564701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67-4B6F-8605-40063D5D49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67-4B6F-8605-40063D5D49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67-4B6F-8605-40063D5D49DC}"/>
              </c:ext>
            </c:extLst>
          </c:dPt>
          <c:dLbls>
            <c:dLbl>
              <c:idx val="0"/>
              <c:layout>
                <c:manualLayout>
                  <c:x val="-1.9902253597610643E-2"/>
                  <c:y val="1.440231591017955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FC67-4B6F-8605-40063D5D49DC}"/>
                </c:ext>
              </c:extLst>
            </c:dLbl>
            <c:dLbl>
              <c:idx val="1"/>
              <c:layout>
                <c:manualLayout>
                  <c:x val="-0.15275132697662286"/>
                  <c:y val="1.148293367976432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67-4B6F-8605-40063D5D49DC}"/>
                </c:ext>
              </c:extLst>
            </c:dLbl>
            <c:dLbl>
              <c:idx val="2"/>
              <c:layout>
                <c:manualLayout>
                  <c:x val="0.15013080768555045"/>
                  <c:y val="1.83164472442773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67-4B6F-8605-40063D5D49D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今より増加</c:v>
                </c:pt>
                <c:pt idx="1">
                  <c:v>今と変わらない</c:v>
                </c:pt>
                <c:pt idx="2">
                  <c:v>今より減少</c:v>
                </c:pt>
              </c:strCache>
            </c:strRef>
          </c:cat>
          <c:val>
            <c:numRef>
              <c:f>Sheet1!$B$2:$B$4</c:f>
              <c:numCache>
                <c:formatCode>General</c:formatCode>
                <c:ptCount val="3"/>
                <c:pt idx="0">
                  <c:v>1</c:v>
                </c:pt>
                <c:pt idx="1">
                  <c:v>32</c:v>
                </c:pt>
                <c:pt idx="2">
                  <c:v>36</c:v>
                </c:pt>
              </c:numCache>
            </c:numRef>
          </c:val>
          <c:extLst>
            <c:ext xmlns:c16="http://schemas.microsoft.com/office/drawing/2014/chart" uri="{C3380CC4-5D6E-409C-BE32-E72D297353CC}">
              <c16:uniqueId val="{00000008-FC67-4B6F-8605-40063D5D49DC}"/>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8783376722940057"/>
          <c:h val="0.40254089675293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48-4A58-8BBD-955DB82BB0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48-4A58-8BBD-955DB82BB0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48-4A58-8BBD-955DB82BB07E}"/>
              </c:ext>
            </c:extLst>
          </c:dPt>
          <c:dLbls>
            <c:dLbl>
              <c:idx val="0"/>
              <c:layout>
                <c:manualLayout>
                  <c:x val="-2.2606783685507871E-2"/>
                  <c:y val="3.7445295603326899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8748-4A58-8BBD-955DB82BB07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今より増加</c:v>
                </c:pt>
                <c:pt idx="1">
                  <c:v>今と変わらない</c:v>
                </c:pt>
                <c:pt idx="2">
                  <c:v>今より減少</c:v>
                </c:pt>
              </c:strCache>
            </c:strRef>
          </c:cat>
          <c:val>
            <c:numRef>
              <c:f>Sheet1!$B$2:$B$4</c:f>
              <c:numCache>
                <c:formatCode>General</c:formatCode>
                <c:ptCount val="3"/>
                <c:pt idx="0">
                  <c:v>1</c:v>
                </c:pt>
                <c:pt idx="1">
                  <c:v>31</c:v>
                </c:pt>
                <c:pt idx="2">
                  <c:v>37</c:v>
                </c:pt>
              </c:numCache>
            </c:numRef>
          </c:val>
          <c:extLst>
            <c:ext xmlns:c16="http://schemas.microsoft.com/office/drawing/2014/chart" uri="{C3380CC4-5D6E-409C-BE32-E72D297353CC}">
              <c16:uniqueId val="{00000008-8748-4A58-8BBD-955DB82BB07E}"/>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8783376722940057"/>
          <c:h val="0.40254089675293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30851328018294"/>
          <c:y val="3.8878894920985153E-2"/>
          <c:w val="0.43721529403419168"/>
          <c:h val="0.90093171587946475"/>
        </c:manualLayout>
      </c:layout>
      <c:barChart>
        <c:barDir val="bar"/>
        <c:grouping val="clustered"/>
        <c:varyColors val="0"/>
        <c:ser>
          <c:idx val="0"/>
          <c:order val="0"/>
          <c:tx>
            <c:strRef>
              <c:f>Sheet1!$B$1</c:f>
              <c:strCache>
                <c:ptCount val="1"/>
                <c:pt idx="0">
                  <c:v>系列１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地域での生活支援活動に対する支援</c:v>
                </c:pt>
                <c:pt idx="1">
                  <c:v>地域の各種団体と連携・協力し、地域の農用地を守る仕組みを構築する取組への支援</c:v>
                </c:pt>
                <c:pt idx="2">
                  <c:v>都市部の組織や市民との交流活動等や地域情報を発信するための支援</c:v>
                </c:pt>
                <c:pt idx="3">
                  <c:v>高収益作物の精算やブランド化、農産物加工に対する支援</c:v>
                </c:pt>
                <c:pt idx="4">
                  <c:v>地域の活動をサポートする組織や人材確保のための支援</c:v>
                </c:pt>
                <c:pt idx="5">
                  <c:v>地域外からの定住者等を確保するための支援</c:v>
                </c:pt>
                <c:pt idx="6">
                  <c:v>傾斜地において、安全に農作業できる農業機械の購入に対する支援</c:v>
                </c:pt>
                <c:pt idx="7">
                  <c:v>機械の共同利用や農作業の効率化に対する支援</c:v>
                </c:pt>
                <c:pt idx="8">
                  <c:v>農業機械の購入、農業用施設や農産加工施設等の整備に対する支援</c:v>
                </c:pt>
                <c:pt idx="9">
                  <c:v>担い手への農地の集積・集約化のための支援</c:v>
                </c:pt>
                <c:pt idx="10">
                  <c:v>鳥獣害対策に対する支援</c:v>
                </c:pt>
                <c:pt idx="11">
                  <c:v>農業の担い手を確保するための支援</c:v>
                </c:pt>
              </c:strCache>
            </c:strRef>
          </c:cat>
          <c:val>
            <c:numRef>
              <c:f>Sheet1!$B$2:$B$13</c:f>
              <c:numCache>
                <c:formatCode>General</c:formatCode>
                <c:ptCount val="12"/>
                <c:pt idx="0">
                  <c:v>3</c:v>
                </c:pt>
                <c:pt idx="1">
                  <c:v>4</c:v>
                </c:pt>
                <c:pt idx="2">
                  <c:v>5</c:v>
                </c:pt>
                <c:pt idx="3">
                  <c:v>8</c:v>
                </c:pt>
                <c:pt idx="4">
                  <c:v>11</c:v>
                </c:pt>
                <c:pt idx="5">
                  <c:v>20</c:v>
                </c:pt>
                <c:pt idx="6">
                  <c:v>25</c:v>
                </c:pt>
                <c:pt idx="7">
                  <c:v>25</c:v>
                </c:pt>
                <c:pt idx="8">
                  <c:v>28</c:v>
                </c:pt>
                <c:pt idx="9">
                  <c:v>29</c:v>
                </c:pt>
                <c:pt idx="10">
                  <c:v>40</c:v>
                </c:pt>
                <c:pt idx="11">
                  <c:v>55</c:v>
                </c:pt>
              </c:numCache>
            </c:numRef>
          </c:val>
          <c:extLst>
            <c:ext xmlns:c16="http://schemas.microsoft.com/office/drawing/2014/chart" uri="{C3380CC4-5D6E-409C-BE32-E72D297353CC}">
              <c16:uniqueId val="{00000000-6445-41A1-B694-BC651ABE64B2}"/>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613853795659"/>
          <c:y val="0.19370274970431464"/>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5B-4D5F-9431-FA5BA351D3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5B-4D5F-9431-FA5BA351D3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5B-4D5F-9431-FA5BA351D3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5B-4D5F-9431-FA5BA351D34C}"/>
              </c:ext>
            </c:extLst>
          </c:dPt>
          <c:dLbls>
            <c:dLbl>
              <c:idx val="0"/>
              <c:layout>
                <c:manualLayout>
                  <c:x val="-1.9902253597610643E-2"/>
                  <c:y val="7.785382551661075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A55B-4D5F-9431-FA5BA351D3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現在推進中、今後も推進</c:v>
                </c:pt>
                <c:pt idx="1">
                  <c:v>現在推進していないが、今後は推進予定</c:v>
                </c:pt>
                <c:pt idx="2">
                  <c:v>現在も推進していないが、今後も特に推進しない予定</c:v>
                </c:pt>
                <c:pt idx="3">
                  <c:v>その他</c:v>
                </c:pt>
              </c:strCache>
            </c:strRef>
          </c:cat>
          <c:val>
            <c:numRef>
              <c:f>Sheet1!$B$2:$B$5</c:f>
              <c:numCache>
                <c:formatCode>General</c:formatCode>
                <c:ptCount val="4"/>
                <c:pt idx="0">
                  <c:v>2</c:v>
                </c:pt>
                <c:pt idx="1">
                  <c:v>18</c:v>
                </c:pt>
                <c:pt idx="2">
                  <c:v>44</c:v>
                </c:pt>
                <c:pt idx="3">
                  <c:v>5</c:v>
                </c:pt>
              </c:numCache>
            </c:numRef>
          </c:val>
          <c:extLst>
            <c:ext xmlns:c16="http://schemas.microsoft.com/office/drawing/2014/chart" uri="{C3380CC4-5D6E-409C-BE32-E72D297353CC}">
              <c16:uniqueId val="{00000008-A55B-4D5F-9431-FA5BA351D34C}"/>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9.2899480543563562E-2"/>
          <c:w val="0.43387839197585082"/>
          <c:h val="0.8381351581775378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地域運営組織</c:v>
                </c:pt>
                <c:pt idx="1">
                  <c:v>他の集落協定、集落営農組織、多面的機能支払交付金の活動組織、土地改良区、JA</c:v>
                </c:pt>
                <c:pt idx="2">
                  <c:v>連携している組織はない</c:v>
                </c:pt>
                <c:pt idx="3">
                  <c:v>自治会、町内会</c:v>
                </c:pt>
                <c:pt idx="4">
                  <c:v>市町村、都道府県</c:v>
                </c:pt>
                <c:pt idx="5">
                  <c:v>その他</c:v>
                </c:pt>
              </c:strCache>
            </c:strRef>
          </c:cat>
          <c:val>
            <c:numRef>
              <c:f>Sheet1!$B$2:$B$7</c:f>
              <c:numCache>
                <c:formatCode>General</c:formatCode>
                <c:ptCount val="6"/>
                <c:pt idx="0">
                  <c:v>26</c:v>
                </c:pt>
                <c:pt idx="1">
                  <c:v>42</c:v>
                </c:pt>
                <c:pt idx="2">
                  <c:v>49</c:v>
                </c:pt>
                <c:pt idx="3">
                  <c:v>68</c:v>
                </c:pt>
                <c:pt idx="4">
                  <c:v>85</c:v>
                </c:pt>
                <c:pt idx="5">
                  <c:v>35</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粗放的利用されている農用地がある</c:v>
                </c:pt>
                <c:pt idx="1">
                  <c:v>転用された農用地がある</c:v>
                </c:pt>
                <c:pt idx="2">
                  <c:v>担い手から所有者に返還された農用地がある</c:v>
                </c:pt>
                <c:pt idx="3">
                  <c:v>以前と特に変わらない</c:v>
                </c:pt>
                <c:pt idx="4">
                  <c:v>担い手に貸付された農用地がある</c:v>
                </c:pt>
                <c:pt idx="5">
                  <c:v>鳥獣被害が発生している</c:v>
                </c:pt>
                <c:pt idx="6">
                  <c:v>荒廃した農用地がある</c:v>
                </c:pt>
                <c:pt idx="7">
                  <c:v>作付けしない農用地がある</c:v>
                </c:pt>
              </c:strCache>
            </c:strRef>
          </c:cat>
          <c:val>
            <c:numRef>
              <c:f>Sheet1!$B$2:$B$9</c:f>
              <c:numCache>
                <c:formatCode>General</c:formatCode>
                <c:ptCount val="8"/>
                <c:pt idx="0">
                  <c:v>1</c:v>
                </c:pt>
                <c:pt idx="1">
                  <c:v>1</c:v>
                </c:pt>
                <c:pt idx="2">
                  <c:v>4</c:v>
                </c:pt>
                <c:pt idx="3">
                  <c:v>4</c:v>
                </c:pt>
                <c:pt idx="4">
                  <c:v>5</c:v>
                </c:pt>
                <c:pt idx="5">
                  <c:v>6</c:v>
                </c:pt>
                <c:pt idx="6">
                  <c:v>8</c:v>
                </c:pt>
                <c:pt idx="7">
                  <c:v>10</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7A-43CC-BC74-3D9382B1CB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7A-43CC-BC74-3D9382B1CB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7A-43CC-BC74-3D9382B1CB92}"/>
              </c:ext>
            </c:extLst>
          </c:dPt>
          <c:dLbls>
            <c:dLbl>
              <c:idx val="1"/>
              <c:delete val="1"/>
              <c:extLst>
                <c:ext xmlns:c15="http://schemas.microsoft.com/office/drawing/2012/chart" uri="{CE6537A1-D6FC-4f65-9D91-7224C49458BB}"/>
                <c:ext xmlns:c16="http://schemas.microsoft.com/office/drawing/2014/chart" uri="{C3380CC4-5D6E-409C-BE32-E72D297353CC}">
                  <c16:uniqueId val="{00000003-4E7A-43CC-BC74-3D9382B1CB92}"/>
                </c:ext>
              </c:extLst>
            </c:dLbl>
            <c:dLbl>
              <c:idx val="2"/>
              <c:layout>
                <c:manualLayout>
                  <c:x val="0.18653532591043148"/>
                  <c:y val="5.97730276076169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7A-43CC-BC74-3D9382B1CB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減少</c:v>
                </c:pt>
                <c:pt idx="1">
                  <c:v>増加</c:v>
                </c:pt>
                <c:pt idx="2">
                  <c:v>変わらない</c:v>
                </c:pt>
              </c:strCache>
            </c:strRef>
          </c:cat>
          <c:val>
            <c:numRef>
              <c:f>Sheet1!$B$2:$B$4</c:f>
              <c:numCache>
                <c:formatCode>General</c:formatCode>
                <c:ptCount val="3"/>
                <c:pt idx="0">
                  <c:v>4</c:v>
                </c:pt>
                <c:pt idx="1">
                  <c:v>0</c:v>
                </c:pt>
                <c:pt idx="2">
                  <c:v>3</c:v>
                </c:pt>
              </c:numCache>
            </c:numRef>
          </c:val>
          <c:extLst>
            <c:ext xmlns:c16="http://schemas.microsoft.com/office/drawing/2014/chart" uri="{C3380CC4-5D6E-409C-BE32-E72D297353CC}">
              <c16:uniqueId val="{0000000A-4E7A-43CC-BC74-3D9382B1CB9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農業機械の共同利用</c:v>
                </c:pt>
                <c:pt idx="1">
                  <c:v>農作業の共同化</c:v>
                </c:pt>
                <c:pt idx="2">
                  <c:v>農地の保全活動</c:v>
                </c:pt>
                <c:pt idx="3">
                  <c:v>鳥獣緩衝帯の設置・草刈り</c:v>
                </c:pt>
                <c:pt idx="4">
                  <c:v>鳥獣害対策</c:v>
                </c:pt>
                <c:pt idx="5">
                  <c:v>農道・水路等の維持・管理</c:v>
                </c:pt>
                <c:pt idx="6">
                  <c:v>実施していない</c:v>
                </c:pt>
              </c:strCache>
            </c:strRef>
          </c:cat>
          <c:val>
            <c:numRef>
              <c:f>Sheet1!$B$2:$B$8</c:f>
              <c:numCache>
                <c:formatCode>General</c:formatCode>
                <c:ptCount val="7"/>
                <c:pt idx="0">
                  <c:v>1</c:v>
                </c:pt>
                <c:pt idx="1">
                  <c:v>1</c:v>
                </c:pt>
                <c:pt idx="2">
                  <c:v>3</c:v>
                </c:pt>
                <c:pt idx="3">
                  <c:v>4</c:v>
                </c:pt>
                <c:pt idx="4">
                  <c:v>5</c:v>
                </c:pt>
                <c:pt idx="5">
                  <c:v>6</c:v>
                </c:pt>
                <c:pt idx="6">
                  <c:v>6</c:v>
                </c:pt>
              </c:numCache>
            </c:numRef>
          </c:val>
          <c:extLst>
            <c:ext xmlns:c16="http://schemas.microsoft.com/office/drawing/2014/chart" uri="{C3380CC4-5D6E-409C-BE32-E72D297353CC}">
              <c16:uniqueId val="{00000000-9585-4F95-8638-322C301A3D79}"/>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6008175703719"/>
          <c:y val="0.19455866797762955"/>
          <c:w val="0.49493055200213776"/>
          <c:h val="0.62384335235758326"/>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F6-4FF8-BB86-7966D63392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F6-4FF8-BB86-7966D633921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4</c:v>
                </c:pt>
                <c:pt idx="1">
                  <c:v>9</c:v>
                </c:pt>
              </c:numCache>
            </c:numRef>
          </c:val>
          <c:extLst>
            <c:ext xmlns:c16="http://schemas.microsoft.com/office/drawing/2014/chart" uri="{C3380CC4-5D6E-409C-BE32-E72D297353CC}">
              <c16:uniqueId val="{00000006-0FF6-4FF8-BB86-7966D633921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A6-479C-9F7B-2B337725F3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A6-479C-9F7B-2B337725F38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6</c:v>
                </c:pt>
                <c:pt idx="1">
                  <c:v>7</c:v>
                </c:pt>
              </c:numCache>
            </c:numRef>
          </c:val>
          <c:extLst>
            <c:ext xmlns:c16="http://schemas.microsoft.com/office/drawing/2014/chart" uri="{C3380CC4-5D6E-409C-BE32-E72D297353CC}">
              <c16:uniqueId val="{00000004-67A6-479C-9F7B-2B337725F38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3C-4972-B60C-4749EADBF3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3C-4972-B60C-4749EADBF3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3C-4972-B60C-4749EADBF3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3C-4972-B60C-4749EADBF3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C8-41B6-9FAC-56D3B645215B}"/>
              </c:ext>
            </c:extLst>
          </c:dPt>
          <c:dLbls>
            <c:dLbl>
              <c:idx val="0"/>
              <c:layout>
                <c:manualLayout>
                  <c:x val="-2.5311313773405147E-2"/>
                  <c:y val="0.1065742346827689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323C-4972-B60C-4749EADBF35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１割未満が荒廃する</c:v>
                </c:pt>
                <c:pt idx="1">
                  <c:v>１～３割が荒廃する</c:v>
                </c:pt>
                <c:pt idx="2">
                  <c:v>３～５割が荒廃する</c:v>
                </c:pt>
                <c:pt idx="3">
                  <c:v>５割以上が荒廃する</c:v>
                </c:pt>
                <c:pt idx="4">
                  <c:v>荒廃化しない</c:v>
                </c:pt>
              </c:strCache>
            </c:strRef>
          </c:cat>
          <c:val>
            <c:numRef>
              <c:f>Sheet1!$B$2:$B$6</c:f>
              <c:numCache>
                <c:formatCode>General</c:formatCode>
                <c:ptCount val="5"/>
                <c:pt idx="0">
                  <c:v>2</c:v>
                </c:pt>
                <c:pt idx="1">
                  <c:v>5</c:v>
                </c:pt>
                <c:pt idx="2">
                  <c:v>1</c:v>
                </c:pt>
                <c:pt idx="3">
                  <c:v>3</c:v>
                </c:pt>
                <c:pt idx="4">
                  <c:v>2</c:v>
                </c:pt>
              </c:numCache>
            </c:numRef>
          </c:val>
          <c:extLst>
            <c:ext xmlns:c16="http://schemas.microsoft.com/office/drawing/2014/chart" uri="{C3380CC4-5D6E-409C-BE32-E72D297353CC}">
              <c16:uniqueId val="{00000008-323C-4972-B60C-4749EADBF356}"/>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8783376722940057"/>
          <c:h val="0.40254089675293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F6-4FF8-BB86-7966D63392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F6-4FF8-BB86-7966D633921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3</c:v>
                </c:pt>
                <c:pt idx="1">
                  <c:v>4</c:v>
                </c:pt>
              </c:numCache>
            </c:numRef>
          </c:val>
          <c:extLst>
            <c:ext xmlns:c16="http://schemas.microsoft.com/office/drawing/2014/chart" uri="{C3380CC4-5D6E-409C-BE32-E72D297353CC}">
              <c16:uniqueId val="{00000006-0FF6-4FF8-BB86-7966D633921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A6-479C-9F7B-2B337725F3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A6-479C-9F7B-2B337725F38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5</c:v>
                </c:pt>
                <c:pt idx="1">
                  <c:v>2</c:v>
                </c:pt>
              </c:numCache>
            </c:numRef>
          </c:val>
          <c:extLst>
            <c:ext xmlns:c16="http://schemas.microsoft.com/office/drawing/2014/chart" uri="{C3380CC4-5D6E-409C-BE32-E72D297353CC}">
              <c16:uniqueId val="{00000004-67A6-479C-9F7B-2B337725F38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その他</c:v>
                </c:pt>
                <c:pt idx="1">
                  <c:v>地域での生活支援活動</c:v>
                </c:pt>
                <c:pt idx="2">
                  <c:v>鳥獣緩衝帯の設置・草刈り</c:v>
                </c:pt>
                <c:pt idx="3">
                  <c:v>鳥獣害対策</c:v>
                </c:pt>
                <c:pt idx="4">
                  <c:v>農地の保全活動</c:v>
                </c:pt>
                <c:pt idx="5">
                  <c:v>農道・水路等の維持・管理活動</c:v>
                </c:pt>
              </c:strCache>
            </c:strRef>
          </c:cat>
          <c:val>
            <c:numRef>
              <c:f>Sheet1!$B$2:$B$7</c:f>
              <c:numCache>
                <c:formatCode>General</c:formatCode>
                <c:ptCount val="6"/>
                <c:pt idx="0">
                  <c:v>6</c:v>
                </c:pt>
                <c:pt idx="1">
                  <c:v>2</c:v>
                </c:pt>
                <c:pt idx="2">
                  <c:v>3</c:v>
                </c:pt>
                <c:pt idx="3">
                  <c:v>4</c:v>
                </c:pt>
                <c:pt idx="4">
                  <c:v>6</c:v>
                </c:pt>
                <c:pt idx="5">
                  <c:v>7</c:v>
                </c:pt>
              </c:numCache>
            </c:numRef>
          </c:val>
          <c:extLst>
            <c:ext xmlns:c16="http://schemas.microsoft.com/office/drawing/2014/chart" uri="{C3380CC4-5D6E-409C-BE32-E72D297353CC}">
              <c16:uniqueId val="{00000000-9CF6-4C05-AFC5-04EDD2AA1D32}"/>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470266630325"/>
          <c:y val="9.9093031203552229E-2"/>
          <c:w val="0.66405691133734068"/>
          <c:h val="0.6064447651859561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B1-4104-82F6-07450D9E78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B1-4104-82F6-07450D9E78FF}"/>
              </c:ext>
            </c:extLst>
          </c:dPt>
          <c:dLbls>
            <c:dLbl>
              <c:idx val="0"/>
              <c:layout>
                <c:manualLayout>
                  <c:x val="-0.15427553107912603"/>
                  <c:y val="0.1292688329283911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9328677368812638"/>
                      <c:h val="0.19893062855401827"/>
                    </c:manualLayout>
                  </c15:layout>
                </c:ext>
                <c:ext xmlns:c16="http://schemas.microsoft.com/office/drawing/2014/chart" uri="{C3380CC4-5D6E-409C-BE32-E72D297353CC}">
                  <c16:uniqueId val="{00000001-A7B1-4104-82F6-07450D9E78FF}"/>
                </c:ext>
              </c:extLst>
            </c:dLbl>
            <c:dLbl>
              <c:idx val="1"/>
              <c:layout>
                <c:manualLayout>
                  <c:x val="0.14705449920977326"/>
                  <c:y val="-0.25181741119646794"/>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2012651133215552"/>
                      <c:h val="0.13758678946504321"/>
                    </c:manualLayout>
                  </c15:layout>
                </c:ext>
                <c:ext xmlns:c16="http://schemas.microsoft.com/office/drawing/2014/chart" uri="{C3380CC4-5D6E-409C-BE32-E72D297353CC}">
                  <c16:uniqueId val="{00000003-A7B1-4104-82F6-07450D9E78F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地域の担い手と各農家がそれぞれ耕作</c:v>
                </c:pt>
                <c:pt idx="1">
                  <c:v>各農家がそれぞれ耕作</c:v>
                </c:pt>
              </c:strCache>
            </c:strRef>
          </c:cat>
          <c:val>
            <c:numRef>
              <c:f>Sheet1!$B$2:$B$3</c:f>
              <c:numCache>
                <c:formatCode>General</c:formatCode>
                <c:ptCount val="2"/>
                <c:pt idx="0">
                  <c:v>1</c:v>
                </c:pt>
                <c:pt idx="1">
                  <c:v>6</c:v>
                </c:pt>
              </c:numCache>
            </c:numRef>
          </c:val>
          <c:extLst>
            <c:ext xmlns:c16="http://schemas.microsoft.com/office/drawing/2014/chart" uri="{C3380CC4-5D6E-409C-BE32-E72D297353CC}">
              <c16:uniqueId val="{0000000A-A7B1-4104-82F6-07450D9E78FF}"/>
            </c:ext>
          </c:extLst>
        </c:ser>
        <c:dLbls>
          <c:showLegendKey val="0"/>
          <c:showVal val="1"/>
          <c:showCatName val="1"/>
          <c:showSerName val="0"/>
          <c:showPercent val="0"/>
          <c:showBubbleSize val="0"/>
          <c:showLeaderLines val="1"/>
        </c:dLbls>
        <c:firstSliceAng val="0"/>
      </c:pieChart>
      <c:spPr>
        <a:noFill/>
        <a:ln>
          <a:noFill/>
        </a:ln>
        <a:effectLst/>
      </c:spPr>
    </c:plotArea>
    <c:legend>
      <c:legendPos val="b"/>
      <c:layout>
        <c:manualLayout>
          <c:xMode val="edge"/>
          <c:yMode val="edge"/>
          <c:x val="0.16331921852661341"/>
          <c:y val="0.75692064887537802"/>
          <c:w val="0.75567614108711856"/>
          <c:h val="0.1916450955365595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市町村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荒廃農地の再生</c:v>
                </c:pt>
                <c:pt idx="1">
                  <c:v>農業（農外）収入の増加</c:v>
                </c:pt>
                <c:pt idx="2">
                  <c:v>農業機械等の共同利用による作業効率化</c:v>
                </c:pt>
                <c:pt idx="3">
                  <c:v>担い手への農地の集積・集約化</c:v>
                </c:pt>
                <c:pt idx="4">
                  <c:v>集落の寄り合いや行事等の集落機能の維持</c:v>
                </c:pt>
                <c:pt idx="5">
                  <c:v>鳥獣被害の減少</c:v>
                </c:pt>
                <c:pt idx="6">
                  <c:v>多面的機能の維持</c:v>
                </c:pt>
                <c:pt idx="7">
                  <c:v>荒廃農地の発生防止</c:v>
                </c:pt>
              </c:strCache>
            </c:strRef>
          </c:cat>
          <c:val>
            <c:numRef>
              <c:f>Sheet1!$B$2:$B$9</c:f>
              <c:numCache>
                <c:formatCode>General</c:formatCode>
                <c:ptCount val="8"/>
                <c:pt idx="0">
                  <c:v>8</c:v>
                </c:pt>
                <c:pt idx="1">
                  <c:v>12</c:v>
                </c:pt>
                <c:pt idx="2">
                  <c:v>17</c:v>
                </c:pt>
                <c:pt idx="3">
                  <c:v>13</c:v>
                </c:pt>
                <c:pt idx="4">
                  <c:v>21</c:v>
                </c:pt>
                <c:pt idx="5">
                  <c:v>27</c:v>
                </c:pt>
                <c:pt idx="6">
                  <c:v>63</c:v>
                </c:pt>
                <c:pt idx="7">
                  <c:v>66</c:v>
                </c:pt>
              </c:numCache>
            </c:numRef>
          </c:val>
          <c:extLst>
            <c:ext xmlns:c16="http://schemas.microsoft.com/office/drawing/2014/chart" uri="{C3380CC4-5D6E-409C-BE32-E72D297353CC}">
              <c16:uniqueId val="{00000000-6445-41A1-B694-BC651ABE64B2}"/>
            </c:ext>
          </c:extLst>
        </c:ser>
        <c:ser>
          <c:idx val="1"/>
          <c:order val="1"/>
          <c:tx>
            <c:strRef>
              <c:f>Sheet1!$C$1</c:f>
              <c:strCache>
                <c:ptCount val="1"/>
                <c:pt idx="0">
                  <c:v>集落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荒廃農地の再生</c:v>
                </c:pt>
                <c:pt idx="1">
                  <c:v>農業（農外）収入の増加</c:v>
                </c:pt>
                <c:pt idx="2">
                  <c:v>農業機械等の共同利用による作業効率化</c:v>
                </c:pt>
                <c:pt idx="3">
                  <c:v>担い手への農地の集積・集約化</c:v>
                </c:pt>
                <c:pt idx="4">
                  <c:v>集落の寄り合いや行事等の集落機能の維持</c:v>
                </c:pt>
                <c:pt idx="5">
                  <c:v>鳥獣被害の減少</c:v>
                </c:pt>
                <c:pt idx="6">
                  <c:v>多面的機能の維持</c:v>
                </c:pt>
                <c:pt idx="7">
                  <c:v>荒廃農地の発生防止</c:v>
                </c:pt>
              </c:strCache>
            </c:strRef>
          </c:cat>
          <c:val>
            <c:numRef>
              <c:f>Sheet1!$C$2:$C$9</c:f>
              <c:numCache>
                <c:formatCode>General</c:formatCode>
                <c:ptCount val="8"/>
                <c:pt idx="0">
                  <c:v>14</c:v>
                </c:pt>
                <c:pt idx="1">
                  <c:v>25</c:v>
                </c:pt>
                <c:pt idx="2">
                  <c:v>26</c:v>
                </c:pt>
                <c:pt idx="3">
                  <c:v>42</c:v>
                </c:pt>
                <c:pt idx="4">
                  <c:v>51</c:v>
                </c:pt>
                <c:pt idx="5">
                  <c:v>65</c:v>
                </c:pt>
                <c:pt idx="6">
                  <c:v>165</c:v>
                </c:pt>
                <c:pt idx="7">
                  <c:v>178</c:v>
                </c:pt>
              </c:numCache>
            </c:numRef>
          </c:val>
          <c:extLst>
            <c:ext xmlns:c16="http://schemas.microsoft.com/office/drawing/2014/chart" uri="{C3380CC4-5D6E-409C-BE32-E72D297353CC}">
              <c16:uniqueId val="{00000001-F74E-4574-B737-B5D52420191C}"/>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担い手から所有者に返還された農用地がある</c:v>
                </c:pt>
                <c:pt idx="1">
                  <c:v>担い手に貸付された農用地がある</c:v>
                </c:pt>
                <c:pt idx="2">
                  <c:v>転用された農用地がある</c:v>
                </c:pt>
                <c:pt idx="3">
                  <c:v>以前と特に変わらない</c:v>
                </c:pt>
                <c:pt idx="4">
                  <c:v>荒廃した農用地がある</c:v>
                </c:pt>
                <c:pt idx="5">
                  <c:v>鳥獣被害が発生している</c:v>
                </c:pt>
                <c:pt idx="6">
                  <c:v>作付けしない農用地がある</c:v>
                </c:pt>
              </c:strCache>
            </c:strRef>
          </c:cat>
          <c:val>
            <c:numRef>
              <c:f>Sheet1!$B$2:$B$8</c:f>
              <c:numCache>
                <c:formatCode>General</c:formatCode>
                <c:ptCount val="7"/>
                <c:pt idx="0">
                  <c:v>1</c:v>
                </c:pt>
                <c:pt idx="1">
                  <c:v>2</c:v>
                </c:pt>
                <c:pt idx="2">
                  <c:v>2</c:v>
                </c:pt>
                <c:pt idx="3">
                  <c:v>3</c:v>
                </c:pt>
                <c:pt idx="4">
                  <c:v>3</c:v>
                </c:pt>
                <c:pt idx="5">
                  <c:v>4</c:v>
                </c:pt>
                <c:pt idx="6">
                  <c:v>4</c:v>
                </c:pt>
              </c:numCache>
            </c:numRef>
          </c:val>
          <c:extLst>
            <c:ext xmlns:c16="http://schemas.microsoft.com/office/drawing/2014/chart" uri="{C3380CC4-5D6E-409C-BE32-E72D297353CC}">
              <c16:uniqueId val="{00000000-BDA3-4AF7-9BD0-1E28F23383AA}"/>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535153463485"/>
          <c:y val="0.13700464678534163"/>
          <c:w val="0.49125706448559303"/>
          <c:h val="0.5677418500728731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B1-4CA1-8534-7A3E7B4E0F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B1-4CA1-8534-7A3E7B4E0F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B1-4CA1-8534-7A3E7B4E0F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B1-4CA1-8534-7A3E7B4E0F3F}"/>
              </c:ext>
            </c:extLst>
          </c:dPt>
          <c:dLbls>
            <c:dLbl>
              <c:idx val="0"/>
              <c:layout>
                <c:manualLayout>
                  <c:x val="-0.16971258334973519"/>
                  <c:y val="0.1625684350767905"/>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EAB1-4CA1-8534-7A3E7B4E0F3F}"/>
                </c:ext>
              </c:extLst>
            </c:dLbl>
            <c:dLbl>
              <c:idx val="2"/>
              <c:layout>
                <c:manualLayout>
                  <c:x val="-1.9139351686360545E-4"/>
                  <c:y val="-0.139510970705074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B1-4CA1-8534-7A3E7B4E0F3F}"/>
                </c:ext>
              </c:extLst>
            </c:dLbl>
            <c:dLbl>
              <c:idx val="3"/>
              <c:layout>
                <c:manualLayout>
                  <c:x val="0.17787013114142924"/>
                  <c:y val="3.450608198128047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B1-4CA1-8534-7A3E7B4E0F3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１割未満が荒廃する</c:v>
                </c:pt>
                <c:pt idx="1">
                  <c:v>１～３割が荒廃する</c:v>
                </c:pt>
                <c:pt idx="2">
                  <c:v>３～５割が荒廃する</c:v>
                </c:pt>
                <c:pt idx="3">
                  <c:v>荒廃化しない</c:v>
                </c:pt>
              </c:strCache>
            </c:strRef>
          </c:cat>
          <c:val>
            <c:numRef>
              <c:f>Sheet1!$B$2:$B$5</c:f>
              <c:numCache>
                <c:formatCode>General</c:formatCode>
                <c:ptCount val="4"/>
                <c:pt idx="0">
                  <c:v>2</c:v>
                </c:pt>
                <c:pt idx="1">
                  <c:v>1</c:v>
                </c:pt>
                <c:pt idx="2">
                  <c:v>1</c:v>
                </c:pt>
                <c:pt idx="3">
                  <c:v>3</c:v>
                </c:pt>
              </c:numCache>
            </c:numRef>
          </c:val>
          <c:extLst>
            <c:ext xmlns:c16="http://schemas.microsoft.com/office/drawing/2014/chart" uri="{C3380CC4-5D6E-409C-BE32-E72D297353CC}">
              <c16:uniqueId val="{0000000A-EAB1-4CA1-8534-7A3E7B4E0F3F}"/>
            </c:ext>
          </c:extLst>
        </c:ser>
        <c:dLbls>
          <c:showLegendKey val="0"/>
          <c:showVal val="1"/>
          <c:showCatName val="1"/>
          <c:showSerName val="0"/>
          <c:showPercent val="0"/>
          <c:showBubbleSize val="0"/>
          <c:showLeaderLines val="1"/>
        </c:dLbls>
        <c:firstSliceAng val="0"/>
      </c:pieChart>
      <c:spPr>
        <a:noFill/>
        <a:ln>
          <a:noFill/>
        </a:ln>
        <a:effectLst/>
      </c:spPr>
    </c:plotArea>
    <c:legend>
      <c:legendPos val="b"/>
      <c:layout>
        <c:manualLayout>
          <c:xMode val="edge"/>
          <c:yMode val="edge"/>
          <c:x val="0.17125682496737865"/>
          <c:y val="0.78433969553386296"/>
          <c:w val="0.604584066207"/>
          <c:h val="0.1889121034255750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31027723713132"/>
          <c:y val="2.4310318748890715E-3"/>
          <c:w val="0.44843998585091255"/>
          <c:h val="0.7104960599010450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9B-4705-9F78-47596623DA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9B-4705-9F78-47596623DA85}"/>
              </c:ext>
            </c:extLst>
          </c:dPt>
          <c:dLbls>
            <c:dLbl>
              <c:idx val="0"/>
              <c:layout>
                <c:manualLayout>
                  <c:x val="-3.3191584935084073E-3"/>
                  <c:y val="-0.16068810311317216"/>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55015338295079097"/>
                      <c:h val="0.72355132620417173"/>
                    </c:manualLayout>
                  </c15:layout>
                </c:ext>
                <c:ext xmlns:c16="http://schemas.microsoft.com/office/drawing/2014/chart" uri="{C3380CC4-5D6E-409C-BE32-E72D297353CC}">
                  <c16:uniqueId val="{00000001-649B-4705-9F78-47596623DA85}"/>
                </c:ext>
              </c:extLst>
            </c:dLbl>
            <c:dLbl>
              <c:idx val="1"/>
              <c:layout>
                <c:manualLayout>
                  <c:x val="5.1804753629842458E-2"/>
                  <c:y val="0.1446881450802751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39947443093242158"/>
                      <c:h val="0.46261211992449419"/>
                    </c:manualLayout>
                  </c15:layout>
                </c:ext>
                <c:ext xmlns:c16="http://schemas.microsoft.com/office/drawing/2014/chart" uri="{C3380CC4-5D6E-409C-BE32-E72D297353CC}">
                  <c16:uniqueId val="{00000003-649B-4705-9F78-47596623DA8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聞いたこともあり、
少しは制度の内容を知っている</c:v>
                </c:pt>
                <c:pt idx="1">
                  <c:v>制度は知っているが
制度の内容は知らない</c:v>
                </c:pt>
              </c:strCache>
            </c:strRef>
          </c:cat>
          <c:val>
            <c:numRef>
              <c:f>Sheet1!$B$2:$B$3</c:f>
              <c:numCache>
                <c:formatCode>General</c:formatCode>
                <c:ptCount val="2"/>
                <c:pt idx="0">
                  <c:v>4</c:v>
                </c:pt>
                <c:pt idx="1">
                  <c:v>3</c:v>
                </c:pt>
              </c:numCache>
            </c:numRef>
          </c:val>
          <c:extLst>
            <c:ext xmlns:c16="http://schemas.microsoft.com/office/drawing/2014/chart" uri="{C3380CC4-5D6E-409C-BE32-E72D297353CC}">
              <c16:uniqueId val="{00000004-649B-4705-9F78-47596623DA8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その他</c:v>
                </c:pt>
                <c:pt idx="1">
                  <c:v>高齢化により５年間続ける自信が無かった</c:v>
                </c:pt>
                <c:pt idx="2">
                  <c:v>事務手続きが負担</c:v>
                </c:pt>
                <c:pt idx="3">
                  <c:v>集落内の合意が取れなかった</c:v>
                </c:pt>
                <c:pt idx="4">
                  <c:v>地域農業の中心となる者の不在</c:v>
                </c:pt>
                <c:pt idx="5">
                  <c:v>リーダーの不在</c:v>
                </c:pt>
              </c:strCache>
            </c:strRef>
          </c:cat>
          <c:val>
            <c:numRef>
              <c:f>Sheet1!$B$2:$B$8</c:f>
              <c:numCache>
                <c:formatCode>General</c:formatCode>
                <c:ptCount val="6"/>
                <c:pt idx="0">
                  <c:v>1</c:v>
                </c:pt>
                <c:pt idx="1">
                  <c:v>1</c:v>
                </c:pt>
                <c:pt idx="2">
                  <c:v>1</c:v>
                </c:pt>
                <c:pt idx="3">
                  <c:v>1</c:v>
                </c:pt>
                <c:pt idx="4">
                  <c:v>2</c:v>
                </c:pt>
                <c:pt idx="5">
                  <c:v>2</c:v>
                </c:pt>
              </c:numCache>
            </c:numRef>
          </c:val>
          <c:extLst>
            <c:ext xmlns:c16="http://schemas.microsoft.com/office/drawing/2014/chart" uri="{C3380CC4-5D6E-409C-BE32-E72D297353CC}">
              <c16:uniqueId val="{00000000-BDA3-4AF7-9BD0-1E28F23383AA}"/>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54014122489689"/>
          <c:y val="7.9829469719337343E-3"/>
          <c:w val="0.36116067096494653"/>
          <c:h val="0.6996204600119081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A7-43D6-9F01-807F5F3909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A7-43D6-9F01-807F5F3909DD}"/>
              </c:ext>
            </c:extLst>
          </c:dPt>
          <c:dLbls>
            <c:dLbl>
              <c:idx val="0"/>
              <c:layout>
                <c:manualLayout>
                  <c:x val="-0.11391554940727518"/>
                  <c:y val="-0.2109135451447996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A7-43D6-9F01-807F5F3909DD}"/>
                </c:ext>
              </c:extLst>
            </c:dLbl>
            <c:dLbl>
              <c:idx val="1"/>
              <c:layout>
                <c:manualLayout>
                  <c:x val="9.9585668087641577E-2"/>
                  <c:y val="3.188275790314866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A7-43D6-9F01-807F5F3909D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5</c:v>
                </c:pt>
                <c:pt idx="1">
                  <c:v>2</c:v>
                </c:pt>
              </c:numCache>
            </c:numRef>
          </c:val>
          <c:extLst>
            <c:ext xmlns:c16="http://schemas.microsoft.com/office/drawing/2014/chart" uri="{C3380CC4-5D6E-409C-BE32-E72D297353CC}">
              <c16:uniqueId val="{00000004-4DA7-43D6-9F01-807F5F3909DD}"/>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10394482478065"/>
          <c:y val="5.0451300599103549E-2"/>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66-4272-B7A4-16B82C548D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66-4272-B7A4-16B82C548DA9}"/>
              </c:ext>
            </c:extLst>
          </c:dPt>
          <c:dLbls>
            <c:dLbl>
              <c:idx val="0"/>
              <c:layout>
                <c:manualLayout>
                  <c:x val="-0.14130672421073009"/>
                  <c:y val="7.59311846794164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66-4272-B7A4-16B82C548DA9}"/>
                </c:ext>
              </c:extLst>
            </c:dLbl>
            <c:dLbl>
              <c:idx val="1"/>
              <c:layout>
                <c:manualLayout>
                  <c:x val="0.15455370807068841"/>
                  <c:y val="-3.56905718673405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66-4272-B7A4-16B82C548DA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3</c:v>
                </c:pt>
                <c:pt idx="1">
                  <c:v>4</c:v>
                </c:pt>
              </c:numCache>
            </c:numRef>
          </c:val>
          <c:extLst>
            <c:ext xmlns:c16="http://schemas.microsoft.com/office/drawing/2014/chart" uri="{C3380CC4-5D6E-409C-BE32-E72D297353CC}">
              <c16:uniqueId val="{00000004-6D66-4272-B7A4-16B82C548DA9}"/>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7028700526815"/>
          <c:y val="4.6204458230464852E-2"/>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62-4A16-ADA2-B69BF13368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62-4A16-ADA2-B69BF1336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09-45B9-AD6B-E0460CEE0B6A}"/>
              </c:ext>
            </c:extLst>
          </c:dPt>
          <c:dLbls>
            <c:dLbl>
              <c:idx val="0"/>
              <c:layout>
                <c:manualLayout>
                  <c:x val="-0.14130672421073009"/>
                  <c:y val="7.59311846794164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62-4A16-ADA2-B69BF1336802}"/>
                </c:ext>
              </c:extLst>
            </c:dLbl>
            <c:dLbl>
              <c:idx val="1"/>
              <c:layout>
                <c:manualLayout>
                  <c:x val="0.15455370807068841"/>
                  <c:y val="-3.569057186734050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062-4A16-ADA2-B69BF133680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参加する農家もいると思われる</c:v>
                </c:pt>
                <c:pt idx="1">
                  <c:v>参加する農家はない</c:v>
                </c:pt>
                <c:pt idx="2">
                  <c:v>近隣集落に協定がない</c:v>
                </c:pt>
              </c:strCache>
            </c:strRef>
          </c:cat>
          <c:val>
            <c:numRef>
              <c:f>Sheet1!$B$2:$B$4</c:f>
              <c:numCache>
                <c:formatCode>General</c:formatCode>
                <c:ptCount val="3"/>
                <c:pt idx="0">
                  <c:v>6</c:v>
                </c:pt>
                <c:pt idx="1">
                  <c:v>5</c:v>
                </c:pt>
                <c:pt idx="2">
                  <c:v>2</c:v>
                </c:pt>
              </c:numCache>
            </c:numRef>
          </c:val>
          <c:extLst>
            <c:ext xmlns:c16="http://schemas.microsoft.com/office/drawing/2014/chart" uri="{C3380CC4-5D6E-409C-BE32-E72D297353CC}">
              <c16:uniqueId val="{00000004-1062-4A16-ADA2-B69BF133680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283827473950933"/>
          <c:y val="0.15274761249824026"/>
          <c:w val="0.34619817151108662"/>
          <c:h val="0.465175863719035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45777641547294"/>
          <c:y val="0.15919273604312972"/>
          <c:w val="0.68454908215434063"/>
          <c:h val="0.5608210966872383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F1-44E0-89C9-64B2A7B060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F1-44E0-89C9-64B2A7B060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F23-4D92-BF51-39A6DA4556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CF23-4D92-BF51-39A6DA4556AD}"/>
              </c:ext>
            </c:extLst>
          </c:dPt>
          <c:dLbls>
            <c:dLbl>
              <c:idx val="2"/>
              <c:layout>
                <c:manualLayout>
                  <c:x val="-7.378569069071024E-2"/>
                  <c:y val="5.960629921259840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F23-4D92-BF51-39A6DA4556AD}"/>
                </c:ext>
              </c:extLst>
            </c:dLbl>
            <c:dLbl>
              <c:idx val="3"/>
              <c:layout>
                <c:manualLayout>
                  <c:x val="2.9699399647849876E-2"/>
                  <c:y val="4.89799248066964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F23-4D92-BF51-39A6DA4556A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かなり貢献した</c:v>
                </c:pt>
                <c:pt idx="1">
                  <c:v>一定程度貢献した</c:v>
                </c:pt>
                <c:pt idx="2">
                  <c:v>やや貢献した</c:v>
                </c:pt>
                <c:pt idx="3">
                  <c:v>貢献していない</c:v>
                </c:pt>
              </c:strCache>
            </c:strRef>
          </c:cat>
          <c:val>
            <c:numRef>
              <c:f>Sheet1!$B$2:$B$5</c:f>
              <c:numCache>
                <c:formatCode>General</c:formatCode>
                <c:ptCount val="4"/>
                <c:pt idx="0">
                  <c:v>32</c:v>
                </c:pt>
                <c:pt idx="1">
                  <c:v>32</c:v>
                </c:pt>
                <c:pt idx="2">
                  <c:v>3</c:v>
                </c:pt>
                <c:pt idx="3">
                  <c:v>2</c:v>
                </c:pt>
              </c:numCache>
            </c:numRef>
          </c:val>
          <c:extLst>
            <c:ext xmlns:c16="http://schemas.microsoft.com/office/drawing/2014/chart" uri="{C3380CC4-5D6E-409C-BE32-E72D297353CC}">
              <c16:uniqueId val="{00000000-CF23-4D92-BF51-39A6DA4556A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375764943538671"/>
          <c:y val="0.74114847130595174"/>
          <c:w val="0.85624235056461329"/>
          <c:h val="0.222815492658012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97663748246064"/>
          <c:y val="0.15919273604312972"/>
          <c:w val="0.68454908215434063"/>
          <c:h val="0.5608210966872383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B4-4D34-9A37-7CFFDEF75F7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制度の見直しを行い、継続する必要がある</c:v>
                </c:pt>
              </c:strCache>
            </c:strRef>
          </c:cat>
          <c:val>
            <c:numRef>
              <c:f>Sheet1!$B$2</c:f>
              <c:numCache>
                <c:formatCode>General</c:formatCode>
                <c:ptCount val="1"/>
                <c:pt idx="0">
                  <c:v>32</c:v>
                </c:pt>
              </c:numCache>
            </c:numRef>
          </c:val>
          <c:extLst>
            <c:ext xmlns:c16="http://schemas.microsoft.com/office/drawing/2014/chart" uri="{C3380CC4-5D6E-409C-BE32-E72D297353CC}">
              <c16:uniqueId val="{00000008-90B4-4D34-9A37-7CFFDEF75F7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375764943538671"/>
          <c:y val="0.74114847130595174"/>
          <c:w val="0.85624235056461329"/>
          <c:h val="0.222815492658012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8313476268578"/>
          <c:y val="0.29909487148976133"/>
          <c:w val="0.68454908215434063"/>
          <c:h val="0.5608210966872383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9F-457B-843B-3CBCFF12EE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9F-457B-843B-3CBCFF12EE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9F-457B-843B-3CBCFF12EE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9F-457B-843B-3CBCFF12EE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3B9F-457B-843B-3CBCFF12EE44}"/>
              </c:ext>
            </c:extLst>
          </c:dPt>
          <c:dLbls>
            <c:dLbl>
              <c:idx val="0"/>
              <c:layout>
                <c:manualLayout>
                  <c:x val="-9.7178837145909247E-2"/>
                  <c:y val="0.1137468258938149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9F-457B-843B-3CBCFF12EE44}"/>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extLst>
                <c:ext xmlns:c16="http://schemas.microsoft.com/office/drawing/2014/chart" uri="{C3380CC4-5D6E-409C-BE32-E72D297353CC}">
                  <c16:uniqueId val="{00000003-3B9F-457B-843B-3CBCFF12EE44}"/>
                </c:ext>
              </c:extLst>
            </c:dLbl>
            <c:dLbl>
              <c:idx val="2"/>
              <c:layout>
                <c:manualLayout>
                  <c:x val="8.5260006420272372E-2"/>
                  <c:y val="-4.576409872842791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B9F-457B-843B-3CBCFF12EE44}"/>
                </c:ext>
              </c:extLst>
            </c:dLbl>
            <c:dLbl>
              <c:idx val="3"/>
              <c:layout>
                <c:manualLayout>
                  <c:x val="5.8857784288032289E-2"/>
                  <c:y val="0.1189976830805151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B9F-457B-843B-3CBCFF12EE44}"/>
                </c:ext>
              </c:extLst>
            </c:dLbl>
            <c:dLbl>
              <c:idx val="4"/>
              <c:layout>
                <c:manualLayout>
                  <c:x val="3.6966867971565454E-2"/>
                  <c:y val="8.119096001694414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B9F-457B-843B-3CBCFF12EE4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１割未満</c:v>
                </c:pt>
                <c:pt idx="1">
                  <c:v>１～３割未満</c:v>
                </c:pt>
                <c:pt idx="2">
                  <c:v>３～５割</c:v>
                </c:pt>
                <c:pt idx="3">
                  <c:v>５割以上</c:v>
                </c:pt>
                <c:pt idx="4">
                  <c:v>荒廃化していない</c:v>
                </c:pt>
              </c:strCache>
            </c:strRef>
          </c:cat>
          <c:val>
            <c:numRef>
              <c:f>Sheet1!$B$2:$B$6</c:f>
              <c:numCache>
                <c:formatCode>General</c:formatCode>
                <c:ptCount val="5"/>
                <c:pt idx="0">
                  <c:v>59</c:v>
                </c:pt>
                <c:pt idx="1">
                  <c:v>75</c:v>
                </c:pt>
                <c:pt idx="2">
                  <c:v>26</c:v>
                </c:pt>
                <c:pt idx="3">
                  <c:v>18</c:v>
                </c:pt>
                <c:pt idx="4">
                  <c:v>18</c:v>
                </c:pt>
              </c:numCache>
            </c:numRef>
          </c:val>
          <c:extLst>
            <c:ext xmlns:c16="http://schemas.microsoft.com/office/drawing/2014/chart" uri="{C3380CC4-5D6E-409C-BE32-E72D297353CC}">
              <c16:uniqueId val="{00000008-3B9F-457B-843B-3CBCFF12EE4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558658037842871"/>
          <c:y val="0.24360320261398871"/>
          <c:w val="0.26054826120406405"/>
          <c:h val="0.668874853728090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鳥獣被害が減少した</c:v>
                </c:pt>
                <c:pt idx="1">
                  <c:v>集落の寄り合いや行事等の集落機能が維持された</c:v>
                </c:pt>
                <c:pt idx="2">
                  <c:v>農業（農外）収入が増加した</c:v>
                </c:pt>
                <c:pt idx="3">
                  <c:v>水路・農道等の維持、地域の環境が保全された</c:v>
                </c:pt>
                <c:pt idx="4">
                  <c:v>荒廃農地の発生防止</c:v>
                </c:pt>
              </c:strCache>
            </c:strRef>
          </c:cat>
          <c:val>
            <c:numRef>
              <c:f>Sheet1!$B$2:$B$7</c:f>
              <c:numCache>
                <c:formatCode>General</c:formatCode>
                <c:ptCount val="6"/>
                <c:pt idx="0">
                  <c:v>1</c:v>
                </c:pt>
                <c:pt idx="1">
                  <c:v>2</c:v>
                </c:pt>
                <c:pt idx="2">
                  <c:v>2</c:v>
                </c:pt>
                <c:pt idx="3">
                  <c:v>3</c:v>
                </c:pt>
                <c:pt idx="4">
                  <c:v>6</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0.8045</cdr:x>
      <cdr:y>0.67484</cdr:y>
    </cdr:from>
    <cdr:to>
      <cdr:x>0.97839</cdr:x>
      <cdr:y>0.75419</cdr:y>
    </cdr:to>
    <cdr:sp macro="" textlink="">
      <cdr:nvSpPr>
        <cdr:cNvPr id="2" name="テキスト ボックス 1">
          <a:extLst xmlns:a="http://schemas.openxmlformats.org/drawingml/2006/main">
            <a:ext uri="{FF2B5EF4-FFF2-40B4-BE49-F238E27FC236}">
              <a16:creationId xmlns:a16="http://schemas.microsoft.com/office/drawing/2014/main" id="{34434B7C-E39B-4BC9-9971-916BBCAC6B86}"/>
            </a:ext>
          </a:extLst>
        </cdr:cNvPr>
        <cdr:cNvSpPr txBox="1"/>
      </cdr:nvSpPr>
      <cdr:spPr>
        <a:xfrm xmlns:a="http://schemas.openxmlformats.org/drawingml/2006/main">
          <a:off x="3393268" y="2268208"/>
          <a:ext cx="7334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dirty="0"/>
            <a:t>644</a:t>
          </a:r>
          <a:r>
            <a:rPr lang="ja-JP" altLang="en-US" sz="1100" b="1" dirty="0"/>
            <a:t>協定</a:t>
          </a:r>
        </a:p>
      </cdr:txBody>
    </cdr:sp>
  </cdr:relSizeAnchor>
</c:userShapes>
</file>

<file path=ppt/drawings/drawing2.xml><?xml version="1.0" encoding="utf-8"?>
<c:userShapes xmlns:c="http://schemas.openxmlformats.org/drawingml/2006/chart">
  <cdr:relSizeAnchor xmlns:cdr="http://schemas.openxmlformats.org/drawingml/2006/chartDrawing">
    <cdr:from>
      <cdr:x>0.73112</cdr:x>
      <cdr:y>0.72349</cdr:y>
    </cdr:from>
    <cdr:to>
      <cdr:x>0.99457</cdr:x>
      <cdr:y>0.80711</cdr:y>
    </cdr:to>
    <cdr:sp macro="" textlink="">
      <cdr:nvSpPr>
        <cdr:cNvPr id="4" name="テキスト ボックス 4">
          <a:extLst xmlns:a="http://schemas.openxmlformats.org/drawingml/2006/main">
            <a:ext uri="{FF2B5EF4-FFF2-40B4-BE49-F238E27FC236}">
              <a16:creationId xmlns:a16="http://schemas.microsoft.com/office/drawing/2014/main" id="{A3C5408B-1285-4FE5-9665-D13200E42146}"/>
            </a:ext>
          </a:extLst>
        </cdr:cNvPr>
        <cdr:cNvSpPr txBox="1"/>
      </cdr:nvSpPr>
      <cdr:spPr>
        <a:xfrm xmlns:a="http://schemas.openxmlformats.org/drawingml/2006/main">
          <a:off x="2590530" y="2662890"/>
          <a:ext cx="9334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t>７</a:t>
          </a:r>
          <a:r>
            <a:rPr kumimoji="1" lang="ja-JP" altLang="en-US" sz="1400" dirty="0"/>
            <a:t>協定</a:t>
          </a:r>
        </a:p>
      </cdr:txBody>
    </cdr:sp>
  </cdr:relSizeAnchor>
</c:userShapes>
</file>

<file path=ppt/drawings/drawing3.xml><?xml version="1.0" encoding="utf-8"?>
<c:userShapes xmlns:c="http://schemas.openxmlformats.org/drawingml/2006/chart">
  <cdr:relSizeAnchor xmlns:cdr="http://schemas.openxmlformats.org/drawingml/2006/chartDrawing">
    <cdr:from>
      <cdr:x>0.14995</cdr:x>
      <cdr:y>0</cdr:y>
    </cdr:from>
    <cdr:to>
      <cdr:x>0.58375</cdr:x>
      <cdr:y>0.13559</cdr:y>
    </cdr:to>
    <cdr:sp macro="" textlink="">
      <cdr:nvSpPr>
        <cdr:cNvPr id="2" name="タイトル 1">
          <a:extLst xmlns:a="http://schemas.openxmlformats.org/drawingml/2006/main">
            <a:ext uri="{FF2B5EF4-FFF2-40B4-BE49-F238E27FC236}">
              <a16:creationId xmlns:a16="http://schemas.microsoft.com/office/drawing/2014/main" id="{D1D34376-26A9-44D6-B498-790776797857}"/>
            </a:ext>
          </a:extLst>
        </cdr:cNvPr>
        <cdr:cNvSpPr txBox="1">
          <a:spLocks xmlns:a="http://schemas.openxmlformats.org/drawingml/2006/main"/>
        </cdr:cNvSpPr>
      </cdr:nvSpPr>
      <cdr:spPr>
        <a:xfrm xmlns:a="http://schemas.openxmlformats.org/drawingml/2006/main">
          <a:off x="697836" y="0"/>
          <a:ext cx="2018791" cy="436886"/>
        </a:xfrm>
        <a:prstGeom xmlns:a="http://schemas.openxmlformats.org/drawingml/2006/main" prst="rect">
          <a:avLst/>
        </a:prstGeom>
        <a:solidFill xmlns:a="http://schemas.openxmlformats.org/drawingml/2006/main">
          <a:schemeClr val="accent2">
            <a:lumMod val="40000"/>
            <a:lumOff val="60000"/>
          </a:schemeClr>
        </a:solidFill>
      </cdr:spPr>
      <cdr:txBody>
        <a:bodyPr xmlns:a="http://schemas.openxmlformats.org/drawingml/2006/main" vert="horz"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b="1" dirty="0"/>
            <a:t>（２）個別協定</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48092FA-0B49-4496-BF06-BA29B676C21E}"/>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2F62094-8F5F-4A59-8C86-81C40A748D04}"/>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26205C-450F-46F6-9EF0-1768F0E35501}" type="datetimeFigureOut">
              <a:rPr kumimoji="1" lang="ja-JP" altLang="en-US" smtClean="0"/>
              <a:t>2023/2/9</a:t>
            </a:fld>
            <a:endParaRPr kumimoji="1" lang="ja-JP" altLang="en-US"/>
          </a:p>
        </p:txBody>
      </p:sp>
      <p:sp>
        <p:nvSpPr>
          <p:cNvPr id="4" name="フッター プレースホルダー 3">
            <a:extLst>
              <a:ext uri="{FF2B5EF4-FFF2-40B4-BE49-F238E27FC236}">
                <a16:creationId xmlns:a16="http://schemas.microsoft.com/office/drawing/2014/main" id="{EABA3B07-3C82-4BEA-8D38-79072B21B3C7}"/>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1725129-58B1-447E-8F7F-C9FC0AC72701}"/>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50F26E6-B5AB-4E3D-B8EF-CBCD65F10D31}" type="slidenum">
              <a:rPr kumimoji="1" lang="ja-JP" altLang="en-US" smtClean="0"/>
              <a:t>‹#›</a:t>
            </a:fld>
            <a:endParaRPr kumimoji="1" lang="ja-JP" altLang="en-US"/>
          </a:p>
        </p:txBody>
      </p:sp>
    </p:spTree>
    <p:extLst>
      <p:ext uri="{BB962C8B-B14F-4D97-AF65-F5344CB8AC3E}">
        <p14:creationId xmlns:p14="http://schemas.microsoft.com/office/powerpoint/2010/main" val="3312759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33189D0-50D9-47F0-A847-E919943B4B93}" type="datetimeFigureOut">
              <a:rPr kumimoji="1" lang="ja-JP" altLang="en-US" smtClean="0"/>
              <a:t>2023/2/9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05CCBB7-2120-441F-BF81-54AE14828A0C}" type="slidenum">
              <a:rPr kumimoji="1" lang="ja-JP" altLang="en-US" smtClean="0"/>
              <a:t>‹#›</a:t>
            </a:fld>
            <a:endParaRPr kumimoji="1" lang="ja-JP" altLang="en-US"/>
          </a:p>
        </p:txBody>
      </p:sp>
    </p:spTree>
    <p:extLst>
      <p:ext uri="{BB962C8B-B14F-4D97-AF65-F5344CB8AC3E}">
        <p14:creationId xmlns:p14="http://schemas.microsoft.com/office/powerpoint/2010/main" val="3452686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A6F65-D3C1-4882-AC77-9D3D64C5B4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5C758AB-D47C-420F-9D66-277040435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711BCD2-E061-4D9C-A101-BDEBB514302B}"/>
              </a:ext>
            </a:extLst>
          </p:cNvPr>
          <p:cNvSpPr>
            <a:spLocks noGrp="1"/>
          </p:cNvSpPr>
          <p:nvPr>
            <p:ph type="dt" sz="half" idx="10"/>
          </p:nvPr>
        </p:nvSpPr>
        <p:spPr/>
        <p:txBody>
          <a:bodyPr/>
          <a:lstStyle/>
          <a:p>
            <a:fld id="{BECB5EE6-CCB3-438B-998B-CEC032E53009}" type="datetime1">
              <a:rPr kumimoji="1" lang="ja-JP" altLang="en-US" smtClean="0"/>
              <a:t>2023/2/9</a:t>
            </a:fld>
            <a:endParaRPr kumimoji="1" lang="ja-JP" altLang="en-US"/>
          </a:p>
        </p:txBody>
      </p:sp>
      <p:sp>
        <p:nvSpPr>
          <p:cNvPr id="5" name="フッター プレースホルダー 4">
            <a:extLst>
              <a:ext uri="{FF2B5EF4-FFF2-40B4-BE49-F238E27FC236}">
                <a16:creationId xmlns:a16="http://schemas.microsoft.com/office/drawing/2014/main" id="{1C5FEDAF-2B54-4D6D-B12A-C9538CE306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31E402-6832-4855-9768-61E7ADEBC993}"/>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94007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20070-F2FB-40DB-9800-46D8925E6C1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B76C3D-4812-4BBF-97A9-BD05B30379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7C4906-B4AB-4E36-A4AC-468073436143}"/>
              </a:ext>
            </a:extLst>
          </p:cNvPr>
          <p:cNvSpPr>
            <a:spLocks noGrp="1"/>
          </p:cNvSpPr>
          <p:nvPr>
            <p:ph type="dt" sz="half" idx="10"/>
          </p:nvPr>
        </p:nvSpPr>
        <p:spPr/>
        <p:txBody>
          <a:bodyPr/>
          <a:lstStyle/>
          <a:p>
            <a:fld id="{BF0E9ED2-A59B-451C-B7F8-2EF021654E25}" type="datetime1">
              <a:rPr kumimoji="1" lang="ja-JP" altLang="en-US" smtClean="0"/>
              <a:t>2023/2/9</a:t>
            </a:fld>
            <a:endParaRPr kumimoji="1" lang="ja-JP" altLang="en-US"/>
          </a:p>
        </p:txBody>
      </p:sp>
      <p:sp>
        <p:nvSpPr>
          <p:cNvPr id="5" name="フッター プレースホルダー 4">
            <a:extLst>
              <a:ext uri="{FF2B5EF4-FFF2-40B4-BE49-F238E27FC236}">
                <a16:creationId xmlns:a16="http://schemas.microsoft.com/office/drawing/2014/main" id="{1CADB178-F5E2-4FEA-8BEE-DA5368A7CF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0ACA17-1491-4048-A7EE-7837483BE0FB}"/>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154971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414F4B-FB37-4C54-B212-088ED17C25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D7B51A-68A7-4B9A-93DD-971A48E3DB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555B85-D8F8-454D-9CF8-CABACAED5057}"/>
              </a:ext>
            </a:extLst>
          </p:cNvPr>
          <p:cNvSpPr>
            <a:spLocks noGrp="1"/>
          </p:cNvSpPr>
          <p:nvPr>
            <p:ph type="dt" sz="half" idx="10"/>
          </p:nvPr>
        </p:nvSpPr>
        <p:spPr/>
        <p:txBody>
          <a:bodyPr/>
          <a:lstStyle/>
          <a:p>
            <a:fld id="{55DEAEB7-B1C7-4C35-B4D2-E6832CD32C6E}" type="datetime1">
              <a:rPr kumimoji="1" lang="ja-JP" altLang="en-US" smtClean="0"/>
              <a:t>2023/2/9</a:t>
            </a:fld>
            <a:endParaRPr kumimoji="1" lang="ja-JP" altLang="en-US"/>
          </a:p>
        </p:txBody>
      </p:sp>
      <p:sp>
        <p:nvSpPr>
          <p:cNvPr id="5" name="フッター プレースホルダー 4">
            <a:extLst>
              <a:ext uri="{FF2B5EF4-FFF2-40B4-BE49-F238E27FC236}">
                <a16:creationId xmlns:a16="http://schemas.microsoft.com/office/drawing/2014/main" id="{F3D42BC6-7100-41CE-81E1-4996A7C38A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94930-AA94-44EA-AB73-C7B2C65A2A5B}"/>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8372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F4C40E9D-250F-43D6-BECB-0C98ADBE7832}"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0578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23BFD606-A780-42C5-9903-A1510F89E0EB}"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2330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6CCE9694-E642-4CBB-BBFC-305EA0CBC45B}"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05655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97DD7151-3262-428A-A73B-950F20CB34BE}"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69116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80EAD-73BA-4D19-AB3B-271FE4A4EA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FA4B3A-EF60-43E7-958B-F77ADE5683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FE33CF-17DD-4568-9E07-043ECF6D51D3}"/>
              </a:ext>
            </a:extLst>
          </p:cNvPr>
          <p:cNvSpPr>
            <a:spLocks noGrp="1"/>
          </p:cNvSpPr>
          <p:nvPr>
            <p:ph type="dt" sz="half" idx="10"/>
          </p:nvPr>
        </p:nvSpPr>
        <p:spPr/>
        <p:txBody>
          <a:bodyPr/>
          <a:lstStyle/>
          <a:p>
            <a:fld id="{94DE62EE-EFE9-47C3-B57F-CB5DED8E0D11}" type="datetime1">
              <a:rPr kumimoji="1" lang="ja-JP" altLang="en-US" smtClean="0"/>
              <a:t>2023/2/9</a:t>
            </a:fld>
            <a:endParaRPr kumimoji="1" lang="ja-JP" altLang="en-US"/>
          </a:p>
        </p:txBody>
      </p:sp>
      <p:sp>
        <p:nvSpPr>
          <p:cNvPr id="5" name="フッター プレースホルダー 4">
            <a:extLst>
              <a:ext uri="{FF2B5EF4-FFF2-40B4-BE49-F238E27FC236}">
                <a16:creationId xmlns:a16="http://schemas.microsoft.com/office/drawing/2014/main" id="{6FCB1279-DFB9-4923-9CFE-5298815CA7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48BB8B-498F-4FA9-BD33-64FE575062B8}"/>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27765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5B33C-77E3-4B1C-8515-71B82DB9DCC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98895D-D6D4-46EE-98AC-E8CA54E39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93568C-5BE3-4754-84E4-B7E376579862}"/>
              </a:ext>
            </a:extLst>
          </p:cNvPr>
          <p:cNvSpPr>
            <a:spLocks noGrp="1"/>
          </p:cNvSpPr>
          <p:nvPr>
            <p:ph type="dt" sz="half" idx="10"/>
          </p:nvPr>
        </p:nvSpPr>
        <p:spPr/>
        <p:txBody>
          <a:bodyPr/>
          <a:lstStyle/>
          <a:p>
            <a:fld id="{7B8E82BB-A007-4C8B-A550-E3A0708D4BC2}" type="datetime1">
              <a:rPr kumimoji="1" lang="ja-JP" altLang="en-US" smtClean="0"/>
              <a:t>2023/2/9</a:t>
            </a:fld>
            <a:endParaRPr kumimoji="1" lang="ja-JP" altLang="en-US"/>
          </a:p>
        </p:txBody>
      </p:sp>
      <p:sp>
        <p:nvSpPr>
          <p:cNvPr id="5" name="フッター プレースホルダー 4">
            <a:extLst>
              <a:ext uri="{FF2B5EF4-FFF2-40B4-BE49-F238E27FC236}">
                <a16:creationId xmlns:a16="http://schemas.microsoft.com/office/drawing/2014/main" id="{38A62896-3E44-4CF2-BF7E-C3EBAA232C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DCD791-9A49-4EE3-9F6A-EC8E0C421533}"/>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70260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D1621-2473-461E-9F49-1F9855A821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E4C6EA-BDAA-43C0-BC53-DB092D6DA24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0FB5486-AFE5-4C73-926D-FD7EB555419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ECAD87-E700-4139-A8E6-298566A7F3B4}"/>
              </a:ext>
            </a:extLst>
          </p:cNvPr>
          <p:cNvSpPr>
            <a:spLocks noGrp="1"/>
          </p:cNvSpPr>
          <p:nvPr>
            <p:ph type="dt" sz="half" idx="10"/>
          </p:nvPr>
        </p:nvSpPr>
        <p:spPr/>
        <p:txBody>
          <a:bodyPr/>
          <a:lstStyle/>
          <a:p>
            <a:fld id="{FD44C28E-DD72-48C4-AC05-1331CFAE7F89}"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5D08CFEB-AC39-497F-BD02-54FB2FC8CA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F02C3B-2A21-4DF6-87B7-AF6C82A5F8DE}"/>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287422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786CF-76E7-4BF0-8C18-76DB89BC7B0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361FFC-432C-4D6A-A72C-A3AB1A1E4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17840E8-19EC-4AFD-8959-C3BD94FBF2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8050128-B5B4-4304-B989-B25F17E68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44F1B35-864B-4555-9D31-ED4EDFF6C91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A7D3D6-56B6-49D9-85DD-630E745E4A86}"/>
              </a:ext>
            </a:extLst>
          </p:cNvPr>
          <p:cNvSpPr>
            <a:spLocks noGrp="1"/>
          </p:cNvSpPr>
          <p:nvPr>
            <p:ph type="dt" sz="half" idx="10"/>
          </p:nvPr>
        </p:nvSpPr>
        <p:spPr/>
        <p:txBody>
          <a:bodyPr/>
          <a:lstStyle/>
          <a:p>
            <a:fld id="{22C796CC-5EE8-4DD2-AE63-00EF482E40CB}" type="datetime1">
              <a:rPr kumimoji="1" lang="ja-JP" altLang="en-US" smtClean="0"/>
              <a:t>2023/2/9</a:t>
            </a:fld>
            <a:endParaRPr kumimoji="1" lang="ja-JP" altLang="en-US"/>
          </a:p>
        </p:txBody>
      </p:sp>
      <p:sp>
        <p:nvSpPr>
          <p:cNvPr id="8" name="フッター プレースホルダー 7">
            <a:extLst>
              <a:ext uri="{FF2B5EF4-FFF2-40B4-BE49-F238E27FC236}">
                <a16:creationId xmlns:a16="http://schemas.microsoft.com/office/drawing/2014/main" id="{22205864-1C96-4083-A8BF-96DD8875C2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0045DF1-BB35-4073-AF13-30C70DF54BF6}"/>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277477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78B0B9-6C25-4C42-9206-2371138CBF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82AA92-FB58-4240-91F0-6664B28ACABF}"/>
              </a:ext>
            </a:extLst>
          </p:cNvPr>
          <p:cNvSpPr>
            <a:spLocks noGrp="1"/>
          </p:cNvSpPr>
          <p:nvPr>
            <p:ph type="dt" sz="half" idx="10"/>
          </p:nvPr>
        </p:nvSpPr>
        <p:spPr/>
        <p:txBody>
          <a:bodyPr/>
          <a:lstStyle/>
          <a:p>
            <a:fld id="{5A30A8C9-49AA-47C9-BE53-629A8A0B372A}" type="datetime1">
              <a:rPr kumimoji="1" lang="ja-JP" altLang="en-US" smtClean="0"/>
              <a:t>2023/2/9</a:t>
            </a:fld>
            <a:endParaRPr kumimoji="1" lang="ja-JP" altLang="en-US"/>
          </a:p>
        </p:txBody>
      </p:sp>
      <p:sp>
        <p:nvSpPr>
          <p:cNvPr id="4" name="フッター プレースホルダー 3">
            <a:extLst>
              <a:ext uri="{FF2B5EF4-FFF2-40B4-BE49-F238E27FC236}">
                <a16:creationId xmlns:a16="http://schemas.microsoft.com/office/drawing/2014/main" id="{10BE8F1D-756F-4C52-8F10-879DB511DE6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B9C1785-A8EC-4483-ACB5-78FA1D6DF9EC}"/>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04713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1FE9BC7-AFF9-4286-A23F-DCF87695F34D}"/>
              </a:ext>
            </a:extLst>
          </p:cNvPr>
          <p:cNvSpPr>
            <a:spLocks noGrp="1"/>
          </p:cNvSpPr>
          <p:nvPr>
            <p:ph type="dt" sz="half" idx="10"/>
          </p:nvPr>
        </p:nvSpPr>
        <p:spPr/>
        <p:txBody>
          <a:bodyPr/>
          <a:lstStyle/>
          <a:p>
            <a:fld id="{C555E84C-1FB2-471C-ABD0-952F06732D67}" type="datetime1">
              <a:rPr kumimoji="1" lang="ja-JP" altLang="en-US" smtClean="0"/>
              <a:t>2023/2/9</a:t>
            </a:fld>
            <a:endParaRPr kumimoji="1" lang="ja-JP" altLang="en-US"/>
          </a:p>
        </p:txBody>
      </p:sp>
      <p:sp>
        <p:nvSpPr>
          <p:cNvPr id="3" name="フッター プレースホルダー 2">
            <a:extLst>
              <a:ext uri="{FF2B5EF4-FFF2-40B4-BE49-F238E27FC236}">
                <a16:creationId xmlns:a16="http://schemas.microsoft.com/office/drawing/2014/main" id="{88F90CBD-F5D2-498F-A522-F359325DC59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4B9DCF-0DCF-4413-AF90-AB4F83399048}"/>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46581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113F1C-E000-4F7A-B082-8119AA176F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49D4D5-7665-4D71-ACFB-E6EC80CB2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991E023-BEF0-4BB5-9114-8071CA115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4E0125-9D3C-4EC2-92B2-2DAD8E6FEF88}"/>
              </a:ext>
            </a:extLst>
          </p:cNvPr>
          <p:cNvSpPr>
            <a:spLocks noGrp="1"/>
          </p:cNvSpPr>
          <p:nvPr>
            <p:ph type="dt" sz="half" idx="10"/>
          </p:nvPr>
        </p:nvSpPr>
        <p:spPr/>
        <p:txBody>
          <a:bodyPr/>
          <a:lstStyle/>
          <a:p>
            <a:fld id="{35B98CCA-F34D-448A-954C-6C1A8CB1C87A}"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1B2C15B6-CD39-4042-B6EB-FD43D04597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54BFE6-2731-463D-8436-37A20CD71CC6}"/>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190566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86EA1-333A-428E-BDDB-A480427F71C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61A6D8-4555-4B07-AB90-AD9EEF08C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BD6660B-AFCE-465E-B9B0-249E5BFF8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78672A-05B4-4437-A7F4-4B8A6B25121E}"/>
              </a:ext>
            </a:extLst>
          </p:cNvPr>
          <p:cNvSpPr>
            <a:spLocks noGrp="1"/>
          </p:cNvSpPr>
          <p:nvPr>
            <p:ph type="dt" sz="half" idx="10"/>
          </p:nvPr>
        </p:nvSpPr>
        <p:spPr/>
        <p:txBody>
          <a:bodyPr/>
          <a:lstStyle/>
          <a:p>
            <a:fld id="{AFCD1114-FEA7-48C4-B5E7-4EA4D3D9892E}" type="datetime1">
              <a:rPr kumimoji="1" lang="ja-JP" altLang="en-US" smtClean="0"/>
              <a:t>2023/2/9</a:t>
            </a:fld>
            <a:endParaRPr kumimoji="1" lang="ja-JP" altLang="en-US"/>
          </a:p>
        </p:txBody>
      </p:sp>
      <p:sp>
        <p:nvSpPr>
          <p:cNvPr id="6" name="フッター プレースホルダー 5">
            <a:extLst>
              <a:ext uri="{FF2B5EF4-FFF2-40B4-BE49-F238E27FC236}">
                <a16:creationId xmlns:a16="http://schemas.microsoft.com/office/drawing/2014/main" id="{BF3B1BB8-356E-47B3-8BFE-E6FEA15AD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1E05A6-E334-4DF7-B183-7CD76DE3B6FC}"/>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689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CB0D97-427E-49F1-ACFC-0FBC8FEAF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225D6B-E248-4D5B-8DD0-865754E73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D4D334-D74E-4769-BEEE-2CA404BD2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A1744-81F9-4E3E-805A-B45C8EB2C094}" type="datetime1">
              <a:rPr kumimoji="1" lang="ja-JP" altLang="en-US" smtClean="0"/>
              <a:t>2023/2/9</a:t>
            </a:fld>
            <a:endParaRPr kumimoji="1" lang="ja-JP" altLang="en-US"/>
          </a:p>
        </p:txBody>
      </p:sp>
      <p:sp>
        <p:nvSpPr>
          <p:cNvPr id="5" name="フッター プレースホルダー 4">
            <a:extLst>
              <a:ext uri="{FF2B5EF4-FFF2-40B4-BE49-F238E27FC236}">
                <a16:creationId xmlns:a16="http://schemas.microsoft.com/office/drawing/2014/main" id="{0B7F400D-0E31-4CE0-85E5-3CA1C6F95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0B07C0D-8905-4399-AD12-F625C091E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54889120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4.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1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2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2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3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3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C8179-B190-4D84-B843-8C13119AC3C0}"/>
              </a:ext>
            </a:extLst>
          </p:cNvPr>
          <p:cNvSpPr>
            <a:spLocks noGrp="1"/>
          </p:cNvSpPr>
          <p:nvPr>
            <p:ph type="ctrTitle"/>
          </p:nvPr>
        </p:nvSpPr>
        <p:spPr/>
        <p:txBody>
          <a:bodyPr>
            <a:normAutofit/>
          </a:bodyPr>
          <a:lstStyle/>
          <a:p>
            <a:br>
              <a:rPr kumimoji="1" lang="en-US" altLang="ja-JP" sz="3600" b="1" dirty="0"/>
            </a:br>
            <a:r>
              <a:rPr kumimoji="1" lang="ja-JP" altLang="en-US" sz="4000" b="1" dirty="0"/>
              <a:t>長野県</a:t>
            </a:r>
            <a:r>
              <a:rPr lang="ja-JP" altLang="en-US" sz="4000" b="1" dirty="0"/>
              <a:t>中間年評価書について</a:t>
            </a:r>
            <a:endParaRPr kumimoji="1" lang="ja-JP" altLang="en-US" sz="4000" b="1" dirty="0"/>
          </a:p>
        </p:txBody>
      </p:sp>
      <p:sp>
        <p:nvSpPr>
          <p:cNvPr id="3" name="字幕 2">
            <a:extLst>
              <a:ext uri="{FF2B5EF4-FFF2-40B4-BE49-F238E27FC236}">
                <a16:creationId xmlns:a16="http://schemas.microsoft.com/office/drawing/2014/main" id="{214E80CC-E04E-429F-ADBF-9C71ED172315}"/>
              </a:ext>
            </a:extLst>
          </p:cNvPr>
          <p:cNvSpPr>
            <a:spLocks noGrp="1"/>
          </p:cNvSpPr>
          <p:nvPr>
            <p:ph type="subTitle" idx="1"/>
          </p:nvPr>
        </p:nvSpPr>
        <p:spPr>
          <a:xfrm>
            <a:off x="1524000" y="4700588"/>
            <a:ext cx="9144000" cy="1655762"/>
          </a:xfrm>
        </p:spPr>
        <p:txBody>
          <a:bodyPr>
            <a:normAutofit lnSpcReduction="10000"/>
          </a:bodyPr>
          <a:lstStyle/>
          <a:p>
            <a:r>
              <a:rPr kumimoji="1" lang="ja-JP" altLang="en-US" b="1" dirty="0"/>
              <a:t>令和５年（</a:t>
            </a:r>
            <a:r>
              <a:rPr kumimoji="1" lang="en-US" altLang="ja-JP" b="1" dirty="0"/>
              <a:t>2023</a:t>
            </a:r>
            <a:r>
              <a:rPr kumimoji="1" lang="ja-JP" altLang="en-US" b="1" dirty="0"/>
              <a:t>年）２月</a:t>
            </a:r>
            <a:endParaRPr kumimoji="1" lang="en-US" altLang="ja-JP" b="1" dirty="0"/>
          </a:p>
          <a:p>
            <a:endParaRPr lang="en-US" altLang="ja-JP" b="1" dirty="0"/>
          </a:p>
          <a:p>
            <a:r>
              <a:rPr kumimoji="1" lang="ja-JP" altLang="en-US" b="1" dirty="0"/>
              <a:t>長野県　農政部</a:t>
            </a:r>
            <a:br>
              <a:rPr kumimoji="1"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3D221B49-2D18-44E6-B716-97EA65B5AE28}"/>
              </a:ext>
            </a:extLst>
          </p:cNvPr>
          <p:cNvSpPr>
            <a:spLocks noGrp="1"/>
          </p:cNvSpPr>
          <p:nvPr>
            <p:ph type="sldNum" sz="quarter" idx="12"/>
          </p:nvPr>
        </p:nvSpPr>
        <p:spPr/>
        <p:txBody>
          <a:bodyPr/>
          <a:lstStyle/>
          <a:p>
            <a:fld id="{FD838947-C620-46F1-8E60-09DA1DAC0C22}"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13E98092-C483-4D5A-9E2D-E195680D0C93}"/>
              </a:ext>
            </a:extLst>
          </p:cNvPr>
          <p:cNvSpPr txBox="1"/>
          <p:nvPr/>
        </p:nvSpPr>
        <p:spPr>
          <a:xfrm>
            <a:off x="9781563" y="572572"/>
            <a:ext cx="886437" cy="369332"/>
          </a:xfrm>
          <a:prstGeom prst="rect">
            <a:avLst/>
          </a:prstGeom>
          <a:noFill/>
          <a:ln w="19050">
            <a:solidFill>
              <a:schemeClr val="tx1"/>
            </a:solidFill>
          </a:ln>
        </p:spPr>
        <p:txBody>
          <a:bodyPr wrap="square" rtlCol="0">
            <a:spAutoFit/>
          </a:bodyPr>
          <a:lstStyle/>
          <a:p>
            <a:pPr algn="ctr"/>
            <a:r>
              <a:rPr kumimoji="1" lang="ja-JP" altLang="en-US" b="1" dirty="0"/>
              <a:t>資料３</a:t>
            </a:r>
          </a:p>
        </p:txBody>
      </p:sp>
    </p:spTree>
    <p:extLst>
      <p:ext uri="{BB962C8B-B14F-4D97-AF65-F5344CB8AC3E}">
        <p14:creationId xmlns:p14="http://schemas.microsoft.com/office/powerpoint/2010/main" val="225541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コンテンツ プレースホルダー 12">
            <a:extLst>
              <a:ext uri="{FF2B5EF4-FFF2-40B4-BE49-F238E27FC236}">
                <a16:creationId xmlns:a16="http://schemas.microsoft.com/office/drawing/2014/main" id="{5135263D-7443-4224-A5C1-AABB91C142D3}"/>
              </a:ext>
            </a:extLst>
          </p:cNvPr>
          <p:cNvGraphicFramePr>
            <a:graphicFrameLocks noGrp="1"/>
          </p:cNvGraphicFramePr>
          <p:nvPr>
            <p:ph idx="1"/>
            <p:extLst>
              <p:ext uri="{D42A27DB-BD31-4B8C-83A1-F6EECF244321}">
                <p14:modId xmlns:p14="http://schemas.microsoft.com/office/powerpoint/2010/main" val="2581381593"/>
              </p:ext>
            </p:extLst>
          </p:nvPr>
        </p:nvGraphicFramePr>
        <p:xfrm>
          <a:off x="742949" y="2246744"/>
          <a:ext cx="10632292" cy="3526690"/>
        </p:xfrm>
        <a:graphic>
          <a:graphicData uri="http://schemas.openxmlformats.org/drawingml/2006/table">
            <a:tbl>
              <a:tblPr>
                <a:tableStyleId>{5C22544A-7EE6-4342-B048-85BDC9FD1C3A}</a:tableStyleId>
              </a:tblPr>
              <a:tblGrid>
                <a:gridCol w="570826">
                  <a:extLst>
                    <a:ext uri="{9D8B030D-6E8A-4147-A177-3AD203B41FA5}">
                      <a16:colId xmlns:a16="http://schemas.microsoft.com/office/drawing/2014/main" val="1422179728"/>
                    </a:ext>
                  </a:extLst>
                </a:gridCol>
                <a:gridCol w="1176891">
                  <a:extLst>
                    <a:ext uri="{9D8B030D-6E8A-4147-A177-3AD203B41FA5}">
                      <a16:colId xmlns:a16="http://schemas.microsoft.com/office/drawing/2014/main" val="227788216"/>
                    </a:ext>
                  </a:extLst>
                </a:gridCol>
                <a:gridCol w="5565498">
                  <a:extLst>
                    <a:ext uri="{9D8B030D-6E8A-4147-A177-3AD203B41FA5}">
                      <a16:colId xmlns:a16="http://schemas.microsoft.com/office/drawing/2014/main" val="460873154"/>
                    </a:ext>
                  </a:extLst>
                </a:gridCol>
                <a:gridCol w="656910">
                  <a:extLst>
                    <a:ext uri="{9D8B030D-6E8A-4147-A177-3AD203B41FA5}">
                      <a16:colId xmlns:a16="http://schemas.microsoft.com/office/drawing/2014/main" val="1925872401"/>
                    </a:ext>
                  </a:extLst>
                </a:gridCol>
                <a:gridCol w="656910">
                  <a:extLst>
                    <a:ext uri="{9D8B030D-6E8A-4147-A177-3AD203B41FA5}">
                      <a16:colId xmlns:a16="http://schemas.microsoft.com/office/drawing/2014/main" val="3732051886"/>
                    </a:ext>
                  </a:extLst>
                </a:gridCol>
                <a:gridCol w="656910">
                  <a:extLst>
                    <a:ext uri="{9D8B030D-6E8A-4147-A177-3AD203B41FA5}">
                      <a16:colId xmlns:a16="http://schemas.microsoft.com/office/drawing/2014/main" val="3720460544"/>
                    </a:ext>
                  </a:extLst>
                </a:gridCol>
                <a:gridCol w="656910">
                  <a:extLst>
                    <a:ext uri="{9D8B030D-6E8A-4147-A177-3AD203B41FA5}">
                      <a16:colId xmlns:a16="http://schemas.microsoft.com/office/drawing/2014/main" val="1126473272"/>
                    </a:ext>
                  </a:extLst>
                </a:gridCol>
                <a:gridCol w="691437">
                  <a:extLst>
                    <a:ext uri="{9D8B030D-6E8A-4147-A177-3AD203B41FA5}">
                      <a16:colId xmlns:a16="http://schemas.microsoft.com/office/drawing/2014/main" val="1651020759"/>
                    </a:ext>
                  </a:extLst>
                </a:gridCol>
              </a:tblGrid>
              <a:tr h="316334">
                <a:tc rowSpan="2" gridSpan="3">
                  <a:txBody>
                    <a:bodyPr/>
                    <a:lstStyle/>
                    <a:p>
                      <a:pPr algn="ctr" fontAlgn="ctr"/>
                      <a:r>
                        <a:rPr lang="ja-JP" altLang="en-US" sz="1600" u="none" strike="noStrike" dirty="0">
                          <a:effectLst/>
                        </a:rPr>
                        <a:t>評価項目</a:t>
                      </a:r>
                      <a:endParaRPr lang="ja-JP" altLang="en-US" sz="1600" b="1"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fontAlgn="ctr"/>
                      <a:r>
                        <a:rPr lang="zh-TW" altLang="en-US" sz="1600" u="none" strike="noStrike">
                          <a:effectLst/>
                        </a:rPr>
                        <a:t>評価結果（協定数）</a:t>
                      </a:r>
                      <a:endParaRPr lang="zh-TW"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69831049"/>
                  </a:ext>
                </a:extLst>
              </a:tr>
              <a:tr h="316334">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600" u="none" strike="noStrike">
                          <a:effectLst/>
                        </a:rPr>
                        <a:t>◎</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計</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24663380"/>
                  </a:ext>
                </a:extLst>
              </a:tr>
              <a:tr h="996018">
                <a:tc>
                  <a:txBody>
                    <a:bodyPr/>
                    <a:lstStyle/>
                    <a:p>
                      <a:pPr algn="ctr" fontAlgn="ctr"/>
                      <a:r>
                        <a:rPr lang="ja-JP" altLang="en-US" sz="1600" u="none" strike="noStrike">
                          <a:effectLst/>
                        </a:rPr>
                        <a:t>必須事項</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vert="eaVert" anchor="ctr"/>
                </a:tc>
                <a:tc gridSpan="2">
                  <a:txBody>
                    <a:bodyPr/>
                    <a:lstStyle/>
                    <a:p>
                      <a:pPr algn="l" fontAlgn="ctr"/>
                      <a:r>
                        <a:rPr lang="ja-JP" altLang="en-US" sz="1600" u="none" strike="noStrike" dirty="0">
                          <a:effectLst/>
                        </a:rPr>
                        <a:t>ア　利用権の設定等又は同一生産行程における基幹的農作業の受委託</a:t>
                      </a:r>
                      <a:endParaRPr lang="ja-JP" altLang="en-US"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6</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10</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1875114196"/>
                  </a:ext>
                </a:extLst>
              </a:tr>
              <a:tr h="316334">
                <a:tc rowSpan="6">
                  <a:txBody>
                    <a:bodyPr/>
                    <a:lstStyle/>
                    <a:p>
                      <a:pPr algn="ctr" fontAlgn="ctr"/>
                      <a:r>
                        <a:rPr lang="ja-JP" altLang="en-US" sz="1600" u="none" strike="noStrike">
                          <a:effectLst/>
                        </a:rPr>
                        <a:t>選択事項</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vert="eaVert" anchor="ctr"/>
                </a:tc>
                <a:tc gridSpan="2">
                  <a:txBody>
                    <a:bodyPr/>
                    <a:lstStyle/>
                    <a:p>
                      <a:pPr algn="l" fontAlgn="ctr"/>
                      <a:r>
                        <a:rPr lang="ja-JP" altLang="en-US" sz="1600" u="none" strike="noStrike">
                          <a:effectLst/>
                        </a:rPr>
                        <a:t>イ　農業生産活動等として取り組むべき事項</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1245723611"/>
                  </a:ext>
                </a:extLst>
              </a:tr>
              <a:tr h="316334">
                <a:tc vMerge="1">
                  <a:txBody>
                    <a:bodyPr/>
                    <a:lstStyle/>
                    <a:p>
                      <a:endParaRPr kumimoji="1" lang="ja-JP" altLang="en-US"/>
                    </a:p>
                  </a:txBody>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l" fontAlgn="ctr"/>
                      <a:r>
                        <a:rPr lang="ja-JP" altLang="en-US" sz="1600" u="none" strike="noStrike">
                          <a:effectLst/>
                        </a:rPr>
                        <a:t>ａ　耕作放棄の防止等の活動</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2</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2</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4009606877"/>
                  </a:ext>
                </a:extLst>
              </a:tr>
              <a:tr h="316334">
                <a:tc vMerge="1">
                  <a:txBody>
                    <a:bodyPr/>
                    <a:lstStyle/>
                    <a:p>
                      <a:endParaRPr kumimoji="1" lang="ja-JP" altLang="en-US"/>
                    </a:p>
                  </a:txBody>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l" fontAlgn="ctr"/>
                      <a:r>
                        <a:rPr lang="ja-JP" altLang="en-US" sz="1600" u="none" strike="noStrike" dirty="0">
                          <a:effectLst/>
                        </a:rPr>
                        <a:t>ｂ　水路・農道等の管理</a:t>
                      </a:r>
                      <a:endParaRPr lang="ja-JP" altLang="en-US"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679086082"/>
                  </a:ext>
                </a:extLst>
              </a:tr>
              <a:tr h="316334">
                <a:tc vMerge="1">
                  <a:txBody>
                    <a:bodyPr/>
                    <a:lstStyle/>
                    <a:p>
                      <a:endParaRPr kumimoji="1" lang="ja-JP" altLang="en-US"/>
                    </a:p>
                  </a:txBody>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l" fontAlgn="ctr"/>
                      <a:r>
                        <a:rPr lang="ja-JP" altLang="en-US" sz="1600" u="none" strike="noStrike">
                          <a:effectLst/>
                        </a:rPr>
                        <a:t>ｃ　多面的機能を増進する活動</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2583573057"/>
                  </a:ext>
                </a:extLst>
              </a:tr>
              <a:tr h="316334">
                <a:tc vMerge="1">
                  <a:txBody>
                    <a:bodyPr/>
                    <a:lstStyle/>
                    <a:p>
                      <a:endParaRPr kumimoji="1" lang="ja-JP" altLang="en-US"/>
                    </a:p>
                  </a:txBody>
                  <a:tcPr/>
                </a:tc>
                <a:tc gridSpan="2">
                  <a:txBody>
                    <a:bodyPr/>
                    <a:lstStyle/>
                    <a:p>
                      <a:pPr algn="l" fontAlgn="ctr"/>
                      <a:r>
                        <a:rPr lang="ja-JP" altLang="en-US" sz="1600" u="none" strike="noStrike">
                          <a:effectLst/>
                        </a:rPr>
                        <a:t>ウ　利用権設定等として取り組むべき事項　</a:t>
                      </a: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5</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5</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19312609"/>
                  </a:ext>
                </a:extLst>
              </a:tr>
              <a:tr h="316334">
                <a:tc vMerge="1">
                  <a:txBody>
                    <a:bodyPr/>
                    <a:lstStyle/>
                    <a:p>
                      <a:endParaRPr kumimoji="1" lang="ja-JP" altLang="en-US"/>
                    </a:p>
                  </a:txBody>
                  <a:tcPr/>
                </a:tc>
                <a:tc gridSpan="2">
                  <a:txBody>
                    <a:bodyPr/>
                    <a:lstStyle/>
                    <a:p>
                      <a:pPr algn="l" fontAlgn="ctr"/>
                      <a:r>
                        <a:rPr lang="ja-JP" altLang="en-US" sz="1600" u="none" strike="noStrike" dirty="0">
                          <a:effectLst/>
                        </a:rPr>
                        <a:t>エ　加算措置（超急傾斜農地保全管理加算</a:t>
                      </a:r>
                      <a:r>
                        <a:rPr lang="en-US" altLang="ja-JP" sz="1600" u="none" strike="noStrike" dirty="0">
                          <a:effectLst/>
                        </a:rPr>
                        <a:t>)</a:t>
                      </a:r>
                      <a:endParaRPr lang="en-US" altLang="ja-JP"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dirty="0">
                          <a:effectLst/>
                        </a:rPr>
                        <a:t>1</a:t>
                      </a:r>
                      <a:endParaRPr lang="en-US" altLang="ja-JP"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798096377"/>
                  </a:ext>
                </a:extLst>
              </a:tr>
            </a:tbl>
          </a:graphicData>
        </a:graphic>
      </p:graphicFrame>
      <p:sp>
        <p:nvSpPr>
          <p:cNvPr id="5" name="テキスト ボックス 4">
            <a:extLst>
              <a:ext uri="{FF2B5EF4-FFF2-40B4-BE49-F238E27FC236}">
                <a16:creationId xmlns:a16="http://schemas.microsoft.com/office/drawing/2014/main" id="{222339B3-658E-4ECB-8E13-4F1B59E304A9}"/>
              </a:ext>
            </a:extLst>
          </p:cNvPr>
          <p:cNvSpPr txBox="1"/>
          <p:nvPr/>
        </p:nvSpPr>
        <p:spPr>
          <a:xfrm>
            <a:off x="742949" y="1432812"/>
            <a:ext cx="9525001" cy="512072"/>
          </a:xfrm>
          <a:prstGeom prst="rect">
            <a:avLst/>
          </a:prstGeom>
          <a:ln w="28575">
            <a:solidFill>
              <a:schemeClr val="tx1"/>
            </a:solidFill>
          </a:ln>
        </p:spPr>
        <p:txBody>
          <a:bodyPr vert="horz" lIns="91440" tIns="45720" rIns="91440" bIns="45720" rtlCol="0" anchor="ctr">
            <a:normAutofit/>
          </a:bodyPr>
          <a:lstStyle/>
          <a:p>
            <a:pPr algn="ctr">
              <a:lnSpc>
                <a:spcPct val="90000"/>
              </a:lnSpc>
              <a:spcAft>
                <a:spcPts val="600"/>
              </a:spcAft>
            </a:pPr>
            <a:r>
              <a:rPr kumimoji="1" lang="ja-JP" altLang="en-US" sz="1200" dirty="0"/>
              <a:t>〇　個別協定に定められた各活動とも、</a:t>
            </a:r>
            <a:r>
              <a:rPr lang="ja-JP" altLang="en-US" sz="1200" dirty="0"/>
              <a:t>「◎」、「〇」と高い評価となっており、農作業の受委託契約に基づき活動が実施されている</a:t>
            </a:r>
            <a:endParaRPr kumimoji="1" lang="en-US" altLang="ja-JP" sz="1200" dirty="0"/>
          </a:p>
        </p:txBody>
      </p:sp>
      <p:sp>
        <p:nvSpPr>
          <p:cNvPr id="19" name="テキスト ボックス 18">
            <a:extLst>
              <a:ext uri="{FF2B5EF4-FFF2-40B4-BE49-F238E27FC236}">
                <a16:creationId xmlns:a16="http://schemas.microsoft.com/office/drawing/2014/main" id="{2FED44F8-D07C-4804-81EB-FB841FE2AC85}"/>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21" name="タイトル 1">
            <a:extLst>
              <a:ext uri="{FF2B5EF4-FFF2-40B4-BE49-F238E27FC236}">
                <a16:creationId xmlns:a16="http://schemas.microsoft.com/office/drawing/2014/main" id="{27338D03-B4EA-454D-B18B-60C1CFB3FD96}"/>
              </a:ext>
            </a:extLst>
          </p:cNvPr>
          <p:cNvSpPr txBox="1">
            <a:spLocks/>
          </p:cNvSpPr>
          <p:nvPr/>
        </p:nvSpPr>
        <p:spPr>
          <a:xfrm>
            <a:off x="217201" y="790350"/>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２．協定に定められた活動ごとの実施状況（２）個別協定</a:t>
            </a:r>
          </a:p>
        </p:txBody>
      </p:sp>
      <p:sp>
        <p:nvSpPr>
          <p:cNvPr id="2" name="テキスト ボックス 1">
            <a:extLst>
              <a:ext uri="{FF2B5EF4-FFF2-40B4-BE49-F238E27FC236}">
                <a16:creationId xmlns:a16="http://schemas.microsoft.com/office/drawing/2014/main" id="{D0B11326-F2D0-4910-89D1-8C0636868094}"/>
              </a:ext>
            </a:extLst>
          </p:cNvPr>
          <p:cNvSpPr txBox="1"/>
          <p:nvPr/>
        </p:nvSpPr>
        <p:spPr>
          <a:xfrm>
            <a:off x="4072491" y="5810976"/>
            <a:ext cx="7138493" cy="253916"/>
          </a:xfrm>
          <a:prstGeom prst="rect">
            <a:avLst/>
          </a:prstGeom>
          <a:noFill/>
        </p:spPr>
        <p:txBody>
          <a:bodyPr wrap="none" rtlCol="0">
            <a:spAutoFit/>
          </a:bodyPr>
          <a:lstStyle/>
          <a:p>
            <a:r>
              <a:rPr kumimoji="1" lang="en-US" altLang="ja-JP" sz="1050" dirty="0"/>
              <a:t>※</a:t>
            </a:r>
            <a:r>
              <a:rPr lang="ja-JP" altLang="en-US" sz="1050" dirty="0"/>
              <a:t>一定割合以上の新たな利用権設定等（協定農用地面積の</a:t>
            </a:r>
            <a:r>
              <a:rPr lang="en-US" altLang="ja-JP" sz="1050" dirty="0"/>
              <a:t>10</a:t>
            </a:r>
            <a:r>
              <a:rPr lang="ja-JP" altLang="en-US" sz="1050" dirty="0"/>
              <a:t>％又は</a:t>
            </a:r>
            <a:r>
              <a:rPr lang="en-US" altLang="ja-JP" sz="1050" dirty="0"/>
              <a:t>0.5ha</a:t>
            </a:r>
            <a:r>
              <a:rPr lang="ja-JP" altLang="en-US" sz="1050" dirty="0"/>
              <a:t>のうちいずれか多い方の面積以上の増加）</a:t>
            </a:r>
            <a:endParaRPr kumimoji="1" lang="en-US" altLang="ja-JP" sz="1050" dirty="0"/>
          </a:p>
        </p:txBody>
      </p:sp>
      <p:sp>
        <p:nvSpPr>
          <p:cNvPr id="3" name="スライド番号プレースホルダー 2">
            <a:extLst>
              <a:ext uri="{FF2B5EF4-FFF2-40B4-BE49-F238E27FC236}">
                <a16:creationId xmlns:a16="http://schemas.microsoft.com/office/drawing/2014/main" id="{9AC1DFDE-161F-48A3-9697-4992C9407AD9}"/>
              </a:ext>
            </a:extLst>
          </p:cNvPr>
          <p:cNvSpPr>
            <a:spLocks noGrp="1"/>
          </p:cNvSpPr>
          <p:nvPr>
            <p:ph type="sldNum" sz="quarter" idx="12"/>
          </p:nvPr>
        </p:nvSpPr>
        <p:spPr/>
        <p:txBody>
          <a:bodyPr/>
          <a:lstStyle/>
          <a:p>
            <a:fld id="{FD838947-C620-46F1-8E60-09DA1DAC0C22}" type="slidenum">
              <a:rPr kumimoji="1" lang="ja-JP" altLang="en-US" smtClean="0"/>
              <a:t>10</a:t>
            </a:fld>
            <a:endParaRPr kumimoji="1" lang="ja-JP" altLang="en-US"/>
          </a:p>
        </p:txBody>
      </p:sp>
    </p:spTree>
    <p:extLst>
      <p:ext uri="{BB962C8B-B14F-4D97-AF65-F5344CB8AC3E}">
        <p14:creationId xmlns:p14="http://schemas.microsoft.com/office/powerpoint/2010/main" val="296393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（参考）個別協定アンケート結果より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619125" y="2182704"/>
            <a:ext cx="3397593"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（１）本制度に取り組んだことによる効果</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11</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600061" y="2182704"/>
            <a:ext cx="3575223" cy="436886"/>
          </a:xfrm>
          <a:prstGeom prst="rect">
            <a:avLst/>
          </a:prstGeom>
          <a:solidFill>
            <a:schemeClr val="accent2">
              <a:lumMod val="40000"/>
              <a:lumOff val="6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（２）本制度に取り組まなかった場合に</a:t>
            </a:r>
            <a:endParaRPr lang="en-US" altLang="ja-JP" sz="1400" b="1" dirty="0"/>
          </a:p>
          <a:p>
            <a:r>
              <a:rPr lang="ja-JP" altLang="en-US" sz="1400" b="1" dirty="0"/>
              <a:t>　　　協定農用地が荒廃農地になっていた割合</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811213800"/>
              </p:ext>
            </p:extLst>
          </p:nvPr>
        </p:nvGraphicFramePr>
        <p:xfrm>
          <a:off x="523876" y="2990851"/>
          <a:ext cx="3657599"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8241958" y="241332"/>
            <a:ext cx="3397593" cy="261610"/>
          </a:xfrm>
          <a:prstGeom prst="rect">
            <a:avLst/>
          </a:prstGeom>
          <a:noFill/>
          <a:ln w="6350">
            <a:solidFill>
              <a:schemeClr val="tx1"/>
            </a:solidFill>
          </a:ln>
        </p:spPr>
        <p:txBody>
          <a:bodyPr wrap="square" rtlCol="0">
            <a:spAutoFit/>
          </a:bodyPr>
          <a:lstStyle/>
          <a:p>
            <a:r>
              <a:rPr kumimoji="1" lang="en-US" altLang="ja-JP" sz="1100" dirty="0"/>
              <a:t>※10</a:t>
            </a:r>
            <a:r>
              <a:rPr kumimoji="1" lang="ja-JP" altLang="en-US" sz="1100" dirty="0"/>
              <a:t>協定のうち</a:t>
            </a:r>
            <a:r>
              <a:rPr lang="en-US" altLang="ja-JP" sz="1100" dirty="0"/>
              <a:t>6</a:t>
            </a:r>
            <a:r>
              <a:rPr kumimoji="1" lang="ja-JP" altLang="en-US" sz="1100" dirty="0"/>
              <a:t>協定に対してアンケートを実施</a:t>
            </a:r>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385761" y="908465"/>
            <a:ext cx="11420475" cy="6621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a:t>
            </a:r>
            <a:r>
              <a:rPr lang="ja-JP" altLang="en-US" sz="1100" dirty="0">
                <a:solidFill>
                  <a:schemeClr val="tx1"/>
                </a:solidFill>
              </a:rPr>
              <a:t>当交付金が耕作放棄地の発生防止と多面的機能の確保に一定の効果があると個別協定参加者の多くが実感している。</a:t>
            </a:r>
            <a:endParaRPr lang="en-US" altLang="ja-JP" sz="1100" dirty="0">
              <a:solidFill>
                <a:schemeClr val="tx1"/>
              </a:solidFill>
            </a:endParaRPr>
          </a:p>
          <a:p>
            <a:r>
              <a:rPr kumimoji="1" lang="ja-JP" altLang="en-US" sz="1100" dirty="0">
                <a:solidFill>
                  <a:schemeClr val="tx1"/>
                </a:solidFill>
              </a:rPr>
              <a:t>〇今後も、協定農用地を維持したまま取り組むことができる見込みである。</a:t>
            </a:r>
            <a:endParaRPr kumimoji="1" lang="en-US" altLang="ja-JP" sz="1100" dirty="0">
              <a:solidFill>
                <a:schemeClr val="tx1"/>
              </a:solidFill>
            </a:endParaRPr>
          </a:p>
        </p:txBody>
      </p:sp>
      <p:graphicFrame>
        <p:nvGraphicFramePr>
          <p:cNvPr id="11" name="グラフ 10">
            <a:extLst>
              <a:ext uri="{FF2B5EF4-FFF2-40B4-BE49-F238E27FC236}">
                <a16:creationId xmlns:a16="http://schemas.microsoft.com/office/drawing/2014/main" id="{F227AB52-6E5E-4CDA-818B-E8A3221133B5}"/>
              </a:ext>
            </a:extLst>
          </p:cNvPr>
          <p:cNvGraphicFramePr/>
          <p:nvPr>
            <p:extLst>
              <p:ext uri="{D42A27DB-BD31-4B8C-83A1-F6EECF244321}">
                <p14:modId xmlns:p14="http://schemas.microsoft.com/office/powerpoint/2010/main" val="3015391967"/>
              </p:ext>
            </p:extLst>
          </p:nvPr>
        </p:nvGraphicFramePr>
        <p:xfrm>
          <a:off x="3360735" y="3070905"/>
          <a:ext cx="4926016" cy="2790824"/>
        </p:xfrm>
        <a:graphic>
          <a:graphicData uri="http://schemas.openxmlformats.org/drawingml/2006/chart">
            <c:chart xmlns:c="http://schemas.openxmlformats.org/drawingml/2006/chart" xmlns:r="http://schemas.openxmlformats.org/officeDocument/2006/relationships" r:id="rId3"/>
          </a:graphicData>
        </a:graphic>
      </p:graphicFrame>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9114912" y="2182704"/>
            <a:ext cx="2524639"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（３）経営規模の拡大意向</a:t>
            </a:r>
            <a:endParaRPr lang="en-US" altLang="ja-JP" sz="1400" b="1" dirty="0"/>
          </a:p>
        </p:txBody>
      </p:sp>
      <p:graphicFrame>
        <p:nvGraphicFramePr>
          <p:cNvPr id="22" name="グラフ 21">
            <a:extLst>
              <a:ext uri="{FF2B5EF4-FFF2-40B4-BE49-F238E27FC236}">
                <a16:creationId xmlns:a16="http://schemas.microsoft.com/office/drawing/2014/main" id="{504A60C4-3533-43AA-AFB3-B9F0E114609A}"/>
              </a:ext>
            </a:extLst>
          </p:cNvPr>
          <p:cNvGraphicFramePr/>
          <p:nvPr>
            <p:extLst>
              <p:ext uri="{D42A27DB-BD31-4B8C-83A1-F6EECF244321}">
                <p14:modId xmlns:p14="http://schemas.microsoft.com/office/powerpoint/2010/main" val="3380071918"/>
              </p:ext>
            </p:extLst>
          </p:nvPr>
        </p:nvGraphicFramePr>
        <p:xfrm>
          <a:off x="6713535" y="3049117"/>
          <a:ext cx="4926016" cy="2790824"/>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30C74DC5-C84D-4F37-B427-ADB92718EE1B}"/>
              </a:ext>
            </a:extLst>
          </p:cNvPr>
          <p:cNvSpPr txBox="1"/>
          <p:nvPr/>
        </p:nvSpPr>
        <p:spPr>
          <a:xfrm>
            <a:off x="9818345" y="4591051"/>
            <a:ext cx="1117771" cy="461665"/>
          </a:xfrm>
          <a:prstGeom prst="rect">
            <a:avLst/>
          </a:prstGeom>
          <a:noFill/>
        </p:spPr>
        <p:txBody>
          <a:bodyPr wrap="square" rtlCol="0">
            <a:spAutoFit/>
          </a:bodyPr>
          <a:lstStyle/>
          <a:p>
            <a:pPr algn="ctr"/>
            <a:r>
              <a:rPr kumimoji="1" lang="ja-JP" altLang="en-US" sz="1200" b="1" dirty="0">
                <a:solidFill>
                  <a:schemeClr val="bg1"/>
                </a:solidFill>
              </a:rPr>
              <a:t>現状維持　</a:t>
            </a:r>
            <a:endParaRPr kumimoji="1" lang="en-US" altLang="ja-JP" sz="1200" b="1" dirty="0">
              <a:solidFill>
                <a:schemeClr val="bg1"/>
              </a:solidFill>
            </a:endParaRPr>
          </a:p>
          <a:p>
            <a:pPr algn="ctr"/>
            <a:r>
              <a:rPr kumimoji="1" lang="en-US" altLang="ja-JP" sz="1200" b="1" dirty="0">
                <a:solidFill>
                  <a:schemeClr val="bg1"/>
                </a:solidFill>
              </a:rPr>
              <a:t>100</a:t>
            </a:r>
            <a:r>
              <a:rPr kumimoji="1" lang="ja-JP" altLang="en-US" sz="1200" b="1" dirty="0">
                <a:solidFill>
                  <a:schemeClr val="bg1"/>
                </a:solidFill>
              </a:rPr>
              <a:t>％</a:t>
            </a:r>
          </a:p>
        </p:txBody>
      </p:sp>
      <p:sp>
        <p:nvSpPr>
          <p:cNvPr id="13" name="正方形/長方形 12">
            <a:extLst>
              <a:ext uri="{FF2B5EF4-FFF2-40B4-BE49-F238E27FC236}">
                <a16:creationId xmlns:a16="http://schemas.microsoft.com/office/drawing/2014/main" id="{A7D684CE-6FED-404B-B6F5-FCA86F5586F7}"/>
              </a:ext>
            </a:extLst>
          </p:cNvPr>
          <p:cNvSpPr/>
          <p:nvPr/>
        </p:nvSpPr>
        <p:spPr>
          <a:xfrm>
            <a:off x="385761" y="862012"/>
            <a:ext cx="7900990"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811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3CF08A6D-9ADB-44A0-87C3-0872573BB419}"/>
              </a:ext>
            </a:extLst>
          </p:cNvPr>
          <p:cNvGraphicFramePr>
            <a:graphicFrameLocks noGrp="1"/>
          </p:cNvGraphicFramePr>
          <p:nvPr>
            <p:ph idx="1"/>
            <p:extLst>
              <p:ext uri="{D42A27DB-BD31-4B8C-83A1-F6EECF244321}">
                <p14:modId xmlns:p14="http://schemas.microsoft.com/office/powerpoint/2010/main" val="2116240401"/>
              </p:ext>
            </p:extLst>
          </p:nvPr>
        </p:nvGraphicFramePr>
        <p:xfrm>
          <a:off x="638172" y="2912003"/>
          <a:ext cx="6915155" cy="3444347"/>
        </p:xfrm>
        <a:graphic>
          <a:graphicData uri="http://schemas.openxmlformats.org/drawingml/2006/table">
            <a:tbl>
              <a:tblPr>
                <a:tableStyleId>{5C22544A-7EE6-4342-B048-85BDC9FD1C3A}</a:tableStyleId>
              </a:tblPr>
              <a:tblGrid>
                <a:gridCol w="1354515">
                  <a:extLst>
                    <a:ext uri="{9D8B030D-6E8A-4147-A177-3AD203B41FA5}">
                      <a16:colId xmlns:a16="http://schemas.microsoft.com/office/drawing/2014/main" val="3838353136"/>
                    </a:ext>
                  </a:extLst>
                </a:gridCol>
                <a:gridCol w="213871">
                  <a:extLst>
                    <a:ext uri="{9D8B030D-6E8A-4147-A177-3AD203B41FA5}">
                      <a16:colId xmlns:a16="http://schemas.microsoft.com/office/drawing/2014/main" val="2062253653"/>
                    </a:ext>
                  </a:extLst>
                </a:gridCol>
                <a:gridCol w="1069354">
                  <a:extLst>
                    <a:ext uri="{9D8B030D-6E8A-4147-A177-3AD203B41FA5}">
                      <a16:colId xmlns:a16="http://schemas.microsoft.com/office/drawing/2014/main" val="192559731"/>
                    </a:ext>
                  </a:extLst>
                </a:gridCol>
                <a:gridCol w="855483">
                  <a:extLst>
                    <a:ext uri="{9D8B030D-6E8A-4147-A177-3AD203B41FA5}">
                      <a16:colId xmlns:a16="http://schemas.microsoft.com/office/drawing/2014/main" val="2265986950"/>
                    </a:ext>
                  </a:extLst>
                </a:gridCol>
                <a:gridCol w="855483">
                  <a:extLst>
                    <a:ext uri="{9D8B030D-6E8A-4147-A177-3AD203B41FA5}">
                      <a16:colId xmlns:a16="http://schemas.microsoft.com/office/drawing/2014/main" val="1141278109"/>
                    </a:ext>
                  </a:extLst>
                </a:gridCol>
                <a:gridCol w="855483">
                  <a:extLst>
                    <a:ext uri="{9D8B030D-6E8A-4147-A177-3AD203B41FA5}">
                      <a16:colId xmlns:a16="http://schemas.microsoft.com/office/drawing/2014/main" val="1397250132"/>
                    </a:ext>
                  </a:extLst>
                </a:gridCol>
                <a:gridCol w="855483">
                  <a:extLst>
                    <a:ext uri="{9D8B030D-6E8A-4147-A177-3AD203B41FA5}">
                      <a16:colId xmlns:a16="http://schemas.microsoft.com/office/drawing/2014/main" val="3517737747"/>
                    </a:ext>
                  </a:extLst>
                </a:gridCol>
                <a:gridCol w="855483">
                  <a:extLst>
                    <a:ext uri="{9D8B030D-6E8A-4147-A177-3AD203B41FA5}">
                      <a16:colId xmlns:a16="http://schemas.microsoft.com/office/drawing/2014/main" val="2368607886"/>
                    </a:ext>
                  </a:extLst>
                </a:gridCol>
              </a:tblGrid>
              <a:tr h="1070582">
                <a:tc rowSpan="2" gridSpan="3">
                  <a:txBody>
                    <a:bodyPr/>
                    <a:lstStyle/>
                    <a:p>
                      <a:pPr algn="ctr" fontAlgn="ctr"/>
                      <a:r>
                        <a:rPr lang="ja-JP" altLang="en-US" sz="1100" b="1" u="none" strike="noStrike" dirty="0">
                          <a:effectLst/>
                        </a:rPr>
                        <a:t>　</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1100" b="1" u="none" strike="noStrike" dirty="0">
                          <a:effectLst/>
                        </a:rPr>
                        <a:t>全協定数</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gridSpan="4">
                  <a:txBody>
                    <a:bodyPr/>
                    <a:lstStyle/>
                    <a:p>
                      <a:pPr algn="ctr" fontAlgn="ctr"/>
                      <a:r>
                        <a:rPr lang="ja-JP" altLang="en-US" sz="1100" b="1" u="none" strike="noStrike" dirty="0">
                          <a:effectLst/>
                        </a:rPr>
                        <a:t>話合い回数（回数ごとの協定数）</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6222815"/>
                  </a:ext>
                </a:extLst>
              </a:tr>
              <a:tr h="364229">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1" u="none" strike="noStrike" dirty="0">
                          <a:effectLst/>
                        </a:rPr>
                        <a:t>０回</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ja-JP" altLang="en-US" sz="1100" b="1" u="none" strike="noStrike" dirty="0">
                          <a:effectLst/>
                        </a:rPr>
                        <a:t>１回</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ja-JP" altLang="en-US" sz="1100" b="1" u="none" strike="noStrike" dirty="0">
                          <a:effectLst/>
                        </a:rPr>
                        <a:t>２回</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ja-JP" altLang="en-US" sz="1100" b="1" u="none" strike="noStrike">
                          <a:effectLst/>
                        </a:rPr>
                        <a:t>３回以上</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250315340"/>
                  </a:ext>
                </a:extLst>
              </a:tr>
              <a:tr h="251192">
                <a:tc rowSpan="8">
                  <a:txBody>
                    <a:bodyPr/>
                    <a:lstStyle/>
                    <a:p>
                      <a:pPr algn="ctr" fontAlgn="ctr"/>
                      <a:r>
                        <a:rPr lang="ja-JP" altLang="en-US" sz="1100" b="1" u="none" strike="noStrike" dirty="0">
                          <a:effectLst/>
                        </a:rPr>
                        <a:t>集落協定の</a:t>
                      </a:r>
                      <a:br>
                        <a:rPr lang="ja-JP" altLang="en-US" sz="1100" b="1" u="none" strike="noStrike" dirty="0">
                          <a:effectLst/>
                        </a:rPr>
                      </a:br>
                      <a:r>
                        <a:rPr lang="ja-JP" altLang="en-US" sz="1100" b="1" u="none" strike="noStrike" dirty="0">
                          <a:effectLst/>
                        </a:rPr>
                        <a:t>話合いの状況</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gridSpan="2">
                  <a:txBody>
                    <a:bodyPr/>
                    <a:lstStyle/>
                    <a:p>
                      <a:pPr algn="l" fontAlgn="ctr"/>
                      <a:r>
                        <a:rPr lang="en-US" sz="1100" b="1" u="none" strike="noStrike">
                          <a:effectLst/>
                        </a:rPr>
                        <a:t>Ｒ２</a:t>
                      </a:r>
                      <a:r>
                        <a:rPr lang="ja-JP" altLang="en-US" sz="1100" b="1" u="none" strike="noStrike">
                          <a:effectLst/>
                        </a:rPr>
                        <a:t>年度</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hMerge="1">
                  <a:txBody>
                    <a:bodyPr/>
                    <a:lstStyle/>
                    <a:p>
                      <a:endParaRPr kumimoji="1" lang="ja-JP" altLang="en-US"/>
                    </a:p>
                  </a:txBody>
                  <a:tcPr/>
                </a:tc>
                <a:tc rowSpan="2">
                  <a:txBody>
                    <a:bodyPr/>
                    <a:lstStyle/>
                    <a:p>
                      <a:pPr algn="ctr" fontAlgn="ctr"/>
                      <a:r>
                        <a:rPr lang="en-US" altLang="ja-JP" sz="1100" b="1" u="none" strike="noStrike">
                          <a:effectLst/>
                        </a:rPr>
                        <a:t>1002</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37</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195</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209</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558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973292968"/>
                  </a:ext>
                </a:extLst>
              </a:tr>
              <a:tr h="251192">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(4%)</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(21%)</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825823482"/>
                  </a:ext>
                </a:extLst>
              </a:tr>
              <a:tr h="251192">
                <a:tc vMerge="1">
                  <a:txBody>
                    <a:bodyPr/>
                    <a:lstStyle/>
                    <a:p>
                      <a:endParaRPr kumimoji="1" lang="ja-JP" altLang="en-US"/>
                    </a:p>
                  </a:txBody>
                  <a:tcPr/>
                </a:tc>
                <a:tc>
                  <a:txBody>
                    <a:bodyPr/>
                    <a:lstStyle/>
                    <a:p>
                      <a:pPr algn="l" fontAlgn="ctr"/>
                      <a:r>
                        <a:rPr lang="ja-JP" altLang="en-US" sz="1100" b="1" u="none" strike="noStrike" dirty="0">
                          <a:effectLst/>
                        </a:rPr>
                        <a:t>　</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ja-JP" altLang="en-US" sz="1100" b="1" u="none" strike="noStrike">
                          <a:effectLst/>
                        </a:rPr>
                        <a:t>うち集落戦略</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en-US" altLang="ja-JP" sz="1100" b="1" u="none" strike="noStrike">
                          <a:effectLst/>
                        </a:rPr>
                        <a:t>693</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155</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352</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110</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73</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682033249"/>
                  </a:ext>
                </a:extLst>
              </a:tr>
              <a:tr h="251192">
                <a:tc vMerge="1">
                  <a:txBody>
                    <a:bodyPr/>
                    <a:lstStyle/>
                    <a:p>
                      <a:endParaRPr kumimoji="1" lang="ja-JP" altLang="en-US"/>
                    </a:p>
                  </a:txBody>
                  <a:tcPr/>
                </a:tc>
                <a:tc>
                  <a:txBody>
                    <a:bodyPr/>
                    <a:lstStyle/>
                    <a:p>
                      <a:pPr algn="l" fontAlgn="ctr"/>
                      <a:r>
                        <a:rPr lang="ja-JP" altLang="en-US" sz="1100" b="1" u="none" strike="noStrike">
                          <a:effectLst/>
                        </a:rPr>
                        <a:t>　</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(22%)</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(51%)</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(11%)</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313127434"/>
                  </a:ext>
                </a:extLst>
              </a:tr>
              <a:tr h="251192">
                <a:tc vMerge="1">
                  <a:txBody>
                    <a:bodyPr/>
                    <a:lstStyle/>
                    <a:p>
                      <a:endParaRPr kumimoji="1" lang="ja-JP" altLang="en-US"/>
                    </a:p>
                  </a:txBody>
                  <a:tcPr/>
                </a:tc>
                <a:tc rowSpan="2" gridSpan="2">
                  <a:txBody>
                    <a:bodyPr/>
                    <a:lstStyle/>
                    <a:p>
                      <a:pPr algn="l" fontAlgn="ctr"/>
                      <a:r>
                        <a:rPr lang="en-US" sz="1100" b="1" u="none" strike="noStrike">
                          <a:effectLst/>
                        </a:rPr>
                        <a:t>Ｒ３</a:t>
                      </a:r>
                      <a:r>
                        <a:rPr lang="ja-JP" altLang="en-US" sz="1100" b="1" u="none" strike="noStrike">
                          <a:effectLst/>
                        </a:rPr>
                        <a:t>年度</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hMerge="1">
                  <a:txBody>
                    <a:bodyPr/>
                    <a:lstStyle/>
                    <a:p>
                      <a:endParaRPr kumimoji="1" lang="ja-JP" altLang="en-US"/>
                    </a:p>
                  </a:txBody>
                  <a:tcPr/>
                </a:tc>
                <a:tc rowSpan="2">
                  <a:txBody>
                    <a:bodyPr/>
                    <a:lstStyle/>
                    <a:p>
                      <a:pPr algn="ctr" fontAlgn="ctr"/>
                      <a:r>
                        <a:rPr lang="en-US" altLang="ja-JP" sz="1100" b="1" u="none" strike="noStrike">
                          <a:effectLst/>
                        </a:rPr>
                        <a:t>1008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30</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207</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575</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309038251"/>
                  </a:ext>
                </a:extLst>
              </a:tr>
              <a:tr h="251192">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(3%)</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(21%)</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(57%)</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193228412"/>
                  </a:ext>
                </a:extLst>
              </a:tr>
              <a:tr h="251192">
                <a:tc vMerge="1">
                  <a:txBody>
                    <a:bodyPr/>
                    <a:lstStyle/>
                    <a:p>
                      <a:endParaRPr kumimoji="1" lang="ja-JP" altLang="en-US"/>
                    </a:p>
                  </a:txBody>
                  <a:tcPr/>
                </a:tc>
                <a:tc>
                  <a:txBody>
                    <a:bodyPr/>
                    <a:lstStyle/>
                    <a:p>
                      <a:pPr algn="l" fontAlgn="ctr"/>
                      <a:r>
                        <a:rPr lang="ja-JP" altLang="en-US" sz="1100" b="1" u="none" strike="noStrike">
                          <a:effectLst/>
                        </a:rPr>
                        <a:t>　</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ja-JP" altLang="en-US" sz="1100" b="1" u="none" strike="noStrike">
                          <a:effectLst/>
                        </a:rPr>
                        <a:t>うち集落戦略</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en-US" altLang="ja-JP" sz="1100" b="1" u="none" strike="noStrike">
                          <a:effectLst/>
                        </a:rPr>
                        <a:t>714</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138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336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122</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118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408069329"/>
                  </a:ext>
                </a:extLst>
              </a:tr>
              <a:tr h="251192">
                <a:tc vMerge="1">
                  <a:txBody>
                    <a:bodyPr/>
                    <a:lstStyle/>
                    <a:p>
                      <a:endParaRPr kumimoji="1" lang="ja-JP" altLang="en-US"/>
                    </a:p>
                  </a:txBody>
                  <a:tcPr/>
                </a:tc>
                <a:tc>
                  <a:txBody>
                    <a:bodyPr/>
                    <a:lstStyle/>
                    <a:p>
                      <a:pPr algn="l" fontAlgn="ctr"/>
                      <a:r>
                        <a:rPr lang="ja-JP" altLang="en-US" sz="1100" b="1" u="none" strike="noStrike">
                          <a:effectLst/>
                        </a:rPr>
                        <a:t>　</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(19%)</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(47%)</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(17%)</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(17%)</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856123618"/>
                  </a:ext>
                </a:extLst>
              </a:tr>
            </a:tbl>
          </a:graphicData>
        </a:graphic>
      </p:graphicFrame>
      <p:sp>
        <p:nvSpPr>
          <p:cNvPr id="4" name="テキスト ボックス 3">
            <a:extLst>
              <a:ext uri="{FF2B5EF4-FFF2-40B4-BE49-F238E27FC236}">
                <a16:creationId xmlns:a16="http://schemas.microsoft.com/office/drawing/2014/main" id="{57772972-ACF1-4490-B8A0-872AB319FF55}"/>
              </a:ext>
            </a:extLst>
          </p:cNvPr>
          <p:cNvSpPr txBox="1"/>
          <p:nvPr/>
        </p:nvSpPr>
        <p:spPr>
          <a:xfrm>
            <a:off x="638172" y="1513651"/>
            <a:ext cx="10515600" cy="1200329"/>
          </a:xfrm>
          <a:prstGeom prst="rect">
            <a:avLst/>
          </a:prstGeom>
          <a:noFill/>
          <a:ln w="28575">
            <a:solidFill>
              <a:schemeClr val="tx1"/>
            </a:solidFill>
          </a:ln>
        </p:spPr>
        <p:txBody>
          <a:bodyPr wrap="square" rtlCol="0">
            <a:spAutoFit/>
          </a:bodyPr>
          <a:lstStyle/>
          <a:p>
            <a:r>
              <a:rPr kumimoji="1" lang="ja-JP" altLang="en-US" sz="1200" dirty="0"/>
              <a:t>〇　</a:t>
            </a:r>
            <a:r>
              <a:rPr lang="en-US" altLang="ja-JP" sz="1200" dirty="0"/>
              <a:t>1008</a:t>
            </a:r>
            <a:r>
              <a:rPr lang="ja-JP" altLang="en-US" sz="1200" dirty="0"/>
              <a:t>協定のうち、集落戦略の作成に取り組んでいるのは</a:t>
            </a:r>
            <a:r>
              <a:rPr lang="en-US" altLang="ja-JP" sz="1200" dirty="0"/>
              <a:t>714</a:t>
            </a:r>
            <a:r>
              <a:rPr lang="ja-JP" altLang="en-US" sz="1200" dirty="0"/>
              <a:t>協定（体制整備単価協定）である。（</a:t>
            </a:r>
            <a:r>
              <a:rPr lang="en-US" altLang="ja-JP" sz="1200" dirty="0"/>
              <a:t>R3</a:t>
            </a:r>
            <a:r>
              <a:rPr lang="ja-JP" altLang="en-US" sz="1200" dirty="0"/>
              <a:t>年度）</a:t>
            </a:r>
            <a:br>
              <a:rPr lang="en-US" altLang="ja-JP" sz="1200" dirty="0"/>
            </a:br>
            <a:r>
              <a:rPr lang="ja-JP" altLang="en-US" sz="1200" dirty="0"/>
              <a:t>〇　回数に差はあるが、共同取組活動の際に話合いを行ったり、話合いの前の前段階としてアンケートを実施したり、各協定で工夫して話合いを進め　　　　ている。</a:t>
            </a:r>
            <a:br>
              <a:rPr lang="en-US" altLang="ja-JP" sz="1200" dirty="0"/>
            </a:br>
            <a:r>
              <a:rPr lang="ja-JP" altLang="en-US" sz="1200" dirty="0"/>
              <a:t>〇　一方で、話合いが一度も行われていない協定もあり、新型コロナウイルスの感染拡大による書面での開催が理由として挙げられた。</a:t>
            </a:r>
            <a:endParaRPr lang="en-US" altLang="ja-JP" sz="1200" dirty="0"/>
          </a:p>
          <a:p>
            <a:r>
              <a:rPr lang="ja-JP" altLang="en-US" sz="1200" dirty="0"/>
              <a:t>〇　回数の多い少ないに関わらず、本制度の実施に必要な話合いが不足している場合は指導助言を行う。特に、集落戦略の話合いについては重点的に　　　　支援を行う。</a:t>
            </a:r>
            <a:endParaRPr kumimoji="1" lang="ja-JP" altLang="en-US" sz="1200" dirty="0"/>
          </a:p>
        </p:txBody>
      </p:sp>
      <p:sp>
        <p:nvSpPr>
          <p:cNvPr id="9" name="テキスト ボックス 8">
            <a:extLst>
              <a:ext uri="{FF2B5EF4-FFF2-40B4-BE49-F238E27FC236}">
                <a16:creationId xmlns:a16="http://schemas.microsoft.com/office/drawing/2014/main" id="{EB40BFA7-8B75-44F0-BC95-35145E78D576}"/>
              </a:ext>
            </a:extLst>
          </p:cNvPr>
          <p:cNvSpPr txBox="1"/>
          <p:nvPr/>
        </p:nvSpPr>
        <p:spPr>
          <a:xfrm>
            <a:off x="5638800" y="2971800"/>
            <a:ext cx="914400" cy="914400"/>
          </a:xfrm>
          <a:prstGeom prst="rect">
            <a:avLst/>
          </a:prstGeom>
          <a:noFill/>
        </p:spPr>
        <p:txBody>
          <a:bodyPr wrap="square" rtlCol="0">
            <a:spAutoFit/>
          </a:bodyPr>
          <a:lstStyle/>
          <a:p>
            <a:endParaRPr kumimoji="1" lang="ja-JP" altLang="en-US" dirty="0"/>
          </a:p>
        </p:txBody>
      </p:sp>
      <p:sp>
        <p:nvSpPr>
          <p:cNvPr id="12" name="テキスト ボックス 11">
            <a:extLst>
              <a:ext uri="{FF2B5EF4-FFF2-40B4-BE49-F238E27FC236}">
                <a16:creationId xmlns:a16="http://schemas.microsoft.com/office/drawing/2014/main" id="{12CA5186-460C-461F-BFD2-6F4328BFDD50}"/>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3" name="タイトル 1">
            <a:extLst>
              <a:ext uri="{FF2B5EF4-FFF2-40B4-BE49-F238E27FC236}">
                <a16:creationId xmlns:a16="http://schemas.microsoft.com/office/drawing/2014/main" id="{2FFC08E0-D4E6-46F5-9128-A7F97751EB56}"/>
              </a:ext>
            </a:extLst>
          </p:cNvPr>
          <p:cNvSpPr txBox="1">
            <a:spLocks/>
          </p:cNvSpPr>
          <p:nvPr/>
        </p:nvSpPr>
        <p:spPr>
          <a:xfrm>
            <a:off x="207966" y="598689"/>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３．集落協定の話合いの回数と集落戦略の作成</a:t>
            </a:r>
          </a:p>
        </p:txBody>
      </p:sp>
      <p:sp>
        <p:nvSpPr>
          <p:cNvPr id="14" name="タイトル 1">
            <a:extLst>
              <a:ext uri="{FF2B5EF4-FFF2-40B4-BE49-F238E27FC236}">
                <a16:creationId xmlns:a16="http://schemas.microsoft.com/office/drawing/2014/main" id="{7734C127-EF06-451B-BE18-E12B8692482E}"/>
              </a:ext>
            </a:extLst>
          </p:cNvPr>
          <p:cNvSpPr txBox="1">
            <a:spLocks/>
          </p:cNvSpPr>
          <p:nvPr/>
        </p:nvSpPr>
        <p:spPr>
          <a:xfrm>
            <a:off x="438953" y="1016967"/>
            <a:ext cx="3028148" cy="44035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a:t>
            </a:r>
            <a:r>
              <a:rPr lang="en-US" altLang="ja-JP" sz="1600" dirty="0"/>
              <a:t>1</a:t>
            </a:r>
            <a:r>
              <a:rPr lang="ja-JP" altLang="en-US" sz="1600" dirty="0"/>
              <a:t>）集落協定の話合いの回数</a:t>
            </a:r>
          </a:p>
        </p:txBody>
      </p:sp>
      <p:sp>
        <p:nvSpPr>
          <p:cNvPr id="18" name="吹き出し: 折線 17">
            <a:extLst>
              <a:ext uri="{FF2B5EF4-FFF2-40B4-BE49-F238E27FC236}">
                <a16:creationId xmlns:a16="http://schemas.microsoft.com/office/drawing/2014/main" id="{A1A79704-80D0-45BB-916A-F723E805E172}"/>
              </a:ext>
            </a:extLst>
          </p:cNvPr>
          <p:cNvSpPr/>
          <p:nvPr/>
        </p:nvSpPr>
        <p:spPr>
          <a:xfrm>
            <a:off x="8114606" y="2850927"/>
            <a:ext cx="3439222" cy="1293093"/>
          </a:xfrm>
          <a:prstGeom prst="borderCallout2">
            <a:avLst>
              <a:gd name="adj1" fmla="val 34487"/>
              <a:gd name="adj2" fmla="val -1447"/>
              <a:gd name="adj3" fmla="val 35610"/>
              <a:gd name="adj4" fmla="val -15934"/>
              <a:gd name="adj5" fmla="val 124035"/>
              <a:gd name="adj6" fmla="val -937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（市町村コメント抜粋）</a:t>
            </a:r>
            <a:endParaRPr kumimoji="1" lang="en-US" altLang="ja-JP" sz="1000" dirty="0">
              <a:solidFill>
                <a:schemeClr val="tx1"/>
              </a:solidFill>
            </a:endParaRPr>
          </a:p>
          <a:p>
            <a:r>
              <a:rPr kumimoji="1" lang="ja-JP" altLang="en-US" sz="1000" dirty="0">
                <a:solidFill>
                  <a:schemeClr val="tx1"/>
                </a:solidFill>
              </a:rPr>
              <a:t>・コロナ禍で、寄り合いの回数が減少。</a:t>
            </a:r>
            <a:endParaRPr kumimoji="1" lang="en-US" altLang="ja-JP" sz="1000" dirty="0">
              <a:solidFill>
                <a:schemeClr val="tx1"/>
              </a:solidFill>
            </a:endParaRPr>
          </a:p>
          <a:p>
            <a:r>
              <a:rPr lang="ja-JP" altLang="en-US" sz="1000" dirty="0">
                <a:solidFill>
                  <a:schemeClr val="tx1"/>
                </a:solidFill>
              </a:rPr>
              <a:t>　</a:t>
            </a:r>
            <a:r>
              <a:rPr kumimoji="1" lang="ja-JP" altLang="en-US" sz="1000" dirty="0">
                <a:solidFill>
                  <a:schemeClr val="tx1"/>
                </a:solidFill>
              </a:rPr>
              <a:t>状況を見つつ、話合いの回数を増やすことが望まれる。</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・出席可能な人のみで集まり、内容は書面で共有。</a:t>
            </a:r>
            <a:endParaRPr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・必要な話合いが開催されるよう指導・助言を行う。</a:t>
            </a:r>
          </a:p>
        </p:txBody>
      </p:sp>
      <p:sp>
        <p:nvSpPr>
          <p:cNvPr id="19" name="吹き出し: 折線 18">
            <a:extLst>
              <a:ext uri="{FF2B5EF4-FFF2-40B4-BE49-F238E27FC236}">
                <a16:creationId xmlns:a16="http://schemas.microsoft.com/office/drawing/2014/main" id="{4D694A4D-C2D4-4246-8247-A652B8FA1F74}"/>
              </a:ext>
            </a:extLst>
          </p:cNvPr>
          <p:cNvSpPr/>
          <p:nvPr/>
        </p:nvSpPr>
        <p:spPr>
          <a:xfrm>
            <a:off x="8114607" y="4730301"/>
            <a:ext cx="3439222" cy="795623"/>
          </a:xfrm>
          <a:prstGeom prst="borderCallout2">
            <a:avLst>
              <a:gd name="adj1" fmla="val 31919"/>
              <a:gd name="adj2" fmla="val -3083"/>
              <a:gd name="adj3" fmla="val 33295"/>
              <a:gd name="adj4" fmla="val -13729"/>
              <a:gd name="adj5" fmla="val 184469"/>
              <a:gd name="adj6" fmla="val -90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a:t>
            </a:r>
            <a:r>
              <a:rPr kumimoji="1" lang="ja-JP" altLang="en-US" sz="1000" dirty="0">
                <a:solidFill>
                  <a:schemeClr val="tx1"/>
                </a:solidFill>
              </a:rPr>
              <a:t>市町村コメント抜粋）</a:t>
            </a:r>
            <a:endParaRPr kumimoji="1" lang="en-US" altLang="ja-JP" sz="1000" dirty="0">
              <a:solidFill>
                <a:schemeClr val="tx1"/>
              </a:solidFill>
            </a:endParaRPr>
          </a:p>
          <a:p>
            <a:r>
              <a:rPr kumimoji="1" lang="ja-JP" altLang="en-US" sz="1000" dirty="0">
                <a:solidFill>
                  <a:schemeClr val="tx1"/>
                </a:solidFill>
              </a:rPr>
              <a:t>・既に集落戦略作成済みの集落もあり。</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・集落戦略の説明会を</a:t>
            </a:r>
            <a:r>
              <a:rPr lang="en-US" altLang="ja-JP" sz="1000" dirty="0">
                <a:solidFill>
                  <a:schemeClr val="tx1"/>
                </a:solidFill>
              </a:rPr>
              <a:t>R4</a:t>
            </a:r>
            <a:r>
              <a:rPr lang="ja-JP" altLang="en-US" sz="1000" dirty="0">
                <a:solidFill>
                  <a:schemeClr val="tx1"/>
                </a:solidFill>
              </a:rPr>
              <a:t>に実施し、順次話合い開催　　</a:t>
            </a:r>
            <a:endParaRPr kumimoji="1" lang="ja-JP" altLang="en-US" sz="1000" dirty="0">
              <a:solidFill>
                <a:schemeClr val="tx1"/>
              </a:solidFill>
            </a:endParaRPr>
          </a:p>
        </p:txBody>
      </p:sp>
      <p:sp>
        <p:nvSpPr>
          <p:cNvPr id="2" name="スライド番号プレースホルダー 1">
            <a:extLst>
              <a:ext uri="{FF2B5EF4-FFF2-40B4-BE49-F238E27FC236}">
                <a16:creationId xmlns:a16="http://schemas.microsoft.com/office/drawing/2014/main" id="{69D11C79-E045-4291-95B0-DE32F2B937B3}"/>
              </a:ext>
            </a:extLst>
          </p:cNvPr>
          <p:cNvSpPr>
            <a:spLocks noGrp="1"/>
          </p:cNvSpPr>
          <p:nvPr>
            <p:ph type="sldNum" sz="quarter" idx="12"/>
          </p:nvPr>
        </p:nvSpPr>
        <p:spPr/>
        <p:txBody>
          <a:bodyPr/>
          <a:lstStyle/>
          <a:p>
            <a:fld id="{FD838947-C620-46F1-8E60-09DA1DAC0C22}" type="slidenum">
              <a:rPr kumimoji="1" lang="ja-JP" altLang="en-US" smtClean="0"/>
              <a:t>12</a:t>
            </a:fld>
            <a:endParaRPr kumimoji="1" lang="ja-JP" altLang="en-US"/>
          </a:p>
        </p:txBody>
      </p:sp>
    </p:spTree>
    <p:extLst>
      <p:ext uri="{BB962C8B-B14F-4D97-AF65-F5344CB8AC3E}">
        <p14:creationId xmlns:p14="http://schemas.microsoft.com/office/powerpoint/2010/main" val="37752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10">
            <a:extLst>
              <a:ext uri="{FF2B5EF4-FFF2-40B4-BE49-F238E27FC236}">
                <a16:creationId xmlns:a16="http://schemas.microsoft.com/office/drawing/2014/main" id="{F821921F-B85D-489A-A32D-68D5743F80CE}"/>
              </a:ext>
            </a:extLst>
          </p:cNvPr>
          <p:cNvGraphicFramePr>
            <a:graphicFrameLocks noGrp="1"/>
          </p:cNvGraphicFramePr>
          <p:nvPr>
            <p:ph idx="1"/>
            <p:extLst>
              <p:ext uri="{D42A27DB-BD31-4B8C-83A1-F6EECF244321}">
                <p14:modId xmlns:p14="http://schemas.microsoft.com/office/powerpoint/2010/main" val="3518112108"/>
              </p:ext>
            </p:extLst>
          </p:nvPr>
        </p:nvGraphicFramePr>
        <p:xfrm>
          <a:off x="591075" y="3214055"/>
          <a:ext cx="7097064" cy="2620639"/>
        </p:xfrm>
        <a:graphic>
          <a:graphicData uri="http://schemas.openxmlformats.org/drawingml/2006/table">
            <a:tbl>
              <a:tblPr/>
              <a:tblGrid>
                <a:gridCol w="5341088">
                  <a:extLst>
                    <a:ext uri="{9D8B030D-6E8A-4147-A177-3AD203B41FA5}">
                      <a16:colId xmlns:a16="http://schemas.microsoft.com/office/drawing/2014/main" val="982048445"/>
                    </a:ext>
                  </a:extLst>
                </a:gridCol>
                <a:gridCol w="438994">
                  <a:extLst>
                    <a:ext uri="{9D8B030D-6E8A-4147-A177-3AD203B41FA5}">
                      <a16:colId xmlns:a16="http://schemas.microsoft.com/office/drawing/2014/main" val="1295399756"/>
                    </a:ext>
                  </a:extLst>
                </a:gridCol>
                <a:gridCol w="438994">
                  <a:extLst>
                    <a:ext uri="{9D8B030D-6E8A-4147-A177-3AD203B41FA5}">
                      <a16:colId xmlns:a16="http://schemas.microsoft.com/office/drawing/2014/main" val="173467874"/>
                    </a:ext>
                  </a:extLst>
                </a:gridCol>
                <a:gridCol w="438994">
                  <a:extLst>
                    <a:ext uri="{9D8B030D-6E8A-4147-A177-3AD203B41FA5}">
                      <a16:colId xmlns:a16="http://schemas.microsoft.com/office/drawing/2014/main" val="3133255346"/>
                    </a:ext>
                  </a:extLst>
                </a:gridCol>
                <a:gridCol w="438994">
                  <a:extLst>
                    <a:ext uri="{9D8B030D-6E8A-4147-A177-3AD203B41FA5}">
                      <a16:colId xmlns:a16="http://schemas.microsoft.com/office/drawing/2014/main" val="3037923199"/>
                    </a:ext>
                  </a:extLst>
                </a:gridCol>
              </a:tblGrid>
              <a:tr h="374377">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話合いの参加者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gridSpan="2">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extLst>
                  <a:ext uri="{0D108BD9-81ED-4DB2-BD59-A6C34878D82A}">
                    <a16:rowId xmlns:a16="http://schemas.microsoft.com/office/drawing/2014/main" val="1896843515"/>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①　協定参加者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614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86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252245"/>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②　協定参加者以外の集落の住民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085938"/>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③　農業委員等、市町村や農業委員会及び</a:t>
                      </a: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JA</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等の関係組織の担当者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17.6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96074"/>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④　</a:t>
                      </a: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NPO</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法人、企業、学識経験者、専門知識等を有する者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0.28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894582"/>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⑤　協定役員のみ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98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13.7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7994"/>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⑥　話合いをしていない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04160"/>
                  </a:ext>
                </a:extLst>
              </a:tr>
            </a:tbl>
          </a:graphicData>
        </a:graphic>
      </p:graphicFrame>
      <p:sp>
        <p:nvSpPr>
          <p:cNvPr id="4" name="テキスト ボックス 3">
            <a:extLst>
              <a:ext uri="{FF2B5EF4-FFF2-40B4-BE49-F238E27FC236}">
                <a16:creationId xmlns:a16="http://schemas.microsoft.com/office/drawing/2014/main" id="{57772972-ACF1-4490-B8A0-872AB319FF55}"/>
              </a:ext>
            </a:extLst>
          </p:cNvPr>
          <p:cNvSpPr txBox="1"/>
          <p:nvPr/>
        </p:nvSpPr>
        <p:spPr>
          <a:xfrm>
            <a:off x="409562" y="2090899"/>
            <a:ext cx="10762725" cy="620426"/>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〇集落の将来像を明らかにするための重要な指針であることを鑑み、可能な限り協定参加者全員で十分な話合いを行うよう指導・支援を行う。</a:t>
            </a:r>
            <a:endParaRPr kumimoji="1" lang="en-US" altLang="ja-JP" sz="1200" dirty="0"/>
          </a:p>
          <a:p>
            <a:pPr>
              <a:lnSpc>
                <a:spcPct val="150000"/>
              </a:lnSpc>
            </a:pPr>
            <a:r>
              <a:rPr lang="ja-JP" altLang="en-US" sz="1200" dirty="0"/>
              <a:t>〇地域の実情に応じて関係組織や有識者を交えて話合いを行うことが必要である。</a:t>
            </a:r>
            <a:endParaRPr kumimoji="1" lang="ja-JP" altLang="en-US" sz="1200" dirty="0"/>
          </a:p>
        </p:txBody>
      </p:sp>
      <p:sp>
        <p:nvSpPr>
          <p:cNvPr id="10" name="テキスト ボックス 9">
            <a:extLst>
              <a:ext uri="{FF2B5EF4-FFF2-40B4-BE49-F238E27FC236}">
                <a16:creationId xmlns:a16="http://schemas.microsoft.com/office/drawing/2014/main" id="{EFDAF2E8-430C-478F-828A-7259F9491E0F}"/>
              </a:ext>
            </a:extLst>
          </p:cNvPr>
          <p:cNvSpPr txBox="1"/>
          <p:nvPr/>
        </p:nvSpPr>
        <p:spPr>
          <a:xfrm>
            <a:off x="6134100" y="4524375"/>
            <a:ext cx="5219700" cy="646331"/>
          </a:xfrm>
          <a:prstGeom prst="rect">
            <a:avLst/>
          </a:prstGeom>
          <a:noFill/>
        </p:spPr>
        <p:txBody>
          <a:bodyPr wrap="square" rtlCol="0">
            <a:spAutoFit/>
          </a:bodyPr>
          <a:lstStyle/>
          <a:p>
            <a:br>
              <a:rPr kumimoji="1" lang="en-US" altLang="ja-JP" dirty="0"/>
            </a:br>
            <a:endParaRPr kumimoji="1" lang="ja-JP" altLang="en-US" dirty="0"/>
          </a:p>
        </p:txBody>
      </p:sp>
      <p:sp>
        <p:nvSpPr>
          <p:cNvPr id="17" name="テキスト ボックス 16">
            <a:extLst>
              <a:ext uri="{FF2B5EF4-FFF2-40B4-BE49-F238E27FC236}">
                <a16:creationId xmlns:a16="http://schemas.microsoft.com/office/drawing/2014/main" id="{708ED039-7566-4611-A07C-5785D062358D}"/>
              </a:ext>
            </a:extLst>
          </p:cNvPr>
          <p:cNvSpPr txBox="1"/>
          <p:nvPr/>
        </p:nvSpPr>
        <p:spPr>
          <a:xfrm>
            <a:off x="0" y="-3398"/>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2" name="タイトル 1">
            <a:extLst>
              <a:ext uri="{FF2B5EF4-FFF2-40B4-BE49-F238E27FC236}">
                <a16:creationId xmlns:a16="http://schemas.microsoft.com/office/drawing/2014/main" id="{8B477304-CDF1-4D8A-B2C0-2F801D2C86D5}"/>
              </a:ext>
            </a:extLst>
          </p:cNvPr>
          <p:cNvSpPr txBox="1">
            <a:spLocks/>
          </p:cNvSpPr>
          <p:nvPr/>
        </p:nvSpPr>
        <p:spPr>
          <a:xfrm>
            <a:off x="269252" y="747614"/>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３．集落協定の話合いの回数と集落戦略の作成</a:t>
            </a:r>
          </a:p>
        </p:txBody>
      </p:sp>
      <p:sp>
        <p:nvSpPr>
          <p:cNvPr id="13" name="タイトル 1">
            <a:extLst>
              <a:ext uri="{FF2B5EF4-FFF2-40B4-BE49-F238E27FC236}">
                <a16:creationId xmlns:a16="http://schemas.microsoft.com/office/drawing/2014/main" id="{4C35D7AD-2AF7-47DF-A73A-30EF3C24A4BD}"/>
              </a:ext>
            </a:extLst>
          </p:cNvPr>
          <p:cNvSpPr txBox="1">
            <a:spLocks/>
          </p:cNvSpPr>
          <p:nvPr/>
        </p:nvSpPr>
        <p:spPr>
          <a:xfrm>
            <a:off x="409562" y="1308688"/>
            <a:ext cx="3344711"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a:t>
            </a:r>
            <a:r>
              <a:rPr lang="en-US" altLang="ja-JP" sz="1600" dirty="0"/>
              <a:t>2</a:t>
            </a:r>
            <a:r>
              <a:rPr lang="ja-JP" altLang="en-US" sz="1600" dirty="0"/>
              <a:t>）集落戦略の話合いの参加者</a:t>
            </a:r>
          </a:p>
        </p:txBody>
      </p:sp>
      <p:sp>
        <p:nvSpPr>
          <p:cNvPr id="8" name="吹き出し: 折線 7">
            <a:extLst>
              <a:ext uri="{FF2B5EF4-FFF2-40B4-BE49-F238E27FC236}">
                <a16:creationId xmlns:a16="http://schemas.microsoft.com/office/drawing/2014/main" id="{D0E8AF1A-1021-492C-9AAC-D2A30D383708}"/>
              </a:ext>
            </a:extLst>
          </p:cNvPr>
          <p:cNvSpPr/>
          <p:nvPr/>
        </p:nvSpPr>
        <p:spPr>
          <a:xfrm>
            <a:off x="8154954" y="4011498"/>
            <a:ext cx="3837649" cy="1025754"/>
          </a:xfrm>
          <a:prstGeom prst="borderCallout2">
            <a:avLst>
              <a:gd name="adj1" fmla="val 19285"/>
              <a:gd name="adj2" fmla="val -310"/>
              <a:gd name="adj3" fmla="val 19658"/>
              <a:gd name="adj4" fmla="val -7925"/>
              <a:gd name="adj5" fmla="val 110861"/>
              <a:gd name="adj6" fmla="val -2575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・役員が協定参加者の意向をアンケートで</a:t>
            </a:r>
            <a:endParaRPr kumimoji="1" lang="en-US" altLang="ja-JP" sz="1000" dirty="0">
              <a:solidFill>
                <a:schemeClr val="tx1"/>
              </a:solidFill>
            </a:endParaRPr>
          </a:p>
          <a:p>
            <a:r>
              <a:rPr kumimoji="1" lang="ja-JP" altLang="en-US" sz="1000" dirty="0">
                <a:solidFill>
                  <a:schemeClr val="tx1"/>
                </a:solidFill>
              </a:rPr>
              <a:t>聞き取りを行った後、話合いは役員のみで行った協定もある。</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・必要に応じて役員のみで話合いを行ったものについて回答した協定もあり。</a:t>
            </a:r>
            <a:endParaRPr kumimoji="1" lang="ja-JP" altLang="en-US" sz="1000" dirty="0">
              <a:solidFill>
                <a:schemeClr val="tx1"/>
              </a:solidFill>
            </a:endParaRPr>
          </a:p>
        </p:txBody>
      </p:sp>
      <p:sp>
        <p:nvSpPr>
          <p:cNvPr id="14" name="テキスト ボックス 13">
            <a:extLst>
              <a:ext uri="{FF2B5EF4-FFF2-40B4-BE49-F238E27FC236}">
                <a16:creationId xmlns:a16="http://schemas.microsoft.com/office/drawing/2014/main" id="{214762EF-C5F2-421B-95D8-75D7786567FC}"/>
              </a:ext>
            </a:extLst>
          </p:cNvPr>
          <p:cNvSpPr txBox="1"/>
          <p:nvPr/>
        </p:nvSpPr>
        <p:spPr>
          <a:xfrm>
            <a:off x="6727370" y="2967763"/>
            <a:ext cx="1427584" cy="246221"/>
          </a:xfrm>
          <a:prstGeom prst="rect">
            <a:avLst/>
          </a:prstGeom>
          <a:noFill/>
        </p:spPr>
        <p:txBody>
          <a:bodyPr wrap="square" rtlCol="0">
            <a:spAutoFit/>
          </a:bodyPr>
          <a:lstStyle/>
          <a:p>
            <a:r>
              <a:rPr kumimoji="1" lang="ja-JP" altLang="en-US" sz="1000" dirty="0"/>
              <a:t>複数回答可</a:t>
            </a:r>
          </a:p>
        </p:txBody>
      </p:sp>
      <p:sp>
        <p:nvSpPr>
          <p:cNvPr id="15" name="スライド番号プレースホルダー 14">
            <a:extLst>
              <a:ext uri="{FF2B5EF4-FFF2-40B4-BE49-F238E27FC236}">
                <a16:creationId xmlns:a16="http://schemas.microsoft.com/office/drawing/2014/main" id="{3412291A-2862-432B-B04E-FF317DEED201}"/>
              </a:ext>
            </a:extLst>
          </p:cNvPr>
          <p:cNvSpPr>
            <a:spLocks noGrp="1"/>
          </p:cNvSpPr>
          <p:nvPr>
            <p:ph type="sldNum" sz="quarter" idx="12"/>
          </p:nvPr>
        </p:nvSpPr>
        <p:spPr/>
        <p:txBody>
          <a:bodyPr/>
          <a:lstStyle/>
          <a:p>
            <a:fld id="{FD838947-C620-46F1-8E60-09DA1DAC0C22}" type="slidenum">
              <a:rPr kumimoji="1" lang="ja-JP" altLang="en-US" smtClean="0"/>
              <a:t>13</a:t>
            </a:fld>
            <a:endParaRPr kumimoji="1" lang="ja-JP" altLang="en-US"/>
          </a:p>
        </p:txBody>
      </p:sp>
    </p:spTree>
    <p:extLst>
      <p:ext uri="{BB962C8B-B14F-4D97-AF65-F5344CB8AC3E}">
        <p14:creationId xmlns:p14="http://schemas.microsoft.com/office/powerpoint/2010/main" val="414474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（参考）集落協定アンケート結果より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5732" y="928560"/>
            <a:ext cx="356904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（１）集落戦略の作成にあたっての工夫</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14</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774524421"/>
              </p:ext>
            </p:extLst>
          </p:nvPr>
        </p:nvGraphicFramePr>
        <p:xfrm>
          <a:off x="209549" y="1668374"/>
          <a:ext cx="5591175" cy="3219821"/>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6095999" y="925789"/>
            <a:ext cx="339759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（２）集落戦略の作成の効果</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2918785223"/>
              </p:ext>
            </p:extLst>
          </p:nvPr>
        </p:nvGraphicFramePr>
        <p:xfrm>
          <a:off x="6095999" y="1391687"/>
          <a:ext cx="5753099" cy="4921125"/>
        </p:xfrm>
        <a:graphic>
          <a:graphicData uri="http://schemas.openxmlformats.org/drawingml/2006/chart">
            <c:chart xmlns:c="http://schemas.openxmlformats.org/drawingml/2006/chart" xmlns:r="http://schemas.openxmlformats.org/officeDocument/2006/relationships" r:id="rId3"/>
          </a:graphicData>
        </a:graphic>
      </p:graphicFrame>
      <p:sp>
        <p:nvSpPr>
          <p:cNvPr id="23" name="四角形: 角を丸くする 22">
            <a:extLst>
              <a:ext uri="{FF2B5EF4-FFF2-40B4-BE49-F238E27FC236}">
                <a16:creationId xmlns:a16="http://schemas.microsoft.com/office/drawing/2014/main" id="{55EBD6CF-0E69-4156-A611-5E381F70B44E}"/>
              </a:ext>
            </a:extLst>
          </p:cNvPr>
          <p:cNvSpPr/>
          <p:nvPr/>
        </p:nvSpPr>
        <p:spPr>
          <a:xfrm>
            <a:off x="345732" y="5191124"/>
            <a:ext cx="5226393" cy="116522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rPr>
              <a:t>〇意味のある、</a:t>
            </a:r>
            <a:r>
              <a:rPr kumimoji="1" lang="ja-JP" altLang="en-US" sz="1100" dirty="0">
                <a:solidFill>
                  <a:schemeClr val="tx1"/>
                </a:solidFill>
              </a:rPr>
              <a:t>効果的な戦略を作成するため、話合いに慣れている者や、</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多様な主体を交えていくよう呼びかける。</a:t>
            </a:r>
          </a:p>
        </p:txBody>
      </p:sp>
      <p:sp>
        <p:nvSpPr>
          <p:cNvPr id="11" name="テキスト ボックス 10">
            <a:extLst>
              <a:ext uri="{FF2B5EF4-FFF2-40B4-BE49-F238E27FC236}">
                <a16:creationId xmlns:a16="http://schemas.microsoft.com/office/drawing/2014/main" id="{3BAA7116-B855-4793-A548-EAE63437F234}"/>
              </a:ext>
            </a:extLst>
          </p:cNvPr>
          <p:cNvSpPr txBox="1"/>
          <p:nvPr/>
        </p:nvSpPr>
        <p:spPr>
          <a:xfrm>
            <a:off x="7448550" y="102039"/>
            <a:ext cx="4229101" cy="430887"/>
          </a:xfrm>
          <a:prstGeom prst="rect">
            <a:avLst/>
          </a:prstGeom>
          <a:noFill/>
          <a:ln w="6350">
            <a:solidFill>
              <a:schemeClr val="tx1"/>
            </a:solidFill>
          </a:ln>
        </p:spPr>
        <p:txBody>
          <a:bodyPr wrap="square" rtlCol="0">
            <a:spAutoFit/>
          </a:bodyPr>
          <a:lstStyle/>
          <a:p>
            <a:r>
              <a:rPr kumimoji="1" lang="en-US" altLang="ja-JP" sz="1100" dirty="0"/>
              <a:t>※1008</a:t>
            </a:r>
            <a:r>
              <a:rPr kumimoji="1" lang="ja-JP" altLang="en-US" sz="1100" dirty="0"/>
              <a:t>集落協定のうち</a:t>
            </a:r>
            <a:r>
              <a:rPr kumimoji="1" lang="en-US" altLang="ja-JP" sz="1100" dirty="0"/>
              <a:t>197</a:t>
            </a:r>
            <a:r>
              <a:rPr kumimoji="1" lang="ja-JP" altLang="en-US" sz="1100" dirty="0"/>
              <a:t>協定に対してアンケートを実施</a:t>
            </a:r>
            <a:endParaRPr kumimoji="1" lang="en-US" altLang="ja-JP" sz="1100" dirty="0"/>
          </a:p>
          <a:p>
            <a:r>
              <a:rPr lang="en-US" altLang="ja-JP" sz="1100" dirty="0"/>
              <a:t>※</a:t>
            </a:r>
            <a:r>
              <a:rPr lang="ja-JP" altLang="en-US" sz="1100" dirty="0"/>
              <a:t>本制度に取り組む</a:t>
            </a:r>
            <a:r>
              <a:rPr lang="en-US" altLang="ja-JP" sz="1100" dirty="0"/>
              <a:t>69</a:t>
            </a:r>
            <a:r>
              <a:rPr lang="ja-JP" altLang="en-US" sz="1100" dirty="0"/>
              <a:t>市町村全てに対してアンケートを実施</a:t>
            </a:r>
            <a:endParaRPr kumimoji="1" lang="ja-JP" altLang="en-US" sz="1100" dirty="0"/>
          </a:p>
        </p:txBody>
      </p:sp>
      <p:sp>
        <p:nvSpPr>
          <p:cNvPr id="10" name="正方形/長方形 9">
            <a:extLst>
              <a:ext uri="{FF2B5EF4-FFF2-40B4-BE49-F238E27FC236}">
                <a16:creationId xmlns:a16="http://schemas.microsoft.com/office/drawing/2014/main" id="{330774E4-B41C-4DEF-AE7C-F8029DF6E3E7}"/>
              </a:ext>
            </a:extLst>
          </p:cNvPr>
          <p:cNvSpPr/>
          <p:nvPr/>
        </p:nvSpPr>
        <p:spPr>
          <a:xfrm>
            <a:off x="357104" y="5298596"/>
            <a:ext cx="5296066" cy="9747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720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4AEDE86-A236-4B1E-B15B-6D7F62A7C150}"/>
              </a:ext>
            </a:extLst>
          </p:cNvPr>
          <p:cNvSpPr txBox="1"/>
          <p:nvPr/>
        </p:nvSpPr>
        <p:spPr>
          <a:xfrm>
            <a:off x="811043" y="1069226"/>
            <a:ext cx="10876132" cy="1107996"/>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〇集落戦略は、農用地の維持に向けた担い手の確保等の取組を推進する趣旨で作成する集落全体の指針</a:t>
            </a:r>
            <a:endParaRPr kumimoji="1" lang="en-US" altLang="ja-JP" sz="1200" dirty="0"/>
          </a:p>
          <a:p>
            <a:pPr>
              <a:lnSpc>
                <a:spcPct val="150000"/>
              </a:lnSpc>
            </a:pPr>
            <a:r>
              <a:rPr lang="ja-JP" altLang="en-US" sz="1200" dirty="0"/>
              <a:t>〇協定期間の５年を超えて、その先の協定農用地一筆ごと及び集落全体の将来像について、</a:t>
            </a:r>
            <a:endParaRPr lang="en-US" altLang="ja-JP" sz="1200" dirty="0"/>
          </a:p>
          <a:p>
            <a:pPr>
              <a:lnSpc>
                <a:spcPct val="150000"/>
              </a:lnSpc>
            </a:pPr>
            <a:r>
              <a:rPr lang="ja-JP" altLang="en-US" sz="1200" dirty="0"/>
              <a:t>　協定参加者で話し合いを重ね、将来的に維持すべき農用地を明確化したうえで、その農用地についてどのように守っていくかについて合意形成を図る。</a:t>
            </a:r>
            <a:endParaRPr kumimoji="1" lang="en-US" altLang="ja-JP" sz="1200" dirty="0"/>
          </a:p>
          <a:p>
            <a:endParaRPr kumimoji="1" lang="ja-JP" altLang="en-US" sz="1200" dirty="0"/>
          </a:p>
        </p:txBody>
      </p:sp>
      <p:sp>
        <p:nvSpPr>
          <p:cNvPr id="2" name="タイトル 1">
            <a:extLst>
              <a:ext uri="{FF2B5EF4-FFF2-40B4-BE49-F238E27FC236}">
                <a16:creationId xmlns:a16="http://schemas.microsoft.com/office/drawing/2014/main" id="{66D17DEA-7E28-4AAD-AC46-562DB46F75B8}"/>
              </a:ext>
            </a:extLst>
          </p:cNvPr>
          <p:cNvSpPr>
            <a:spLocks noGrp="1"/>
          </p:cNvSpPr>
          <p:nvPr>
            <p:ph type="title"/>
          </p:nvPr>
        </p:nvSpPr>
        <p:spPr>
          <a:xfrm>
            <a:off x="5616875" y="6490642"/>
            <a:ext cx="6163925" cy="461666"/>
          </a:xfrm>
        </p:spPr>
        <p:txBody>
          <a:bodyPr>
            <a:normAutofit/>
          </a:bodyPr>
          <a:lstStyle/>
          <a:p>
            <a:r>
              <a:rPr kumimoji="1" lang="en-US" altLang="ja-JP" sz="800" b="1" dirty="0"/>
              <a:t>※『</a:t>
            </a:r>
            <a:r>
              <a:rPr kumimoji="1" lang="ja-JP" altLang="en-US" sz="800" b="1" dirty="0"/>
              <a:t>持続的な地域づくりに向けた話し合い＜集落戦略の策定ガイドライン＞（令和２年</a:t>
            </a:r>
            <a:r>
              <a:rPr kumimoji="1" lang="en-US" altLang="ja-JP" sz="800" b="1" dirty="0"/>
              <a:t>12</a:t>
            </a:r>
            <a:r>
              <a:rPr kumimoji="1" lang="ja-JP" altLang="en-US" sz="800" b="1" dirty="0"/>
              <a:t>月農林水産省作成</a:t>
            </a:r>
            <a:r>
              <a:rPr lang="ja-JP" altLang="en-US" sz="800" b="1" dirty="0"/>
              <a:t>）</a:t>
            </a:r>
            <a:r>
              <a:rPr lang="en-US" altLang="ja-JP" sz="800" b="1" dirty="0"/>
              <a:t>』</a:t>
            </a:r>
            <a:r>
              <a:rPr lang="ja-JP" altLang="en-US" sz="800" b="1" dirty="0"/>
              <a:t>より抜粋して作成</a:t>
            </a:r>
            <a:endParaRPr kumimoji="1" lang="ja-JP" altLang="en-US" sz="800" b="1" dirty="0"/>
          </a:p>
        </p:txBody>
      </p:sp>
      <p:pic>
        <p:nvPicPr>
          <p:cNvPr id="6" name="図 5">
            <a:extLst>
              <a:ext uri="{FF2B5EF4-FFF2-40B4-BE49-F238E27FC236}">
                <a16:creationId xmlns:a16="http://schemas.microsoft.com/office/drawing/2014/main" id="{C1794EB4-AAF9-4889-BCA7-2AA3932960A9}"/>
              </a:ext>
            </a:extLst>
          </p:cNvPr>
          <p:cNvPicPr>
            <a:picLocks noChangeAspect="1"/>
          </p:cNvPicPr>
          <p:nvPr/>
        </p:nvPicPr>
        <p:blipFill>
          <a:blip r:embed="rId2"/>
          <a:stretch>
            <a:fillRect/>
          </a:stretch>
        </p:blipFill>
        <p:spPr>
          <a:xfrm>
            <a:off x="951722" y="2022209"/>
            <a:ext cx="4421172" cy="4528874"/>
          </a:xfrm>
          <a:prstGeom prst="rect">
            <a:avLst/>
          </a:prstGeom>
        </p:spPr>
      </p:pic>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（参考）集落戦略の作成について</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9772" y="562582"/>
            <a:ext cx="2162577"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t>（１）作成の目的</a:t>
            </a:r>
          </a:p>
        </p:txBody>
      </p:sp>
      <p:sp>
        <p:nvSpPr>
          <p:cNvPr id="11" name="吹き出し: 折線 10">
            <a:extLst>
              <a:ext uri="{FF2B5EF4-FFF2-40B4-BE49-F238E27FC236}">
                <a16:creationId xmlns:a16="http://schemas.microsoft.com/office/drawing/2014/main" id="{905253FD-2657-427B-B98F-5E8C386A984B}"/>
              </a:ext>
            </a:extLst>
          </p:cNvPr>
          <p:cNvSpPr/>
          <p:nvPr/>
        </p:nvSpPr>
        <p:spPr>
          <a:xfrm>
            <a:off x="6623435" y="2531588"/>
            <a:ext cx="4421171" cy="742845"/>
          </a:xfrm>
          <a:prstGeom prst="borderCallout2">
            <a:avLst>
              <a:gd name="adj1" fmla="val 19285"/>
              <a:gd name="adj2" fmla="val -310"/>
              <a:gd name="adj3" fmla="val 32659"/>
              <a:gd name="adj4" fmla="val -7428"/>
              <a:gd name="adj5" fmla="val 74265"/>
              <a:gd name="adj6" fmla="val -2551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・複数集落での広域化や収益性の高い事業の展開などが効果的だが、すぐに取り組むことは難しい。</a:t>
            </a:r>
            <a:endParaRPr kumimoji="1" lang="en-US" altLang="ja-JP" sz="1050" dirty="0">
              <a:solidFill>
                <a:schemeClr val="tx1"/>
              </a:solidFill>
            </a:endParaRPr>
          </a:p>
        </p:txBody>
      </p:sp>
      <p:sp>
        <p:nvSpPr>
          <p:cNvPr id="12" name="吹き出し: 折線 11">
            <a:extLst>
              <a:ext uri="{FF2B5EF4-FFF2-40B4-BE49-F238E27FC236}">
                <a16:creationId xmlns:a16="http://schemas.microsoft.com/office/drawing/2014/main" id="{9BCB1983-7BE7-46BF-9C27-AE7B6E676013}"/>
              </a:ext>
            </a:extLst>
          </p:cNvPr>
          <p:cNvSpPr/>
          <p:nvPr/>
        </p:nvSpPr>
        <p:spPr>
          <a:xfrm>
            <a:off x="6735402" y="4182797"/>
            <a:ext cx="4421171" cy="742845"/>
          </a:xfrm>
          <a:prstGeom prst="borderCallout2">
            <a:avLst>
              <a:gd name="adj1" fmla="val 19285"/>
              <a:gd name="adj2" fmla="val -310"/>
              <a:gd name="adj3" fmla="val 32659"/>
              <a:gd name="adj4" fmla="val -7428"/>
              <a:gd name="adj5" fmla="val 88081"/>
              <a:gd name="adj6" fmla="val -2382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・この集落戦略の作成をきっかけに、それぞれの現状・課題を整理し、将来像を話し合うきっかけに</a:t>
            </a:r>
            <a:endParaRPr kumimoji="1" lang="en-US" altLang="ja-JP" sz="1050" dirty="0">
              <a:solidFill>
                <a:schemeClr val="tx1"/>
              </a:solidFill>
            </a:endParaRP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15</a:t>
            </a:fld>
            <a:endParaRPr kumimoji="1" lang="ja-JP" altLang="en-US"/>
          </a:p>
        </p:txBody>
      </p:sp>
    </p:spTree>
    <p:extLst>
      <p:ext uri="{BB962C8B-B14F-4D97-AF65-F5344CB8AC3E}">
        <p14:creationId xmlns:p14="http://schemas.microsoft.com/office/powerpoint/2010/main" val="385032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291BD63-831E-42B5-96B2-D36F4EF5AB6A}"/>
              </a:ext>
            </a:extLst>
          </p:cNvPr>
          <p:cNvSpPr>
            <a:spLocks noGrp="1"/>
          </p:cNvSpPr>
          <p:nvPr>
            <p:ph sz="half" idx="1"/>
          </p:nvPr>
        </p:nvSpPr>
        <p:spPr>
          <a:xfrm>
            <a:off x="676275" y="1395987"/>
            <a:ext cx="5331971" cy="4651769"/>
          </a:xfrm>
        </p:spPr>
        <p:txBody>
          <a:bodyPr/>
          <a:lstStyle/>
          <a:p>
            <a:pPr marL="0" indent="0">
              <a:buNone/>
            </a:pPr>
            <a:r>
              <a:rPr kumimoji="1" lang="ja-JP" altLang="en-US" sz="1800" b="1" dirty="0"/>
              <a:t>①　話合いの前に　準備＆確認</a:t>
            </a:r>
            <a:br>
              <a:rPr kumimoji="1" lang="en-US" altLang="ja-JP" dirty="0"/>
            </a:br>
            <a:endParaRPr kumimoji="1" lang="ja-JP" altLang="en-US" dirty="0"/>
          </a:p>
        </p:txBody>
      </p:sp>
      <p:sp>
        <p:nvSpPr>
          <p:cNvPr id="4" name="コンテンツ プレースホルダー 3">
            <a:extLst>
              <a:ext uri="{FF2B5EF4-FFF2-40B4-BE49-F238E27FC236}">
                <a16:creationId xmlns:a16="http://schemas.microsoft.com/office/drawing/2014/main" id="{4BEBE99F-0899-480F-8BA4-4C02DABCEE20}"/>
              </a:ext>
            </a:extLst>
          </p:cNvPr>
          <p:cNvSpPr>
            <a:spLocks noGrp="1"/>
          </p:cNvSpPr>
          <p:nvPr>
            <p:ph sz="half" idx="2"/>
          </p:nvPr>
        </p:nvSpPr>
        <p:spPr>
          <a:xfrm>
            <a:off x="6445013" y="1395987"/>
            <a:ext cx="5181600" cy="4605338"/>
          </a:xfrm>
        </p:spPr>
        <p:txBody>
          <a:bodyPr>
            <a:normAutofit/>
          </a:bodyPr>
          <a:lstStyle/>
          <a:p>
            <a:pPr marL="0" indent="0">
              <a:buNone/>
            </a:pPr>
            <a:r>
              <a:rPr lang="ja-JP" altLang="en-US" sz="1800" b="1" dirty="0"/>
              <a:t>②　話合い</a:t>
            </a:r>
            <a:endParaRPr kumimoji="1" lang="ja-JP" altLang="en-US" sz="1800" b="1" dirty="0"/>
          </a:p>
        </p:txBody>
      </p:sp>
      <p:pic>
        <p:nvPicPr>
          <p:cNvPr id="8" name="図 7">
            <a:extLst>
              <a:ext uri="{FF2B5EF4-FFF2-40B4-BE49-F238E27FC236}">
                <a16:creationId xmlns:a16="http://schemas.microsoft.com/office/drawing/2014/main" id="{97E48C1B-35D9-4A6F-9BCD-A88B55133E48}"/>
              </a:ext>
            </a:extLst>
          </p:cNvPr>
          <p:cNvPicPr>
            <a:picLocks noChangeAspect="1"/>
          </p:cNvPicPr>
          <p:nvPr/>
        </p:nvPicPr>
        <p:blipFill>
          <a:blip r:embed="rId2"/>
          <a:stretch>
            <a:fillRect/>
          </a:stretch>
        </p:blipFill>
        <p:spPr>
          <a:xfrm>
            <a:off x="779950" y="1789506"/>
            <a:ext cx="4344500" cy="4503833"/>
          </a:xfrm>
          <a:prstGeom prst="rect">
            <a:avLst/>
          </a:prstGeom>
        </p:spPr>
      </p:pic>
      <p:sp>
        <p:nvSpPr>
          <p:cNvPr id="9" name="吹き出し: 下矢印 8">
            <a:extLst>
              <a:ext uri="{FF2B5EF4-FFF2-40B4-BE49-F238E27FC236}">
                <a16:creationId xmlns:a16="http://schemas.microsoft.com/office/drawing/2014/main" id="{F2F03C43-9787-4222-9249-3B208CD47056}"/>
              </a:ext>
            </a:extLst>
          </p:cNvPr>
          <p:cNvSpPr/>
          <p:nvPr/>
        </p:nvSpPr>
        <p:spPr>
          <a:xfrm>
            <a:off x="6937785" y="1910159"/>
            <a:ext cx="4344501" cy="969278"/>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rPr>
              <a:t>【</a:t>
            </a:r>
            <a:r>
              <a:rPr kumimoji="1" lang="ja-JP" altLang="en-US" sz="1050" dirty="0">
                <a:solidFill>
                  <a:schemeClr val="tx1"/>
                </a:solidFill>
              </a:rPr>
              <a:t>ステップ１</a:t>
            </a:r>
            <a:r>
              <a:rPr kumimoji="1" lang="en-US" altLang="ja-JP" sz="1050" dirty="0">
                <a:solidFill>
                  <a:schemeClr val="tx1"/>
                </a:solidFill>
              </a:rPr>
              <a:t>】</a:t>
            </a:r>
          </a:p>
          <a:p>
            <a:pPr algn="ctr"/>
            <a:r>
              <a:rPr lang="ja-JP" altLang="en-US" sz="1050" dirty="0">
                <a:solidFill>
                  <a:schemeClr val="tx1"/>
                </a:solidFill>
              </a:rPr>
              <a:t>　　集落の農業（農地、施設、担い手、機械の共同利用等）</a:t>
            </a:r>
            <a:endParaRPr lang="en-US" altLang="ja-JP" sz="1050" dirty="0">
              <a:solidFill>
                <a:schemeClr val="tx1"/>
              </a:solidFill>
            </a:endParaRPr>
          </a:p>
          <a:p>
            <a:pPr algn="ctr"/>
            <a:r>
              <a:rPr lang="ja-JP" altLang="en-US" sz="1050" dirty="0">
                <a:solidFill>
                  <a:schemeClr val="tx1"/>
                </a:solidFill>
              </a:rPr>
              <a:t>　　について振り返る</a:t>
            </a:r>
            <a:endParaRPr kumimoji="1" lang="ja-JP" altLang="en-US" sz="1050" dirty="0">
              <a:solidFill>
                <a:schemeClr val="tx1"/>
              </a:solidFill>
            </a:endParaRPr>
          </a:p>
        </p:txBody>
      </p:sp>
      <p:sp>
        <p:nvSpPr>
          <p:cNvPr id="14" name="吹き出し: 下矢印 13">
            <a:extLst>
              <a:ext uri="{FF2B5EF4-FFF2-40B4-BE49-F238E27FC236}">
                <a16:creationId xmlns:a16="http://schemas.microsoft.com/office/drawing/2014/main" id="{4609DE85-D775-4C0D-9AFF-C3238B6EA856}"/>
              </a:ext>
            </a:extLst>
          </p:cNvPr>
          <p:cNvSpPr/>
          <p:nvPr/>
        </p:nvSpPr>
        <p:spPr>
          <a:xfrm>
            <a:off x="6943725" y="2975735"/>
            <a:ext cx="4338561" cy="969278"/>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ステップ２</a:t>
            </a:r>
            <a:r>
              <a:rPr kumimoji="1" lang="en-US" altLang="ja-JP" sz="1000" dirty="0">
                <a:solidFill>
                  <a:schemeClr val="tx1"/>
                </a:solidFill>
              </a:rPr>
              <a:t>】</a:t>
            </a:r>
          </a:p>
          <a:p>
            <a:pPr algn="ctr"/>
            <a:r>
              <a:rPr lang="ja-JP" altLang="en-US" sz="1000" dirty="0">
                <a:solidFill>
                  <a:schemeClr val="tx1"/>
                </a:solidFill>
              </a:rPr>
              <a:t>　　集落の客観的データ（地図や表などのデータ）を共有</a:t>
            </a:r>
            <a:endParaRPr kumimoji="1" lang="ja-JP" altLang="en-US" sz="1000" dirty="0">
              <a:solidFill>
                <a:schemeClr val="tx1"/>
              </a:solidFill>
            </a:endParaRPr>
          </a:p>
        </p:txBody>
      </p:sp>
      <p:sp>
        <p:nvSpPr>
          <p:cNvPr id="15" name="吹き出し: 下矢印 14">
            <a:extLst>
              <a:ext uri="{FF2B5EF4-FFF2-40B4-BE49-F238E27FC236}">
                <a16:creationId xmlns:a16="http://schemas.microsoft.com/office/drawing/2014/main" id="{6F5295FC-E747-451D-9566-90E48A9C7421}"/>
              </a:ext>
            </a:extLst>
          </p:cNvPr>
          <p:cNvSpPr/>
          <p:nvPr/>
        </p:nvSpPr>
        <p:spPr>
          <a:xfrm>
            <a:off x="6937785" y="4022693"/>
            <a:ext cx="4344501" cy="826050"/>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ステップ３</a:t>
            </a:r>
            <a:r>
              <a:rPr kumimoji="1" lang="en-US" altLang="ja-JP" sz="1000" dirty="0">
                <a:solidFill>
                  <a:schemeClr val="tx1"/>
                </a:solidFill>
              </a:rPr>
              <a:t>】</a:t>
            </a:r>
            <a:r>
              <a:rPr kumimoji="1" lang="ja-JP" altLang="en-US" sz="1000" dirty="0">
                <a:solidFill>
                  <a:schemeClr val="tx1"/>
                </a:solidFill>
              </a:rPr>
              <a:t>　</a:t>
            </a:r>
            <a:endParaRPr kumimoji="1" lang="en-US" altLang="ja-JP" sz="1000" dirty="0">
              <a:solidFill>
                <a:schemeClr val="tx1"/>
              </a:solidFill>
            </a:endParaRPr>
          </a:p>
          <a:p>
            <a:pPr algn="ctr"/>
            <a:r>
              <a:rPr lang="ja-JP" altLang="en-US" sz="1000" dirty="0">
                <a:solidFill>
                  <a:schemeClr val="tx1"/>
                </a:solidFill>
              </a:rPr>
              <a:t>　　</a:t>
            </a:r>
            <a:r>
              <a:rPr kumimoji="1" lang="ja-JP" altLang="en-US" sz="1000" dirty="0">
                <a:solidFill>
                  <a:schemeClr val="tx1"/>
                </a:solidFill>
              </a:rPr>
              <a:t>集落の理想像やその実現方法を検討</a:t>
            </a:r>
          </a:p>
        </p:txBody>
      </p:sp>
      <p:sp>
        <p:nvSpPr>
          <p:cNvPr id="17" name="正方形/長方形 16">
            <a:extLst>
              <a:ext uri="{FF2B5EF4-FFF2-40B4-BE49-F238E27FC236}">
                <a16:creationId xmlns:a16="http://schemas.microsoft.com/office/drawing/2014/main" id="{57B9B56B-98FD-4EAB-B3A8-84CECD3269F2}"/>
              </a:ext>
            </a:extLst>
          </p:cNvPr>
          <p:cNvSpPr/>
          <p:nvPr/>
        </p:nvSpPr>
        <p:spPr>
          <a:xfrm>
            <a:off x="6937785" y="5864018"/>
            <a:ext cx="4344501" cy="4616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a:t>
            </a:r>
            <a:r>
              <a:rPr kumimoji="1" lang="ja-JP" altLang="en-US" sz="1050" dirty="0">
                <a:solidFill>
                  <a:schemeClr val="tx1"/>
                </a:solidFill>
              </a:rPr>
              <a:t>ステップ５</a:t>
            </a:r>
            <a:r>
              <a:rPr kumimoji="1" lang="en-US" altLang="ja-JP" sz="1050" dirty="0">
                <a:solidFill>
                  <a:schemeClr val="tx1"/>
                </a:solidFill>
              </a:rPr>
              <a:t>】</a:t>
            </a:r>
            <a:r>
              <a:rPr kumimoji="1" lang="ja-JP" altLang="en-US" sz="1050" dirty="0">
                <a:solidFill>
                  <a:schemeClr val="tx1"/>
                </a:solidFill>
              </a:rPr>
              <a:t>　</a:t>
            </a:r>
            <a:endParaRPr kumimoji="1" lang="en-US" altLang="ja-JP" sz="1050" dirty="0">
              <a:solidFill>
                <a:schemeClr val="tx1"/>
              </a:solidFill>
            </a:endParaRPr>
          </a:p>
          <a:p>
            <a:pPr algn="ctr"/>
            <a:r>
              <a:rPr lang="ja-JP" altLang="en-US" sz="1050" dirty="0">
                <a:solidFill>
                  <a:schemeClr val="tx1"/>
                </a:solidFill>
              </a:rPr>
              <a:t>　</a:t>
            </a:r>
            <a:r>
              <a:rPr kumimoji="1" lang="ja-JP" altLang="en-US" sz="1050" dirty="0">
                <a:solidFill>
                  <a:schemeClr val="tx1"/>
                </a:solidFill>
              </a:rPr>
              <a:t>検討結果の共有</a:t>
            </a:r>
          </a:p>
        </p:txBody>
      </p:sp>
      <p:sp>
        <p:nvSpPr>
          <p:cNvPr id="18" name="吹き出し: 下矢印 17">
            <a:extLst>
              <a:ext uri="{FF2B5EF4-FFF2-40B4-BE49-F238E27FC236}">
                <a16:creationId xmlns:a16="http://schemas.microsoft.com/office/drawing/2014/main" id="{7C215DAE-CE63-4901-AB84-8B82664C5C72}"/>
              </a:ext>
            </a:extLst>
          </p:cNvPr>
          <p:cNvSpPr/>
          <p:nvPr/>
        </p:nvSpPr>
        <p:spPr>
          <a:xfrm>
            <a:off x="6937785" y="4882457"/>
            <a:ext cx="4344501" cy="900751"/>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a:t>
            </a:r>
            <a:r>
              <a:rPr kumimoji="1" lang="ja-JP" altLang="en-US" sz="1050" dirty="0">
                <a:solidFill>
                  <a:schemeClr val="tx1"/>
                </a:solidFill>
              </a:rPr>
              <a:t>ステップ４</a:t>
            </a:r>
            <a:r>
              <a:rPr kumimoji="1" lang="en-US" altLang="ja-JP" sz="1050" dirty="0">
                <a:solidFill>
                  <a:schemeClr val="tx1"/>
                </a:solidFill>
              </a:rPr>
              <a:t>】</a:t>
            </a:r>
            <a:endParaRPr lang="en-US" altLang="ja-JP" sz="1050" dirty="0">
              <a:solidFill>
                <a:schemeClr val="tx1"/>
              </a:solidFill>
            </a:endParaRPr>
          </a:p>
          <a:p>
            <a:pPr algn="ctr"/>
            <a:r>
              <a:rPr kumimoji="1" lang="ja-JP" altLang="en-US" sz="1050" dirty="0">
                <a:solidFill>
                  <a:schemeClr val="tx1"/>
                </a:solidFill>
              </a:rPr>
              <a:t>　　ステップ１～３で話し合った結果を書き込む（所定の様式に〇）</a:t>
            </a:r>
          </a:p>
        </p:txBody>
      </p:sp>
      <p:sp>
        <p:nvSpPr>
          <p:cNvPr id="16" name="テキスト ボックス 15">
            <a:extLst>
              <a:ext uri="{FF2B5EF4-FFF2-40B4-BE49-F238E27FC236}">
                <a16:creationId xmlns:a16="http://schemas.microsoft.com/office/drawing/2014/main" id="{4CD97C73-D50C-4ED9-8089-E660648E9AB6}"/>
              </a:ext>
            </a:extLst>
          </p:cNvPr>
          <p:cNvSpPr txBox="1"/>
          <p:nvPr/>
        </p:nvSpPr>
        <p:spPr>
          <a:xfrm>
            <a:off x="0" y="3726"/>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（参考）集落戦略の作成について</a:t>
            </a:r>
            <a:endParaRPr kumimoji="1" lang="ja-JP" altLang="en-US" sz="3200" dirty="0"/>
          </a:p>
        </p:txBody>
      </p:sp>
      <p:sp>
        <p:nvSpPr>
          <p:cNvPr id="20" name="タイトル 1">
            <a:extLst>
              <a:ext uri="{FF2B5EF4-FFF2-40B4-BE49-F238E27FC236}">
                <a16:creationId xmlns:a16="http://schemas.microsoft.com/office/drawing/2014/main" id="{3A75E0F3-C693-4A1B-9A09-680335E42599}"/>
              </a:ext>
            </a:extLst>
          </p:cNvPr>
          <p:cNvSpPr txBox="1">
            <a:spLocks/>
          </p:cNvSpPr>
          <p:nvPr/>
        </p:nvSpPr>
        <p:spPr>
          <a:xfrm>
            <a:off x="345732" y="712246"/>
            <a:ext cx="2997543"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（２）作成の方法の例</a:t>
            </a:r>
          </a:p>
        </p:txBody>
      </p:sp>
      <p:sp>
        <p:nvSpPr>
          <p:cNvPr id="21" name="タイトル 1">
            <a:extLst>
              <a:ext uri="{FF2B5EF4-FFF2-40B4-BE49-F238E27FC236}">
                <a16:creationId xmlns:a16="http://schemas.microsoft.com/office/drawing/2014/main" id="{D19D3560-EDD2-467B-B536-9D24BA866B82}"/>
              </a:ext>
            </a:extLst>
          </p:cNvPr>
          <p:cNvSpPr txBox="1">
            <a:spLocks/>
          </p:cNvSpPr>
          <p:nvPr/>
        </p:nvSpPr>
        <p:spPr>
          <a:xfrm>
            <a:off x="6096000" y="6492030"/>
            <a:ext cx="6163925" cy="461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b="1" dirty="0"/>
              <a:t>※『</a:t>
            </a:r>
            <a:r>
              <a:rPr lang="ja-JP" altLang="en-US" sz="800" b="1" dirty="0"/>
              <a:t>持続的な地域づくりに向けた話し合い＜集落戦略の策定ガイドライン＞（令和２年</a:t>
            </a:r>
            <a:r>
              <a:rPr lang="en-US" altLang="ja-JP" sz="800" b="1" dirty="0"/>
              <a:t>12</a:t>
            </a:r>
            <a:r>
              <a:rPr lang="ja-JP" altLang="en-US" sz="800" b="1" dirty="0"/>
              <a:t>月農林水産省作成）</a:t>
            </a:r>
            <a:r>
              <a:rPr lang="en-US" altLang="ja-JP" sz="800" b="1" dirty="0"/>
              <a:t>』</a:t>
            </a:r>
            <a:r>
              <a:rPr lang="ja-JP" altLang="en-US" sz="800" b="1" dirty="0"/>
              <a:t>より抜粋して作成</a:t>
            </a:r>
          </a:p>
        </p:txBody>
      </p:sp>
      <p:sp>
        <p:nvSpPr>
          <p:cNvPr id="10" name="スライド番号プレースホルダー 9">
            <a:extLst>
              <a:ext uri="{FF2B5EF4-FFF2-40B4-BE49-F238E27FC236}">
                <a16:creationId xmlns:a16="http://schemas.microsoft.com/office/drawing/2014/main" id="{BB139098-1C95-45F2-9518-96342352B499}"/>
              </a:ext>
            </a:extLst>
          </p:cNvPr>
          <p:cNvSpPr>
            <a:spLocks noGrp="1"/>
          </p:cNvSpPr>
          <p:nvPr>
            <p:ph type="sldNum" sz="quarter" idx="12"/>
          </p:nvPr>
        </p:nvSpPr>
        <p:spPr/>
        <p:txBody>
          <a:bodyPr/>
          <a:lstStyle/>
          <a:p>
            <a:fld id="{FD838947-C620-46F1-8E60-09DA1DAC0C22}" type="slidenum">
              <a:rPr kumimoji="1" lang="ja-JP" altLang="en-US" smtClean="0"/>
              <a:t>16</a:t>
            </a:fld>
            <a:endParaRPr kumimoji="1" lang="ja-JP" altLang="en-US"/>
          </a:p>
        </p:txBody>
      </p:sp>
      <p:sp>
        <p:nvSpPr>
          <p:cNvPr id="2" name="正方形/長方形 1">
            <a:extLst>
              <a:ext uri="{FF2B5EF4-FFF2-40B4-BE49-F238E27FC236}">
                <a16:creationId xmlns:a16="http://schemas.microsoft.com/office/drawing/2014/main" id="{4CC77A54-D9C6-4C25-ADE0-98AFF03432F4}"/>
              </a:ext>
            </a:extLst>
          </p:cNvPr>
          <p:cNvSpPr/>
          <p:nvPr/>
        </p:nvSpPr>
        <p:spPr>
          <a:xfrm>
            <a:off x="600075" y="1304925"/>
            <a:ext cx="3505200" cy="40957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F652101-15E8-4686-B85C-B0C4F9E6A2CD}"/>
              </a:ext>
            </a:extLst>
          </p:cNvPr>
          <p:cNvSpPr/>
          <p:nvPr/>
        </p:nvSpPr>
        <p:spPr>
          <a:xfrm>
            <a:off x="6336158" y="1316330"/>
            <a:ext cx="1560067" cy="40957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747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80E327-85C2-4563-92C6-F5C61DB508AD}"/>
              </a:ext>
            </a:extLst>
          </p:cNvPr>
          <p:cNvSpPr txBox="1"/>
          <p:nvPr/>
        </p:nvSpPr>
        <p:spPr>
          <a:xfrm>
            <a:off x="569144" y="1128245"/>
            <a:ext cx="10927702" cy="897425"/>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〇集落協定、個別協定ともに「協定書作成に係る支援」や「事務負担軽減に向けた支援を要望する協定が多く、事務作業に苦労している状況が見受けられる。</a:t>
            </a:r>
            <a:endParaRPr kumimoji="1" lang="en-US" altLang="ja-JP" sz="1200" dirty="0"/>
          </a:p>
          <a:p>
            <a:pPr>
              <a:lnSpc>
                <a:spcPct val="150000"/>
              </a:lnSpc>
            </a:pPr>
            <a:r>
              <a:rPr lang="ja-JP" altLang="en-US" sz="1200" dirty="0"/>
              <a:t>〇一方で、市町村担当者も既に事務作業の支援に多大な時間と労力を費やしている状況であるため（</a:t>
            </a:r>
            <a:r>
              <a:rPr lang="en-US" altLang="ja-JP" sz="1200" dirty="0"/>
              <a:t>p16)</a:t>
            </a:r>
            <a:r>
              <a:rPr lang="ja-JP" altLang="en-US" sz="1200" dirty="0"/>
              <a:t>、事務の簡素化が必要である。</a:t>
            </a:r>
            <a:endParaRPr lang="en-US" altLang="ja-JP" sz="1200" dirty="0"/>
          </a:p>
          <a:p>
            <a:pPr>
              <a:lnSpc>
                <a:spcPct val="150000"/>
              </a:lnSpc>
            </a:pPr>
            <a:r>
              <a:rPr kumimoji="1" lang="ja-JP" altLang="en-US" sz="1200" dirty="0"/>
              <a:t>〇目標達成に不安がある集落など、個別の状況に応じて支援を行っていく。</a:t>
            </a:r>
          </a:p>
        </p:txBody>
      </p:sp>
      <p:sp>
        <p:nvSpPr>
          <p:cNvPr id="6" name="テキスト ボックス 5">
            <a:extLst>
              <a:ext uri="{FF2B5EF4-FFF2-40B4-BE49-F238E27FC236}">
                <a16:creationId xmlns:a16="http://schemas.microsoft.com/office/drawing/2014/main" id="{B5869341-C689-4B15-85F7-74C234E84FD3}"/>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7" name="タイトル 1">
            <a:extLst>
              <a:ext uri="{FF2B5EF4-FFF2-40B4-BE49-F238E27FC236}">
                <a16:creationId xmlns:a16="http://schemas.microsoft.com/office/drawing/2014/main" id="{2B4E368B-AC44-44E8-9EA0-AE6D1C18222C}"/>
              </a:ext>
            </a:extLst>
          </p:cNvPr>
          <p:cNvSpPr txBox="1">
            <a:spLocks/>
          </p:cNvSpPr>
          <p:nvPr/>
        </p:nvSpPr>
        <p:spPr>
          <a:xfrm>
            <a:off x="291000" y="646252"/>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４．市町村に要望する支援内容</a:t>
            </a:r>
          </a:p>
        </p:txBody>
      </p:sp>
      <p:graphicFrame>
        <p:nvGraphicFramePr>
          <p:cNvPr id="9" name="コンテンツ プレースホルダー 12">
            <a:extLst>
              <a:ext uri="{FF2B5EF4-FFF2-40B4-BE49-F238E27FC236}">
                <a16:creationId xmlns:a16="http://schemas.microsoft.com/office/drawing/2014/main" id="{3D640CA4-BDE0-4621-AF82-0E6D5D5F041A}"/>
              </a:ext>
            </a:extLst>
          </p:cNvPr>
          <p:cNvGraphicFramePr>
            <a:graphicFrameLocks noGrp="1"/>
          </p:cNvGraphicFramePr>
          <p:nvPr>
            <p:ph idx="1"/>
            <p:extLst>
              <p:ext uri="{D42A27DB-BD31-4B8C-83A1-F6EECF244321}">
                <p14:modId xmlns:p14="http://schemas.microsoft.com/office/powerpoint/2010/main" val="2721452362"/>
              </p:ext>
            </p:extLst>
          </p:nvPr>
        </p:nvGraphicFramePr>
        <p:xfrm>
          <a:off x="1334276" y="2785313"/>
          <a:ext cx="3984173" cy="392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コンテンツ プレースホルダー 12">
            <a:extLst>
              <a:ext uri="{FF2B5EF4-FFF2-40B4-BE49-F238E27FC236}">
                <a16:creationId xmlns:a16="http://schemas.microsoft.com/office/drawing/2014/main" id="{A4DD1C74-03E8-449E-B57B-280BC3CF5CDC}"/>
              </a:ext>
            </a:extLst>
          </p:cNvPr>
          <p:cNvGraphicFramePr>
            <a:graphicFrameLocks/>
          </p:cNvGraphicFramePr>
          <p:nvPr>
            <p:extLst>
              <p:ext uri="{D42A27DB-BD31-4B8C-83A1-F6EECF244321}">
                <p14:modId xmlns:p14="http://schemas.microsoft.com/office/powerpoint/2010/main" val="3679074157"/>
              </p:ext>
            </p:extLst>
          </p:nvPr>
        </p:nvGraphicFramePr>
        <p:xfrm>
          <a:off x="6778232" y="2644971"/>
          <a:ext cx="3629608" cy="364827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
            <a:extLst>
              <a:ext uri="{FF2B5EF4-FFF2-40B4-BE49-F238E27FC236}">
                <a16:creationId xmlns:a16="http://schemas.microsoft.com/office/drawing/2014/main" id="{5F8AE10C-0ECC-4737-A6B6-5B01646263C6}"/>
              </a:ext>
            </a:extLst>
          </p:cNvPr>
          <p:cNvSpPr txBox="1">
            <a:spLocks/>
          </p:cNvSpPr>
          <p:nvPr/>
        </p:nvSpPr>
        <p:spPr>
          <a:xfrm>
            <a:off x="1446222" y="2350697"/>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（１）集落協定</a:t>
            </a:r>
          </a:p>
        </p:txBody>
      </p:sp>
      <p:sp>
        <p:nvSpPr>
          <p:cNvPr id="12" name="タイトル 1">
            <a:extLst>
              <a:ext uri="{FF2B5EF4-FFF2-40B4-BE49-F238E27FC236}">
                <a16:creationId xmlns:a16="http://schemas.microsoft.com/office/drawing/2014/main" id="{D1D34376-26A9-44D6-B498-790776797857}"/>
              </a:ext>
            </a:extLst>
          </p:cNvPr>
          <p:cNvSpPr txBox="1">
            <a:spLocks/>
          </p:cNvSpPr>
          <p:nvPr/>
        </p:nvSpPr>
        <p:spPr>
          <a:xfrm>
            <a:off x="6778232" y="2350697"/>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（２）個別協定</a:t>
            </a:r>
          </a:p>
        </p:txBody>
      </p:sp>
      <p:sp>
        <p:nvSpPr>
          <p:cNvPr id="13" name="スライド番号プレースホルダー 12">
            <a:extLst>
              <a:ext uri="{FF2B5EF4-FFF2-40B4-BE49-F238E27FC236}">
                <a16:creationId xmlns:a16="http://schemas.microsoft.com/office/drawing/2014/main" id="{55982C68-4CD9-42E8-81BB-789E9BBBDFBC}"/>
              </a:ext>
            </a:extLst>
          </p:cNvPr>
          <p:cNvSpPr>
            <a:spLocks noGrp="1"/>
          </p:cNvSpPr>
          <p:nvPr>
            <p:ph type="sldNum" sz="quarter" idx="12"/>
          </p:nvPr>
        </p:nvSpPr>
        <p:spPr/>
        <p:txBody>
          <a:bodyPr/>
          <a:lstStyle/>
          <a:p>
            <a:fld id="{FD838947-C620-46F1-8E60-09DA1DAC0C22}" type="slidenum">
              <a:rPr kumimoji="1" lang="ja-JP" altLang="en-US" smtClean="0"/>
              <a:t>17</a:t>
            </a:fld>
            <a:endParaRPr kumimoji="1" lang="ja-JP" altLang="en-US"/>
          </a:p>
        </p:txBody>
      </p:sp>
    </p:spTree>
    <p:extLst>
      <p:ext uri="{BB962C8B-B14F-4D97-AF65-F5344CB8AC3E}">
        <p14:creationId xmlns:p14="http://schemas.microsoft.com/office/powerpoint/2010/main" val="9603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（参考）市町村アンケート結果より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5733" y="928560"/>
            <a:ext cx="2149818"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（１）本制度の改善点</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18</a:t>
            </a:fld>
            <a:endParaRPr kumimoji="1" lang="ja-JP" altLang="en-US" dirty="0"/>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2745280898"/>
              </p:ext>
            </p:extLst>
          </p:nvPr>
        </p:nvGraphicFramePr>
        <p:xfrm>
          <a:off x="5906919" y="1649906"/>
          <a:ext cx="5591175" cy="3219821"/>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5906919" y="892870"/>
            <a:ext cx="3641895"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（２）集落戦略作成の推進に当たっての苦労</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1876101925"/>
              </p:ext>
            </p:extLst>
          </p:nvPr>
        </p:nvGraphicFramePr>
        <p:xfrm>
          <a:off x="345733" y="1329756"/>
          <a:ext cx="5369268" cy="4451919"/>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7458076" y="241332"/>
            <a:ext cx="4181476"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本制度に取り組む</a:t>
            </a:r>
            <a:r>
              <a:rPr lang="en-US" altLang="ja-JP" sz="1100" dirty="0"/>
              <a:t>69</a:t>
            </a:r>
            <a:r>
              <a:rPr lang="ja-JP" altLang="en-US" sz="1100" dirty="0"/>
              <a:t>市町村すべてに対してアンケートを実施</a:t>
            </a:r>
            <a:endParaRPr kumimoji="1" lang="ja-JP" altLang="en-US" sz="1100" dirty="0"/>
          </a:p>
        </p:txBody>
      </p:sp>
      <p:sp>
        <p:nvSpPr>
          <p:cNvPr id="23" name="正方形/長方形 22">
            <a:extLst>
              <a:ext uri="{FF2B5EF4-FFF2-40B4-BE49-F238E27FC236}">
                <a16:creationId xmlns:a16="http://schemas.microsoft.com/office/drawing/2014/main" id="{55EBD6CF-0E69-4156-A611-5E381F70B44E}"/>
              </a:ext>
            </a:extLst>
          </p:cNvPr>
          <p:cNvSpPr/>
          <p:nvPr/>
        </p:nvSpPr>
        <p:spPr>
          <a:xfrm>
            <a:off x="4981575" y="4981575"/>
            <a:ext cx="5915025" cy="13747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　市町村では既に、協定書等の書類の作成などの支援を行っているところであり、</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事務負担の軽減を求める声が</a:t>
            </a:r>
            <a:r>
              <a:rPr kumimoji="1" lang="en-US" altLang="ja-JP" sz="1100" dirty="0">
                <a:solidFill>
                  <a:schemeClr val="tx1"/>
                </a:solidFill>
              </a:rPr>
              <a:t>49</a:t>
            </a:r>
            <a:r>
              <a:rPr kumimoji="1" lang="ja-JP" altLang="en-US" sz="1100" dirty="0">
                <a:solidFill>
                  <a:schemeClr val="tx1"/>
                </a:solidFill>
              </a:rPr>
              <a:t>市町村（</a:t>
            </a:r>
            <a:r>
              <a:rPr kumimoji="1" lang="en-US" altLang="ja-JP" sz="1100" dirty="0">
                <a:solidFill>
                  <a:schemeClr val="tx1"/>
                </a:solidFill>
              </a:rPr>
              <a:t>71</a:t>
            </a:r>
            <a:r>
              <a:rPr kumimoji="1" lang="ja-JP" altLang="en-US" sz="1100" dirty="0">
                <a:solidFill>
                  <a:schemeClr val="tx1"/>
                </a:solidFill>
              </a:rPr>
              <a:t>％）で挙がっている。</a:t>
            </a:r>
            <a:endParaRPr kumimoji="1" lang="en-US" altLang="ja-JP" sz="1100" dirty="0">
              <a:solidFill>
                <a:schemeClr val="tx1"/>
              </a:solidFill>
            </a:endParaRPr>
          </a:p>
          <a:p>
            <a:r>
              <a:rPr lang="ja-JP" altLang="en-US" sz="1100" dirty="0">
                <a:solidFill>
                  <a:schemeClr val="tx1"/>
                </a:solidFill>
              </a:rPr>
              <a:t>〇　協定書の内容等、本制度に精通した外部人材を探すことは現実的に困難で、</a:t>
            </a:r>
            <a:endParaRPr lang="en-US" altLang="ja-JP" sz="1100" dirty="0">
              <a:solidFill>
                <a:schemeClr val="tx1"/>
              </a:solidFill>
            </a:endParaRPr>
          </a:p>
          <a:p>
            <a:r>
              <a:rPr lang="ja-JP" altLang="en-US" sz="1100" dirty="0">
                <a:solidFill>
                  <a:schemeClr val="tx1"/>
                </a:solidFill>
              </a:rPr>
              <a:t>　事務委託はしたくでもできないのが現状との声があった。</a:t>
            </a:r>
            <a:endParaRPr lang="en-US" altLang="ja-JP" sz="1100" dirty="0">
              <a:solidFill>
                <a:schemeClr val="tx1"/>
              </a:solidFill>
            </a:endParaRPr>
          </a:p>
          <a:p>
            <a:r>
              <a:rPr kumimoji="1" lang="ja-JP" altLang="en-US" sz="1100" dirty="0">
                <a:solidFill>
                  <a:schemeClr val="tx1"/>
                </a:solidFill>
              </a:rPr>
              <a:t>〇　集落戦略の作成についても、市町村で支援しているところだが、</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作成推進に苦労する市町村もあり、集落戦略の内容の簡素化を求める市町村が</a:t>
            </a:r>
            <a:r>
              <a:rPr kumimoji="1" lang="en-US" altLang="ja-JP" sz="1100" dirty="0">
                <a:solidFill>
                  <a:schemeClr val="tx1"/>
                </a:solidFill>
              </a:rPr>
              <a:t>42</a:t>
            </a:r>
            <a:r>
              <a:rPr kumimoji="1" lang="ja-JP" altLang="en-US" sz="1100" dirty="0">
                <a:solidFill>
                  <a:schemeClr val="tx1"/>
                </a:solidFill>
              </a:rPr>
              <a:t>協定（</a:t>
            </a:r>
            <a:r>
              <a:rPr kumimoji="1" lang="en-US" altLang="ja-JP" sz="1100" dirty="0">
                <a:solidFill>
                  <a:schemeClr val="tx1"/>
                </a:solidFill>
              </a:rPr>
              <a:t>61</a:t>
            </a:r>
            <a:r>
              <a:rPr kumimoji="1" lang="ja-JP" altLang="en-US" sz="1100" dirty="0">
                <a:solidFill>
                  <a:schemeClr val="tx1"/>
                </a:solidFill>
              </a:rPr>
              <a:t>％）あった。</a:t>
            </a:r>
          </a:p>
        </p:txBody>
      </p:sp>
    </p:spTree>
    <p:extLst>
      <p:ext uri="{BB962C8B-B14F-4D97-AF65-F5344CB8AC3E}">
        <p14:creationId xmlns:p14="http://schemas.microsoft.com/office/powerpoint/2010/main" val="16860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　 （参考）集落協定からの要望等</a:t>
            </a:r>
            <a:endParaRPr kumimoji="1" lang="ja-JP" altLang="en-US" sz="3200" dirty="0"/>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19</a:t>
            </a:fld>
            <a:endParaRPr kumimoji="1" lang="ja-JP" altLang="en-US" dirty="0"/>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89073668"/>
              </p:ext>
            </p:extLst>
          </p:nvPr>
        </p:nvGraphicFramePr>
        <p:xfrm>
          <a:off x="726731" y="1904431"/>
          <a:ext cx="5369268" cy="4451919"/>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A3811D65-C4D0-4F27-8C33-7E72417DAD2C}"/>
              </a:ext>
            </a:extLst>
          </p:cNvPr>
          <p:cNvSpPr txBox="1"/>
          <p:nvPr/>
        </p:nvSpPr>
        <p:spPr>
          <a:xfrm>
            <a:off x="726731" y="1045164"/>
            <a:ext cx="10759253" cy="620426"/>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〇集落の自己評価表の自由記載欄（計</a:t>
            </a:r>
            <a:r>
              <a:rPr kumimoji="1" lang="en-US" altLang="ja-JP" sz="1200" dirty="0"/>
              <a:t>128</a:t>
            </a:r>
            <a:r>
              <a:rPr kumimoji="1" lang="ja-JP" altLang="en-US" sz="1200" dirty="0"/>
              <a:t>集落で記載があった。）で寄せられた意見を集計した結果、多く寄せられた要望等（上位６つ）は以下のとおり。</a:t>
            </a:r>
            <a:endParaRPr kumimoji="1" lang="en-US" altLang="ja-JP" sz="1200" dirty="0"/>
          </a:p>
          <a:p>
            <a:pPr>
              <a:lnSpc>
                <a:spcPct val="150000"/>
              </a:lnSpc>
            </a:pPr>
            <a:endParaRPr kumimoji="1" lang="ja-JP" altLang="en-US" sz="1200" dirty="0"/>
          </a:p>
        </p:txBody>
      </p:sp>
      <p:sp>
        <p:nvSpPr>
          <p:cNvPr id="2" name="正方形/長方形 1">
            <a:extLst>
              <a:ext uri="{FF2B5EF4-FFF2-40B4-BE49-F238E27FC236}">
                <a16:creationId xmlns:a16="http://schemas.microsoft.com/office/drawing/2014/main" id="{8842CD1C-F7BF-4CD4-A4D0-6BDB2511C0BF}"/>
              </a:ext>
            </a:extLst>
          </p:cNvPr>
          <p:cNvSpPr/>
          <p:nvPr/>
        </p:nvSpPr>
        <p:spPr>
          <a:xfrm>
            <a:off x="6648018" y="2799184"/>
            <a:ext cx="5290458" cy="28085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〇　当事業が農地の耕作・維持管理の動機付けになっていることや、地域コミュ</a:t>
            </a:r>
            <a:endParaRPr kumimoji="1" lang="en-US" altLang="ja-JP" sz="1000" dirty="0">
              <a:solidFill>
                <a:schemeClr val="tx1"/>
              </a:solidFill>
            </a:endParaRPr>
          </a:p>
          <a:p>
            <a:r>
              <a:rPr lang="ja-JP" altLang="en-US" sz="1000" dirty="0">
                <a:solidFill>
                  <a:schemeClr val="tx1"/>
                </a:solidFill>
              </a:rPr>
              <a:t>　</a:t>
            </a:r>
            <a:r>
              <a:rPr kumimoji="1" lang="ja-JP" altLang="en-US" sz="1000" dirty="0">
                <a:solidFill>
                  <a:schemeClr val="tx1"/>
                </a:solidFill>
              </a:rPr>
              <a:t>ニ</a:t>
            </a:r>
            <a:r>
              <a:rPr lang="ja-JP" altLang="en-US" sz="1000" dirty="0">
                <a:solidFill>
                  <a:schemeClr val="tx1"/>
                </a:solidFill>
              </a:rPr>
              <a:t>テ</a:t>
            </a:r>
            <a:r>
              <a:rPr kumimoji="1" lang="ja-JP" altLang="en-US" sz="1000" dirty="0">
                <a:solidFill>
                  <a:schemeClr val="tx1"/>
                </a:solidFill>
              </a:rPr>
              <a:t>ィの維持につながっていることを理由に、本事業の継続要望が最も多く記載さ</a:t>
            </a:r>
            <a:endParaRPr kumimoji="1" lang="en-US" altLang="ja-JP" sz="1000" dirty="0">
              <a:solidFill>
                <a:schemeClr val="tx1"/>
              </a:solidFill>
            </a:endParaRPr>
          </a:p>
          <a:p>
            <a:r>
              <a:rPr kumimoji="1" lang="ja-JP" altLang="en-US" sz="1000" dirty="0">
                <a:solidFill>
                  <a:schemeClr val="tx1"/>
                </a:solidFill>
              </a:rPr>
              <a:t>　れた。</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〇　一方で、高齢化・担い手不足によりいつまでこの制度を続けられるか分からない、</a:t>
            </a:r>
            <a:endParaRPr kumimoji="1" lang="en-US" altLang="ja-JP" sz="1000" dirty="0">
              <a:solidFill>
                <a:schemeClr val="tx1"/>
              </a:solidFill>
            </a:endParaRPr>
          </a:p>
          <a:p>
            <a:r>
              <a:rPr lang="ja-JP" altLang="en-US" sz="1000" dirty="0">
                <a:solidFill>
                  <a:schemeClr val="tx1"/>
                </a:solidFill>
              </a:rPr>
              <a:t>　</a:t>
            </a:r>
            <a:r>
              <a:rPr kumimoji="1" lang="ja-JP" altLang="en-US" sz="1000" dirty="0">
                <a:solidFill>
                  <a:schemeClr val="tx1"/>
                </a:solidFill>
              </a:rPr>
              <a:t>との不安も多く寄せられた。</a:t>
            </a:r>
            <a:endParaRPr kumimoji="1" lang="en-US" altLang="ja-JP" sz="1000" dirty="0">
              <a:solidFill>
                <a:schemeClr val="tx1"/>
              </a:solidFill>
            </a:endParaRPr>
          </a:p>
          <a:p>
            <a:br>
              <a:rPr lang="en-US" altLang="ja-JP" sz="1000" dirty="0">
                <a:solidFill>
                  <a:schemeClr val="tx1"/>
                </a:solidFill>
              </a:rPr>
            </a:br>
            <a:r>
              <a:rPr lang="ja-JP" altLang="en-US" sz="1000" dirty="0">
                <a:solidFill>
                  <a:schemeClr val="tx1"/>
                </a:solidFill>
              </a:rPr>
              <a:t>〇　原油価格・物価高騰の影響を踏まえた交付単価の増額の要望の意見も多かった。</a:t>
            </a:r>
            <a:br>
              <a:rPr lang="en-US" altLang="ja-JP" sz="1000" dirty="0">
                <a:solidFill>
                  <a:schemeClr val="tx1"/>
                </a:solidFill>
              </a:rPr>
            </a:br>
            <a:br>
              <a:rPr lang="en-US" altLang="ja-JP" sz="1000" dirty="0">
                <a:solidFill>
                  <a:schemeClr val="tx1"/>
                </a:solidFill>
              </a:rPr>
            </a:br>
            <a:r>
              <a:rPr lang="ja-JP" altLang="en-US" sz="1000" dirty="0">
                <a:solidFill>
                  <a:schemeClr val="tx1"/>
                </a:solidFill>
              </a:rPr>
              <a:t>〇　交付金の支払いについては、県としても円滑に事務処理を進め、可能な限り早期</a:t>
            </a:r>
            <a:endParaRPr lang="en-US" altLang="ja-JP" sz="1000" dirty="0">
              <a:solidFill>
                <a:schemeClr val="tx1"/>
              </a:solidFill>
            </a:endParaRPr>
          </a:p>
          <a:p>
            <a:r>
              <a:rPr lang="ja-JP" altLang="en-US" sz="1000" dirty="0">
                <a:solidFill>
                  <a:schemeClr val="tx1"/>
                </a:solidFill>
              </a:rPr>
              <a:t>　交付に努める。</a:t>
            </a:r>
            <a:endParaRPr kumimoji="1" lang="ja-JP" altLang="en-US" sz="1000" dirty="0">
              <a:solidFill>
                <a:schemeClr val="tx1"/>
              </a:solidFill>
            </a:endParaRPr>
          </a:p>
        </p:txBody>
      </p:sp>
    </p:spTree>
    <p:extLst>
      <p:ext uri="{BB962C8B-B14F-4D97-AF65-F5344CB8AC3E}">
        <p14:creationId xmlns:p14="http://schemas.microsoft.com/office/powerpoint/2010/main" val="11762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3FE53-1483-43BA-8D71-0FAAF6B8C943}"/>
              </a:ext>
            </a:extLst>
          </p:cNvPr>
          <p:cNvSpPr>
            <a:spLocks noGrp="1"/>
          </p:cNvSpPr>
          <p:nvPr>
            <p:ph type="title"/>
          </p:nvPr>
        </p:nvSpPr>
        <p:spPr>
          <a:xfrm>
            <a:off x="838200" y="365126"/>
            <a:ext cx="10515600" cy="591220"/>
          </a:xfrm>
        </p:spPr>
        <p:txBody>
          <a:bodyPr>
            <a:normAutofit/>
          </a:bodyPr>
          <a:lstStyle/>
          <a:p>
            <a:r>
              <a:rPr kumimoji="1" lang="ja-JP" altLang="en-US" sz="3200" b="1" dirty="0"/>
              <a:t>目次</a:t>
            </a:r>
          </a:p>
        </p:txBody>
      </p:sp>
      <p:sp>
        <p:nvSpPr>
          <p:cNvPr id="3" name="コンテンツ プレースホルダー 2">
            <a:extLst>
              <a:ext uri="{FF2B5EF4-FFF2-40B4-BE49-F238E27FC236}">
                <a16:creationId xmlns:a16="http://schemas.microsoft.com/office/drawing/2014/main" id="{2DEFDE65-F43E-45F1-9F3E-1F3F1F10F90E}"/>
              </a:ext>
            </a:extLst>
          </p:cNvPr>
          <p:cNvSpPr>
            <a:spLocks noGrp="1"/>
          </p:cNvSpPr>
          <p:nvPr>
            <p:ph idx="1"/>
          </p:nvPr>
        </p:nvSpPr>
        <p:spPr>
          <a:xfrm>
            <a:off x="838200" y="956346"/>
            <a:ext cx="10515600" cy="5400004"/>
          </a:xfrm>
        </p:spPr>
        <p:txBody>
          <a:bodyPr anchor="b"/>
          <a:lstStyle/>
          <a:p>
            <a:pPr marL="0" indent="0">
              <a:buNone/>
            </a:pPr>
            <a:r>
              <a:rPr kumimoji="1" lang="ja-JP" altLang="en-US" sz="2400" dirty="0"/>
              <a:t>　</a:t>
            </a:r>
            <a:endParaRPr kumimoji="1" lang="en-US" altLang="ja-JP" sz="2400" dirty="0"/>
          </a:p>
          <a:p>
            <a:pPr marL="0" indent="0">
              <a:buNone/>
            </a:pPr>
            <a:r>
              <a:rPr lang="ja-JP" altLang="en-US" sz="2400" dirty="0"/>
              <a:t>　</a:t>
            </a:r>
            <a:r>
              <a:rPr lang="en-US" altLang="ja-JP" sz="2400" dirty="0"/>
              <a:t>Ⅰ</a:t>
            </a:r>
            <a:r>
              <a:rPr lang="ja-JP" altLang="en-US" sz="2400" dirty="0"/>
              <a:t>　中間年評価の目的と方法</a:t>
            </a:r>
            <a:r>
              <a:rPr lang="ja-JP" altLang="en-US" sz="2000" dirty="0"/>
              <a:t>・・・・・・・・・・・・・・３</a:t>
            </a:r>
            <a:r>
              <a:rPr lang="ja-JP" altLang="en-US" sz="2400" dirty="0"/>
              <a:t>　</a:t>
            </a:r>
            <a:endParaRPr lang="en-US" altLang="ja-JP" sz="2000" dirty="0"/>
          </a:p>
          <a:p>
            <a:pPr marL="0" indent="0">
              <a:buNone/>
            </a:pPr>
            <a:r>
              <a:rPr kumimoji="1" lang="ja-JP" altLang="en-US" sz="2400" dirty="0"/>
              <a:t>　</a:t>
            </a:r>
            <a:r>
              <a:rPr kumimoji="1" lang="en-US" altLang="ja-JP" sz="2400" dirty="0"/>
              <a:t>Ⅱ</a:t>
            </a:r>
            <a:r>
              <a:rPr kumimoji="1" lang="ja-JP" altLang="en-US" sz="2400" dirty="0"/>
              <a:t>　長野県全体の評価結果</a:t>
            </a:r>
            <a:r>
              <a:rPr kumimoji="1" lang="ja-JP" altLang="en-US" sz="2000" dirty="0"/>
              <a:t>・・・・・・・・・・・・・・・５</a:t>
            </a:r>
            <a:endParaRPr kumimoji="1" lang="en-US" altLang="ja-JP" sz="2000" dirty="0"/>
          </a:p>
          <a:p>
            <a:pPr marL="0" indent="0">
              <a:buNone/>
            </a:pPr>
            <a:r>
              <a:rPr lang="ja-JP" altLang="en-US" sz="2400" dirty="0"/>
              <a:t>　</a:t>
            </a:r>
            <a:r>
              <a:rPr lang="en-US" altLang="ja-JP" sz="2400" dirty="0"/>
              <a:t>Ⅲ</a:t>
            </a:r>
            <a:r>
              <a:rPr lang="ja-JP" altLang="en-US" sz="2400" dirty="0"/>
              <a:t>　次期対策（令和７年度～）</a:t>
            </a:r>
            <a:r>
              <a:rPr lang="ja-JP" altLang="en-US" sz="2000" dirty="0"/>
              <a:t>・・・・・・・・・・・・ </a:t>
            </a:r>
            <a:r>
              <a:rPr lang="en-US" altLang="ja-JP" sz="2000" dirty="0"/>
              <a:t>20</a:t>
            </a:r>
          </a:p>
          <a:p>
            <a:pPr marL="0" indent="0">
              <a:buNone/>
            </a:pPr>
            <a:r>
              <a:rPr kumimoji="1" lang="ja-JP" altLang="en-US" sz="2400" dirty="0"/>
              <a:t>　</a:t>
            </a:r>
            <a:r>
              <a:rPr kumimoji="1" lang="en-US" altLang="ja-JP" sz="2400" dirty="0"/>
              <a:t>Ⅳ</a:t>
            </a:r>
            <a:r>
              <a:rPr kumimoji="1" lang="ja-JP" altLang="en-US" sz="2400" dirty="0"/>
              <a:t>　廃止協定へのアンケート結果</a:t>
            </a:r>
            <a:r>
              <a:rPr kumimoji="1" lang="ja-JP" altLang="en-US" sz="2000" dirty="0"/>
              <a:t>・・・・・・・・・・・ </a:t>
            </a:r>
            <a:r>
              <a:rPr kumimoji="1" lang="en-US" altLang="ja-JP" sz="2000" dirty="0"/>
              <a:t>27</a:t>
            </a:r>
          </a:p>
          <a:p>
            <a:pPr marL="0" indent="0">
              <a:buNone/>
            </a:pPr>
            <a:r>
              <a:rPr lang="ja-JP" altLang="en-US" sz="2400" dirty="0"/>
              <a:t>　</a:t>
            </a:r>
            <a:r>
              <a:rPr lang="en-US" altLang="ja-JP" sz="2400" dirty="0"/>
              <a:t>Ⅴ</a:t>
            </a:r>
            <a:r>
              <a:rPr lang="ja-JP" altLang="en-US" sz="2400" dirty="0"/>
              <a:t>　未実施集落へのアンケート結果</a:t>
            </a:r>
            <a:r>
              <a:rPr lang="ja-JP" altLang="en-US" sz="2000" dirty="0"/>
              <a:t>・・・・・・・・・・</a:t>
            </a:r>
            <a:r>
              <a:rPr lang="en-US" altLang="ja-JP" sz="2000" dirty="0"/>
              <a:t>29</a:t>
            </a:r>
          </a:p>
          <a:p>
            <a:pPr marL="0" indent="0">
              <a:buNone/>
            </a:pPr>
            <a:r>
              <a:rPr lang="ja-JP" altLang="en-US" sz="2400" dirty="0"/>
              <a:t>　</a:t>
            </a:r>
            <a:r>
              <a:rPr lang="en-US" altLang="ja-JP" sz="2400" dirty="0"/>
              <a:t>Ⅵ</a:t>
            </a:r>
            <a:r>
              <a:rPr lang="ja-JP" altLang="en-US" sz="2400" dirty="0"/>
              <a:t>　廃止協定・未実施集落へのアンケート結果</a:t>
            </a:r>
            <a:r>
              <a:rPr lang="ja-JP" altLang="en-US" sz="2000" dirty="0"/>
              <a:t>・・・・</a:t>
            </a:r>
            <a:r>
              <a:rPr lang="en-US" altLang="ja-JP" sz="2000" dirty="0"/>
              <a:t>32</a:t>
            </a:r>
          </a:p>
          <a:p>
            <a:pPr marL="0" indent="0">
              <a:buNone/>
            </a:pPr>
            <a:r>
              <a:rPr kumimoji="1" lang="ja-JP" altLang="en-US" sz="2400" dirty="0"/>
              <a:t>　</a:t>
            </a:r>
            <a:r>
              <a:rPr kumimoji="1" lang="en-US" altLang="ja-JP" sz="2400" dirty="0"/>
              <a:t>Ⅶ</a:t>
            </a:r>
            <a:r>
              <a:rPr kumimoji="1" lang="ja-JP" altLang="en-US" sz="2400" dirty="0"/>
              <a:t>　総括</a:t>
            </a:r>
            <a:r>
              <a:rPr kumimoji="1" lang="ja-JP" altLang="en-US" sz="2000" dirty="0"/>
              <a:t>・・・・・・・・・・・・・・・・・・・・・・・・ </a:t>
            </a:r>
            <a:r>
              <a:rPr kumimoji="1" lang="en-US" altLang="ja-JP" sz="2000" dirty="0"/>
              <a:t>33</a:t>
            </a:r>
            <a:endParaRPr kumimoji="1" lang="en-US" altLang="ja-JP" sz="2400"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F6276795-2E3A-48A7-83CA-502F1C727F61}"/>
              </a:ext>
            </a:extLst>
          </p:cNvPr>
          <p:cNvSpPr>
            <a:spLocks noGrp="1"/>
          </p:cNvSpPr>
          <p:nvPr>
            <p:ph type="sldNum" sz="quarter" idx="12"/>
          </p:nvPr>
        </p:nvSpPr>
        <p:spPr/>
        <p:txBody>
          <a:bodyPr/>
          <a:lstStyle/>
          <a:p>
            <a:fld id="{FD838947-C620-46F1-8E60-09DA1DAC0C22}" type="slidenum">
              <a:rPr kumimoji="1" lang="ja-JP" altLang="en-US" smtClean="0"/>
              <a:t>2</a:t>
            </a:fld>
            <a:endParaRPr kumimoji="1" lang="ja-JP" altLang="en-US"/>
          </a:p>
        </p:txBody>
      </p:sp>
    </p:spTree>
    <p:extLst>
      <p:ext uri="{BB962C8B-B14F-4D97-AF65-F5344CB8AC3E}">
        <p14:creationId xmlns:p14="http://schemas.microsoft.com/office/powerpoint/2010/main" val="317574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吹き出し: 折線 24">
            <a:extLst>
              <a:ext uri="{FF2B5EF4-FFF2-40B4-BE49-F238E27FC236}">
                <a16:creationId xmlns:a16="http://schemas.microsoft.com/office/drawing/2014/main" id="{24188A90-9182-49F2-A8D0-CC636F0D1F3F}"/>
              </a:ext>
            </a:extLst>
          </p:cNvPr>
          <p:cNvSpPr/>
          <p:nvPr/>
        </p:nvSpPr>
        <p:spPr>
          <a:xfrm>
            <a:off x="4086324" y="4199153"/>
            <a:ext cx="2136415" cy="1860722"/>
          </a:xfrm>
          <a:prstGeom prst="borderCallout2">
            <a:avLst>
              <a:gd name="adj1" fmla="val 19639"/>
              <a:gd name="adj2" fmla="val 248"/>
              <a:gd name="adj3" fmla="val 18750"/>
              <a:gd name="adj4" fmla="val -16667"/>
              <a:gd name="adj5" fmla="val 65430"/>
              <a:gd name="adj6" fmla="val -6622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コンテンツ プレースホルダー 16">
            <a:extLst>
              <a:ext uri="{FF2B5EF4-FFF2-40B4-BE49-F238E27FC236}">
                <a16:creationId xmlns:a16="http://schemas.microsoft.com/office/drawing/2014/main" id="{255808B4-4BC8-49F9-9BC2-7B4382BEC6EA}"/>
              </a:ext>
            </a:extLst>
          </p:cNvPr>
          <p:cNvGraphicFramePr>
            <a:graphicFrameLocks noGrp="1"/>
          </p:cNvGraphicFramePr>
          <p:nvPr>
            <p:ph sz="half" idx="1"/>
            <p:extLst>
              <p:ext uri="{D42A27DB-BD31-4B8C-83A1-F6EECF244321}">
                <p14:modId xmlns:p14="http://schemas.microsoft.com/office/powerpoint/2010/main" val="3906033561"/>
              </p:ext>
            </p:extLst>
          </p:nvPr>
        </p:nvGraphicFramePr>
        <p:xfrm>
          <a:off x="144575" y="3781426"/>
          <a:ext cx="4234544" cy="2675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コンテンツ プレースホルダー 22">
            <a:extLst>
              <a:ext uri="{FF2B5EF4-FFF2-40B4-BE49-F238E27FC236}">
                <a16:creationId xmlns:a16="http://schemas.microsoft.com/office/drawing/2014/main" id="{2F767E4C-28B2-4F38-9C08-25C445E396DF}"/>
              </a:ext>
            </a:extLst>
          </p:cNvPr>
          <p:cNvGraphicFramePr>
            <a:graphicFrameLocks noGrp="1"/>
          </p:cNvGraphicFramePr>
          <p:nvPr>
            <p:ph sz="half" idx="2"/>
            <p:extLst>
              <p:ext uri="{D42A27DB-BD31-4B8C-83A1-F6EECF244321}">
                <p14:modId xmlns:p14="http://schemas.microsoft.com/office/powerpoint/2010/main" val="1575458183"/>
              </p:ext>
            </p:extLst>
          </p:nvPr>
        </p:nvGraphicFramePr>
        <p:xfrm>
          <a:off x="6700064" y="3134242"/>
          <a:ext cx="4653736" cy="3222108"/>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A86DBFE3-F05F-4508-8549-F28E47134CF9}"/>
              </a:ext>
            </a:extLst>
          </p:cNvPr>
          <p:cNvSpPr txBox="1"/>
          <p:nvPr/>
        </p:nvSpPr>
        <p:spPr>
          <a:xfrm>
            <a:off x="636035" y="1384122"/>
            <a:ext cx="9946240" cy="1384995"/>
          </a:xfrm>
          <a:prstGeom prst="rect">
            <a:avLst/>
          </a:prstGeom>
          <a:noFill/>
          <a:ln w="28575">
            <a:solidFill>
              <a:schemeClr val="tx1"/>
            </a:solidFill>
          </a:ln>
        </p:spPr>
        <p:txBody>
          <a:bodyPr wrap="square" rtlCol="0">
            <a:spAutoFit/>
          </a:bodyPr>
          <a:lstStyle/>
          <a:p>
            <a:pPr fontAlgn="ctr"/>
            <a:r>
              <a:rPr kumimoji="1" lang="ja-JP" altLang="en-US" sz="1200" dirty="0"/>
              <a:t>〇集落協定</a:t>
            </a:r>
            <a:endParaRPr kumimoji="1" lang="en-US" altLang="ja-JP" sz="1200" dirty="0"/>
          </a:p>
          <a:p>
            <a:pPr fontAlgn="ctr"/>
            <a:r>
              <a:rPr lang="ja-JP" altLang="en-US" sz="1200" dirty="0"/>
              <a:t>　</a:t>
            </a:r>
            <a:r>
              <a:rPr kumimoji="1" lang="en-US" altLang="ja-JP" sz="1200" dirty="0"/>
              <a:t>1018</a:t>
            </a:r>
            <a:r>
              <a:rPr kumimoji="1" lang="ja-JP" altLang="en-US" sz="1200" dirty="0"/>
              <a:t>協定のうち、継続意向の協定数は</a:t>
            </a:r>
            <a:r>
              <a:rPr kumimoji="1" lang="en-US" altLang="ja-JP" sz="1200" dirty="0"/>
              <a:t>944</a:t>
            </a:r>
            <a:r>
              <a:rPr kumimoji="1" lang="ja-JP" altLang="en-US" sz="1200" dirty="0"/>
              <a:t>協定（</a:t>
            </a:r>
            <a:r>
              <a:rPr kumimoji="1" lang="en-US" altLang="ja-JP" sz="1200" dirty="0"/>
              <a:t>94</a:t>
            </a:r>
            <a:r>
              <a:rPr kumimoji="1" lang="ja-JP" altLang="en-US" sz="1200" dirty="0"/>
              <a:t>％）、廃止意向の協定数は</a:t>
            </a:r>
            <a:r>
              <a:rPr kumimoji="1" lang="en-US" altLang="ja-JP" sz="1200" dirty="0"/>
              <a:t>64</a:t>
            </a:r>
            <a:r>
              <a:rPr kumimoji="1" lang="ja-JP" altLang="en-US" sz="1200" dirty="0"/>
              <a:t>協定（</a:t>
            </a:r>
            <a:r>
              <a:rPr kumimoji="1" lang="en-US" altLang="ja-JP" sz="1200" dirty="0"/>
              <a:t>6</a:t>
            </a:r>
            <a:r>
              <a:rPr kumimoji="1" lang="ja-JP" altLang="en-US" sz="1200" dirty="0"/>
              <a:t>％）であった。</a:t>
            </a:r>
            <a:endParaRPr kumimoji="1" lang="en-US" altLang="ja-JP" sz="1200" dirty="0"/>
          </a:p>
          <a:p>
            <a:pPr fontAlgn="ctr"/>
            <a:r>
              <a:rPr lang="ja-JP" altLang="en-US" sz="1200" dirty="0"/>
              <a:t>　また、継続意向と回答した</a:t>
            </a:r>
            <a:r>
              <a:rPr lang="en-US" altLang="ja-JP" sz="1200" dirty="0"/>
              <a:t>944</a:t>
            </a:r>
            <a:r>
              <a:rPr lang="ja-JP" altLang="en-US" sz="1200" dirty="0"/>
              <a:t>協定のうち、広域化の意向があるのは</a:t>
            </a:r>
            <a:r>
              <a:rPr lang="en-US" altLang="ja-JP" sz="1200" dirty="0"/>
              <a:t>127</a:t>
            </a:r>
            <a:r>
              <a:rPr lang="ja-JP" altLang="en-US" sz="1200" dirty="0"/>
              <a:t>協定（</a:t>
            </a:r>
            <a:r>
              <a:rPr lang="en-US" altLang="ja-JP" sz="1200" dirty="0"/>
              <a:t>14</a:t>
            </a:r>
            <a:r>
              <a:rPr lang="ja-JP" altLang="en-US" sz="1200" dirty="0"/>
              <a:t>％）、広域化の意向がないのは</a:t>
            </a:r>
            <a:r>
              <a:rPr lang="en-US" altLang="ja-JP" sz="1200" dirty="0"/>
              <a:t>817</a:t>
            </a:r>
            <a:r>
              <a:rPr lang="ja-JP" altLang="en-US" sz="1200" dirty="0"/>
              <a:t>協定（</a:t>
            </a:r>
            <a:r>
              <a:rPr lang="en-US" altLang="ja-JP" sz="1200" dirty="0"/>
              <a:t>87</a:t>
            </a:r>
            <a:r>
              <a:rPr lang="ja-JP" altLang="en-US" sz="1200" dirty="0"/>
              <a:t>％）であった。</a:t>
            </a:r>
            <a:endParaRPr lang="en-US" altLang="ja-JP" sz="1200" dirty="0"/>
          </a:p>
          <a:p>
            <a:pPr fontAlgn="ctr"/>
            <a:r>
              <a:rPr lang="ja-JP" altLang="en-US" sz="1200" dirty="0"/>
              <a:t>〇個別協定</a:t>
            </a:r>
            <a:br>
              <a:rPr lang="en-US" altLang="ja-JP" sz="1200" dirty="0"/>
            </a:br>
            <a:r>
              <a:rPr lang="ja-JP" altLang="en-US" sz="1200" dirty="0"/>
              <a:t>　</a:t>
            </a:r>
            <a:r>
              <a:rPr lang="en-US" altLang="ja-JP" sz="1200" dirty="0"/>
              <a:t>10</a:t>
            </a:r>
            <a:r>
              <a:rPr lang="ja-JP" altLang="en-US" sz="1200" dirty="0"/>
              <a:t>協定のうち、全ての協定が継続意向であった。</a:t>
            </a:r>
            <a:endParaRPr lang="en-US" altLang="ja-JP" sz="1200" dirty="0"/>
          </a:p>
          <a:p>
            <a:pPr fontAlgn="ctr"/>
            <a:endParaRPr lang="en-US" altLang="ja-JP" sz="1200" dirty="0"/>
          </a:p>
          <a:p>
            <a:endParaRPr kumimoji="1" lang="ja-JP" altLang="en-US" sz="1200" dirty="0"/>
          </a:p>
        </p:txBody>
      </p:sp>
      <p:graphicFrame>
        <p:nvGraphicFramePr>
          <p:cNvPr id="24" name="コンテンツ プレースホルダー 7">
            <a:extLst>
              <a:ext uri="{FF2B5EF4-FFF2-40B4-BE49-F238E27FC236}">
                <a16:creationId xmlns:a16="http://schemas.microsoft.com/office/drawing/2014/main" id="{11071465-CDAA-4FCC-AE66-8BD13DC52694}"/>
              </a:ext>
            </a:extLst>
          </p:cNvPr>
          <p:cNvGraphicFramePr>
            <a:graphicFrameLocks/>
          </p:cNvGraphicFramePr>
          <p:nvPr>
            <p:extLst>
              <p:ext uri="{D42A27DB-BD31-4B8C-83A1-F6EECF244321}">
                <p14:modId xmlns:p14="http://schemas.microsoft.com/office/powerpoint/2010/main" val="2209182059"/>
              </p:ext>
            </p:extLst>
          </p:nvPr>
        </p:nvGraphicFramePr>
        <p:xfrm>
          <a:off x="3917689" y="4177905"/>
          <a:ext cx="2305050" cy="2016126"/>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a:extLst>
              <a:ext uri="{FF2B5EF4-FFF2-40B4-BE49-F238E27FC236}">
                <a16:creationId xmlns:a16="http://schemas.microsoft.com/office/drawing/2014/main" id="{FE1B0912-4EBF-48E8-AD6B-28C7E220A3C4}"/>
              </a:ext>
            </a:extLst>
          </p:cNvPr>
          <p:cNvSpPr txBox="1"/>
          <p:nvPr/>
        </p:nvSpPr>
        <p:spPr>
          <a:xfrm>
            <a:off x="1" y="-9716"/>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9" name="タイトル 1">
            <a:extLst>
              <a:ext uri="{FF2B5EF4-FFF2-40B4-BE49-F238E27FC236}">
                <a16:creationId xmlns:a16="http://schemas.microsoft.com/office/drawing/2014/main" id="{8EA1CBE4-8834-4AAD-9261-BD299770EA77}"/>
              </a:ext>
            </a:extLst>
          </p:cNvPr>
          <p:cNvSpPr txBox="1">
            <a:spLocks/>
          </p:cNvSpPr>
          <p:nvPr/>
        </p:nvSpPr>
        <p:spPr>
          <a:xfrm>
            <a:off x="258451" y="767813"/>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１．継続の意向等</a:t>
            </a:r>
          </a:p>
        </p:txBody>
      </p:sp>
      <p:sp>
        <p:nvSpPr>
          <p:cNvPr id="12" name="タイトル 1">
            <a:extLst>
              <a:ext uri="{FF2B5EF4-FFF2-40B4-BE49-F238E27FC236}">
                <a16:creationId xmlns:a16="http://schemas.microsoft.com/office/drawing/2014/main" id="{13F8B7A3-F09F-40C1-8DB0-44DB6CD8C18E}"/>
              </a:ext>
            </a:extLst>
          </p:cNvPr>
          <p:cNvSpPr txBox="1">
            <a:spLocks/>
          </p:cNvSpPr>
          <p:nvPr/>
        </p:nvSpPr>
        <p:spPr>
          <a:xfrm>
            <a:off x="636035" y="3134242"/>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latin typeface="+mn-ea"/>
                <a:ea typeface="+mn-ea"/>
              </a:rPr>
              <a:t>（１）集落協定</a:t>
            </a:r>
          </a:p>
        </p:txBody>
      </p:sp>
      <p:sp>
        <p:nvSpPr>
          <p:cNvPr id="5" name="スライド番号プレースホルダー 4">
            <a:extLst>
              <a:ext uri="{FF2B5EF4-FFF2-40B4-BE49-F238E27FC236}">
                <a16:creationId xmlns:a16="http://schemas.microsoft.com/office/drawing/2014/main" id="{925A64AD-3516-4C63-84E7-D4707EAB7013}"/>
              </a:ext>
            </a:extLst>
          </p:cNvPr>
          <p:cNvSpPr>
            <a:spLocks noGrp="1"/>
          </p:cNvSpPr>
          <p:nvPr>
            <p:ph type="sldNum" sz="quarter" idx="12"/>
          </p:nvPr>
        </p:nvSpPr>
        <p:spPr/>
        <p:txBody>
          <a:bodyPr/>
          <a:lstStyle/>
          <a:p>
            <a:fld id="{FD838947-C620-46F1-8E60-09DA1DAC0C22}" type="slidenum">
              <a:rPr kumimoji="1" lang="ja-JP" altLang="en-US" smtClean="0"/>
              <a:t>20</a:t>
            </a:fld>
            <a:endParaRPr kumimoji="1" lang="ja-JP" altLang="en-US"/>
          </a:p>
        </p:txBody>
      </p:sp>
    </p:spTree>
    <p:extLst>
      <p:ext uri="{BB962C8B-B14F-4D97-AF65-F5344CB8AC3E}">
        <p14:creationId xmlns:p14="http://schemas.microsoft.com/office/powerpoint/2010/main" val="380535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26FB1-EBD3-4DCA-8DD7-35A11851A071}"/>
              </a:ext>
            </a:extLst>
          </p:cNvPr>
          <p:cNvSpPr>
            <a:spLocks noGrp="1"/>
          </p:cNvSpPr>
          <p:nvPr>
            <p:ph type="title"/>
          </p:nvPr>
        </p:nvSpPr>
        <p:spPr>
          <a:xfrm>
            <a:off x="615820" y="1184971"/>
            <a:ext cx="11214230" cy="1473778"/>
          </a:xfrm>
          <a:ln w="28575">
            <a:solidFill>
              <a:schemeClr val="tx1"/>
            </a:solidFill>
          </a:ln>
        </p:spPr>
        <p:txBody>
          <a:bodyPr>
            <a:normAutofit/>
          </a:bodyPr>
          <a:lstStyle/>
          <a:p>
            <a:pPr>
              <a:lnSpc>
                <a:spcPct val="150000"/>
              </a:lnSpc>
            </a:pPr>
            <a:r>
              <a:rPr lang="ja-JP" altLang="en-US" sz="1200" dirty="0"/>
              <a:t>〇　廃止意向の理由として、「高齢化による体力や活動意欲の低下」と回答したのが</a:t>
            </a:r>
            <a:r>
              <a:rPr lang="en-US" altLang="ja-JP" sz="1200" dirty="0"/>
              <a:t>55</a:t>
            </a:r>
            <a:r>
              <a:rPr lang="ja-JP" altLang="en-US" sz="1200" dirty="0"/>
              <a:t>協定（</a:t>
            </a:r>
            <a:r>
              <a:rPr lang="en-US" altLang="ja-JP" sz="1200" dirty="0"/>
              <a:t>86</a:t>
            </a:r>
            <a:r>
              <a:rPr lang="ja-JP" altLang="en-US" sz="1200" dirty="0"/>
              <a:t>％）で最も多く、続いて「リーダーの高齢化」「担い手の不在」</a:t>
            </a:r>
            <a:br>
              <a:rPr lang="en-US" altLang="ja-JP" sz="1200" dirty="0"/>
            </a:br>
            <a:r>
              <a:rPr lang="ja-JP" altLang="en-US" sz="1200" dirty="0"/>
              <a:t>　　と回答したのが</a:t>
            </a:r>
            <a:r>
              <a:rPr lang="en-US" altLang="ja-JP" sz="1200" dirty="0"/>
              <a:t>33</a:t>
            </a:r>
            <a:r>
              <a:rPr lang="ja-JP" altLang="en-US" sz="1200" dirty="0"/>
              <a:t>協定（</a:t>
            </a:r>
            <a:r>
              <a:rPr lang="en-US" altLang="ja-JP" sz="1200" dirty="0"/>
              <a:t>52</a:t>
            </a:r>
            <a:r>
              <a:rPr lang="ja-JP" altLang="en-US" sz="1200" dirty="0"/>
              <a:t>％）であった。高齢化や担い手不足が大きな課題。</a:t>
            </a:r>
            <a:br>
              <a:rPr lang="en-US" altLang="ja-JP" sz="1200" dirty="0"/>
            </a:br>
            <a:r>
              <a:rPr lang="ja-JP" altLang="en-US" sz="1200" dirty="0"/>
              <a:t>〇　廃止意向の協定に対しては、協定の広域化により担い手の確保を図ることや、作物の作付けが可能な状態に維持管理することができれば</a:t>
            </a:r>
            <a:br>
              <a:rPr lang="en-US" altLang="ja-JP" sz="1200" dirty="0"/>
            </a:br>
            <a:r>
              <a:rPr lang="ja-JP" altLang="en-US" sz="1200" dirty="0"/>
              <a:t>　交付金の対象となる旨を周知していくことなどが考えられる。個々の状況に応じて、働きかけの方針を検討する。</a:t>
            </a:r>
            <a:br>
              <a:rPr kumimoji="1" lang="ja-JP" altLang="en-US" sz="1200" dirty="0"/>
            </a:br>
            <a:endParaRPr kumimoji="1" lang="ja-JP" altLang="en-US" sz="1200" dirty="0"/>
          </a:p>
        </p:txBody>
      </p:sp>
      <p:graphicFrame>
        <p:nvGraphicFramePr>
          <p:cNvPr id="4" name="コンテンツ プレースホルダー 12">
            <a:extLst>
              <a:ext uri="{FF2B5EF4-FFF2-40B4-BE49-F238E27FC236}">
                <a16:creationId xmlns:a16="http://schemas.microsoft.com/office/drawing/2014/main" id="{FA355AC1-EFC8-496C-9E09-115226BF4636}"/>
              </a:ext>
            </a:extLst>
          </p:cNvPr>
          <p:cNvGraphicFramePr>
            <a:graphicFrameLocks noGrp="1"/>
          </p:cNvGraphicFramePr>
          <p:nvPr>
            <p:ph idx="1"/>
            <p:extLst>
              <p:ext uri="{D42A27DB-BD31-4B8C-83A1-F6EECF244321}">
                <p14:modId xmlns:p14="http://schemas.microsoft.com/office/powerpoint/2010/main" val="51088471"/>
              </p:ext>
            </p:extLst>
          </p:nvPr>
        </p:nvGraphicFramePr>
        <p:xfrm>
          <a:off x="615820" y="2725370"/>
          <a:ext cx="6061204" cy="381354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CBB4E9CE-9A1B-468F-9CF0-1C1B7EDF6213}"/>
              </a:ext>
            </a:extLst>
          </p:cNvPr>
          <p:cNvSpPr txBox="1"/>
          <p:nvPr/>
        </p:nvSpPr>
        <p:spPr>
          <a:xfrm>
            <a:off x="4516976" y="4911108"/>
            <a:ext cx="1950499" cy="738664"/>
          </a:xfrm>
          <a:prstGeom prst="rect">
            <a:avLst/>
          </a:prstGeom>
          <a:noFill/>
          <a:ln w="6350">
            <a:solidFill>
              <a:schemeClr val="tx1"/>
            </a:solidFill>
          </a:ln>
        </p:spPr>
        <p:txBody>
          <a:bodyPr wrap="square" rtlCol="0">
            <a:spAutoFit/>
          </a:bodyPr>
          <a:lstStyle/>
          <a:p>
            <a:r>
              <a:rPr kumimoji="1" lang="en-US" altLang="ja-JP" sz="1050" dirty="0"/>
              <a:t>※</a:t>
            </a:r>
            <a:r>
              <a:rPr kumimoji="1" lang="ja-JP" altLang="en-US" sz="1050" dirty="0"/>
              <a:t>廃止意向の</a:t>
            </a:r>
            <a:r>
              <a:rPr kumimoji="1" lang="en-US" altLang="ja-JP" sz="1050" dirty="0"/>
              <a:t>64</a:t>
            </a:r>
            <a:r>
              <a:rPr kumimoji="1" lang="ja-JP" altLang="en-US" sz="1050" dirty="0"/>
              <a:t>協定が回答</a:t>
            </a:r>
            <a:endParaRPr kumimoji="1" lang="en-US" altLang="ja-JP" sz="1050" dirty="0"/>
          </a:p>
          <a:p>
            <a:r>
              <a:rPr kumimoji="1" lang="ja-JP" altLang="en-US" sz="1050" dirty="0"/>
              <a:t>（複数回答可）</a:t>
            </a:r>
            <a:endParaRPr kumimoji="1" lang="en-US" altLang="ja-JP" sz="1050" dirty="0"/>
          </a:p>
          <a:p>
            <a:r>
              <a:rPr lang="en-US" altLang="ja-JP" sz="1050" dirty="0"/>
              <a:t>※</a:t>
            </a:r>
            <a:r>
              <a:rPr lang="ja-JP" altLang="en-US" sz="1050" dirty="0"/>
              <a:t>市町村は</a:t>
            </a:r>
            <a:r>
              <a:rPr lang="en-US" altLang="ja-JP" sz="1050" dirty="0"/>
              <a:t>69</a:t>
            </a:r>
            <a:r>
              <a:rPr lang="ja-JP" altLang="en-US" sz="1050" dirty="0"/>
              <a:t>市町村が回答</a:t>
            </a:r>
            <a:endParaRPr lang="en-US" altLang="ja-JP" sz="1050" dirty="0"/>
          </a:p>
          <a:p>
            <a:r>
              <a:rPr kumimoji="1" lang="ja-JP" altLang="en-US" sz="1050" dirty="0"/>
              <a:t>（全ての第５期取組市町村）</a:t>
            </a:r>
          </a:p>
        </p:txBody>
      </p:sp>
      <p:sp>
        <p:nvSpPr>
          <p:cNvPr id="10" name="テキスト ボックス 9">
            <a:extLst>
              <a:ext uri="{FF2B5EF4-FFF2-40B4-BE49-F238E27FC236}">
                <a16:creationId xmlns:a16="http://schemas.microsoft.com/office/drawing/2014/main" id="{388A28BE-64D9-4E0B-ADED-5D7BF48A2CC0}"/>
              </a:ext>
            </a:extLst>
          </p:cNvPr>
          <p:cNvSpPr txBox="1"/>
          <p:nvPr/>
        </p:nvSpPr>
        <p:spPr>
          <a:xfrm>
            <a:off x="0" y="0"/>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11" name="タイトル 1">
            <a:extLst>
              <a:ext uri="{FF2B5EF4-FFF2-40B4-BE49-F238E27FC236}">
                <a16:creationId xmlns:a16="http://schemas.microsoft.com/office/drawing/2014/main" id="{023BD319-B8BE-4F4C-9405-9F1EDB6083BC}"/>
              </a:ext>
            </a:extLst>
          </p:cNvPr>
          <p:cNvSpPr txBox="1">
            <a:spLocks/>
          </p:cNvSpPr>
          <p:nvPr/>
        </p:nvSpPr>
        <p:spPr>
          <a:xfrm>
            <a:off x="279627" y="681464"/>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２．廃止意向の理由</a:t>
            </a:r>
          </a:p>
        </p:txBody>
      </p:sp>
      <p:sp>
        <p:nvSpPr>
          <p:cNvPr id="3" name="スライド番号プレースホルダー 2">
            <a:extLst>
              <a:ext uri="{FF2B5EF4-FFF2-40B4-BE49-F238E27FC236}">
                <a16:creationId xmlns:a16="http://schemas.microsoft.com/office/drawing/2014/main" id="{FB395560-E4BB-4187-9A15-BA3F0467B09A}"/>
              </a:ext>
            </a:extLst>
          </p:cNvPr>
          <p:cNvSpPr>
            <a:spLocks noGrp="1"/>
          </p:cNvSpPr>
          <p:nvPr>
            <p:ph type="sldNum" sz="quarter" idx="12"/>
          </p:nvPr>
        </p:nvSpPr>
        <p:spPr/>
        <p:txBody>
          <a:bodyPr/>
          <a:lstStyle/>
          <a:p>
            <a:fld id="{FD838947-C620-46F1-8E60-09DA1DAC0C22}" type="slidenum">
              <a:rPr kumimoji="1" lang="ja-JP" altLang="en-US" smtClean="0"/>
              <a:t>21</a:t>
            </a:fld>
            <a:endParaRPr kumimoji="1" lang="ja-JP" altLang="en-US"/>
          </a:p>
        </p:txBody>
      </p:sp>
      <p:graphicFrame>
        <p:nvGraphicFramePr>
          <p:cNvPr id="12" name="コンテンツ プレースホルダー 16">
            <a:extLst>
              <a:ext uri="{FF2B5EF4-FFF2-40B4-BE49-F238E27FC236}">
                <a16:creationId xmlns:a16="http://schemas.microsoft.com/office/drawing/2014/main" id="{CEE9E4B5-2681-4943-B25C-76FE42958BE2}"/>
              </a:ext>
            </a:extLst>
          </p:cNvPr>
          <p:cNvGraphicFramePr>
            <a:graphicFrameLocks/>
          </p:cNvGraphicFramePr>
          <p:nvPr>
            <p:extLst>
              <p:ext uri="{D42A27DB-BD31-4B8C-83A1-F6EECF244321}">
                <p14:modId xmlns:p14="http://schemas.microsoft.com/office/powerpoint/2010/main" val="1118887105"/>
              </p:ext>
            </p:extLst>
          </p:nvPr>
        </p:nvGraphicFramePr>
        <p:xfrm>
          <a:off x="7341636" y="3377341"/>
          <a:ext cx="4234544" cy="3067533"/>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a:extLst>
              <a:ext uri="{FF2B5EF4-FFF2-40B4-BE49-F238E27FC236}">
                <a16:creationId xmlns:a16="http://schemas.microsoft.com/office/drawing/2014/main" id="{D4A81D38-92C3-46BC-A1C0-4E12A1FFC824}"/>
              </a:ext>
            </a:extLst>
          </p:cNvPr>
          <p:cNvSpPr txBox="1">
            <a:spLocks/>
          </p:cNvSpPr>
          <p:nvPr/>
        </p:nvSpPr>
        <p:spPr>
          <a:xfrm>
            <a:off x="7734299" y="2940769"/>
            <a:ext cx="2219325" cy="534165"/>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（参考）市町村アンケート</a:t>
            </a:r>
            <a:endParaRPr lang="en-US" altLang="ja-JP" sz="1200" b="1" dirty="0"/>
          </a:p>
          <a:p>
            <a:r>
              <a:rPr lang="ja-JP" altLang="en-US" sz="1200" b="1" dirty="0"/>
              <a:t>　次期対策における協定数</a:t>
            </a:r>
          </a:p>
        </p:txBody>
      </p:sp>
    </p:spTree>
    <p:extLst>
      <p:ext uri="{BB962C8B-B14F-4D97-AF65-F5344CB8AC3E}">
        <p14:creationId xmlns:p14="http://schemas.microsoft.com/office/powerpoint/2010/main" val="180008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吹き出し: 折線 24">
            <a:extLst>
              <a:ext uri="{FF2B5EF4-FFF2-40B4-BE49-F238E27FC236}">
                <a16:creationId xmlns:a16="http://schemas.microsoft.com/office/drawing/2014/main" id="{24188A90-9182-49F2-A8D0-CC636F0D1F3F}"/>
              </a:ext>
            </a:extLst>
          </p:cNvPr>
          <p:cNvSpPr/>
          <p:nvPr/>
        </p:nvSpPr>
        <p:spPr>
          <a:xfrm>
            <a:off x="4571111" y="2840857"/>
            <a:ext cx="6663775" cy="3491507"/>
          </a:xfrm>
          <a:prstGeom prst="borderCallout2">
            <a:avLst>
              <a:gd name="adj1" fmla="val 19639"/>
              <a:gd name="adj2" fmla="val 248"/>
              <a:gd name="adj3" fmla="val 18750"/>
              <a:gd name="adj4" fmla="val -16667"/>
              <a:gd name="adj5" fmla="val 13324"/>
              <a:gd name="adj6" fmla="val -20345"/>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86DBFE3-F05F-4508-8549-F28E47134CF9}"/>
              </a:ext>
            </a:extLst>
          </p:cNvPr>
          <p:cNvSpPr txBox="1"/>
          <p:nvPr/>
        </p:nvSpPr>
        <p:spPr>
          <a:xfrm>
            <a:off x="722636" y="1287611"/>
            <a:ext cx="10840714" cy="830997"/>
          </a:xfrm>
          <a:prstGeom prst="rect">
            <a:avLst/>
          </a:prstGeom>
          <a:noFill/>
          <a:ln w="28575">
            <a:solidFill>
              <a:schemeClr val="tx1"/>
            </a:solidFill>
          </a:ln>
        </p:spPr>
        <p:txBody>
          <a:bodyPr wrap="square" rtlCol="0">
            <a:spAutoFit/>
          </a:bodyPr>
          <a:lstStyle/>
          <a:p>
            <a:r>
              <a:rPr kumimoji="1" lang="ja-JP" altLang="en-US" sz="1200" dirty="0"/>
              <a:t>〇　集落協定</a:t>
            </a:r>
            <a:r>
              <a:rPr lang="ja-JP" altLang="en-US" sz="1200" dirty="0"/>
              <a:t>で継続意向と回答した</a:t>
            </a:r>
            <a:r>
              <a:rPr lang="en-US" altLang="ja-JP" sz="1200" dirty="0"/>
              <a:t>944</a:t>
            </a:r>
            <a:r>
              <a:rPr lang="ja-JP" altLang="en-US" sz="1200" dirty="0"/>
              <a:t>協定のうち、広域化の意向があるのは</a:t>
            </a:r>
            <a:r>
              <a:rPr lang="en-US" altLang="ja-JP" sz="1200" dirty="0"/>
              <a:t>127</a:t>
            </a:r>
            <a:r>
              <a:rPr lang="ja-JP" altLang="en-US" sz="1200" dirty="0"/>
              <a:t>協定（</a:t>
            </a:r>
            <a:r>
              <a:rPr lang="en-US" altLang="ja-JP" sz="1200" dirty="0"/>
              <a:t>14</a:t>
            </a:r>
            <a:r>
              <a:rPr lang="ja-JP" altLang="en-US" sz="1200" dirty="0"/>
              <a:t>％）、広域化の意向がないのは</a:t>
            </a:r>
            <a:r>
              <a:rPr lang="en-US" altLang="ja-JP" sz="1200" dirty="0"/>
              <a:t>817</a:t>
            </a:r>
            <a:r>
              <a:rPr lang="ja-JP" altLang="en-US" sz="1200" dirty="0"/>
              <a:t>協定（</a:t>
            </a:r>
            <a:r>
              <a:rPr lang="en-US" altLang="ja-JP" sz="1200" dirty="0"/>
              <a:t>87</a:t>
            </a:r>
            <a:r>
              <a:rPr lang="ja-JP" altLang="en-US" sz="1200" dirty="0"/>
              <a:t>％）であった。</a:t>
            </a:r>
            <a:endParaRPr lang="en-US" altLang="ja-JP" sz="1200" dirty="0"/>
          </a:p>
          <a:p>
            <a:r>
              <a:rPr lang="ja-JP" altLang="en-US" sz="1200" dirty="0"/>
              <a:t>〇　市町村における広域化の</a:t>
            </a:r>
            <a:r>
              <a:rPr kumimoji="1" lang="ja-JP" altLang="en-US" sz="1200" dirty="0"/>
              <a:t>推進方針としては、現時点では積極的な広域化の推進を考えていない市町村も多いが、</a:t>
            </a:r>
            <a:endParaRPr kumimoji="1" lang="en-US" altLang="ja-JP" sz="1200" dirty="0"/>
          </a:p>
          <a:p>
            <a:r>
              <a:rPr lang="ja-JP" altLang="en-US" sz="1200" dirty="0"/>
              <a:t>　　</a:t>
            </a:r>
            <a:r>
              <a:rPr kumimoji="1" lang="ja-JP" altLang="en-US" sz="1200" dirty="0"/>
              <a:t>高齢化・担い手不足といった課題への対応策として有効であれば、地域の意向を確認しつつ検討・推進する必要があると考える。</a:t>
            </a:r>
            <a:endParaRPr kumimoji="1" lang="en-US" altLang="ja-JP" sz="1200" dirty="0"/>
          </a:p>
          <a:p>
            <a:r>
              <a:rPr lang="ja-JP" altLang="en-US" sz="1200" dirty="0"/>
              <a:t>〇　なお、広域化を検討するも、規模の大きい組織をまとめるリーダーや、事務処理を行う人材が中々見当がつかないとの市町村の声もあった。</a:t>
            </a:r>
            <a:endParaRPr kumimoji="1" lang="ja-JP" altLang="en-US" sz="1200" dirty="0"/>
          </a:p>
        </p:txBody>
      </p:sp>
      <p:graphicFrame>
        <p:nvGraphicFramePr>
          <p:cNvPr id="24" name="コンテンツ プレースホルダー 7">
            <a:extLst>
              <a:ext uri="{FF2B5EF4-FFF2-40B4-BE49-F238E27FC236}">
                <a16:creationId xmlns:a16="http://schemas.microsoft.com/office/drawing/2014/main" id="{11071465-CDAA-4FCC-AE66-8BD13DC52694}"/>
              </a:ext>
            </a:extLst>
          </p:cNvPr>
          <p:cNvGraphicFramePr>
            <a:graphicFrameLocks/>
          </p:cNvGraphicFramePr>
          <p:nvPr>
            <p:extLst>
              <p:ext uri="{D42A27DB-BD31-4B8C-83A1-F6EECF244321}">
                <p14:modId xmlns:p14="http://schemas.microsoft.com/office/powerpoint/2010/main" val="2459929457"/>
              </p:ext>
            </p:extLst>
          </p:nvPr>
        </p:nvGraphicFramePr>
        <p:xfrm>
          <a:off x="722636" y="2500537"/>
          <a:ext cx="3275406" cy="2785990"/>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a:extLst>
              <a:ext uri="{FF2B5EF4-FFF2-40B4-BE49-F238E27FC236}">
                <a16:creationId xmlns:a16="http://schemas.microsoft.com/office/drawing/2014/main" id="{FE1B0912-4EBF-48E8-AD6B-28C7E220A3C4}"/>
              </a:ext>
            </a:extLst>
          </p:cNvPr>
          <p:cNvSpPr txBox="1"/>
          <p:nvPr/>
        </p:nvSpPr>
        <p:spPr>
          <a:xfrm>
            <a:off x="1" y="-9716"/>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9" name="タイトル 1">
            <a:extLst>
              <a:ext uri="{FF2B5EF4-FFF2-40B4-BE49-F238E27FC236}">
                <a16:creationId xmlns:a16="http://schemas.microsoft.com/office/drawing/2014/main" id="{8EA1CBE4-8834-4AAD-9261-BD299770EA77}"/>
              </a:ext>
            </a:extLst>
          </p:cNvPr>
          <p:cNvSpPr txBox="1">
            <a:spLocks/>
          </p:cNvSpPr>
          <p:nvPr/>
        </p:nvSpPr>
        <p:spPr>
          <a:xfrm>
            <a:off x="248926" y="749953"/>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t>3</a:t>
            </a:r>
            <a:r>
              <a:rPr lang="ja-JP" altLang="en-US" sz="2400" b="1" dirty="0"/>
              <a:t>．広域化の意向</a:t>
            </a:r>
          </a:p>
        </p:txBody>
      </p:sp>
      <p:sp>
        <p:nvSpPr>
          <p:cNvPr id="5" name="スライド番号プレースホルダー 4">
            <a:extLst>
              <a:ext uri="{FF2B5EF4-FFF2-40B4-BE49-F238E27FC236}">
                <a16:creationId xmlns:a16="http://schemas.microsoft.com/office/drawing/2014/main" id="{925A64AD-3516-4C63-84E7-D4707EAB7013}"/>
              </a:ext>
            </a:extLst>
          </p:cNvPr>
          <p:cNvSpPr>
            <a:spLocks noGrp="1"/>
          </p:cNvSpPr>
          <p:nvPr>
            <p:ph type="sldNum" sz="quarter" idx="12"/>
          </p:nvPr>
        </p:nvSpPr>
        <p:spPr/>
        <p:txBody>
          <a:bodyPr/>
          <a:lstStyle/>
          <a:p>
            <a:fld id="{FD838947-C620-46F1-8E60-09DA1DAC0C22}" type="slidenum">
              <a:rPr kumimoji="1" lang="ja-JP" altLang="en-US" smtClean="0"/>
              <a:t>22</a:t>
            </a:fld>
            <a:endParaRPr kumimoji="1" lang="ja-JP" altLang="en-US"/>
          </a:p>
        </p:txBody>
      </p:sp>
      <p:sp>
        <p:nvSpPr>
          <p:cNvPr id="13" name="タイトル 1">
            <a:extLst>
              <a:ext uri="{FF2B5EF4-FFF2-40B4-BE49-F238E27FC236}">
                <a16:creationId xmlns:a16="http://schemas.microsoft.com/office/drawing/2014/main" id="{27D36298-D51B-4D4F-B3DD-BD9F838F27CE}"/>
              </a:ext>
            </a:extLst>
          </p:cNvPr>
          <p:cNvSpPr txBox="1">
            <a:spLocks/>
          </p:cNvSpPr>
          <p:nvPr/>
        </p:nvSpPr>
        <p:spPr>
          <a:xfrm>
            <a:off x="4571111" y="2314890"/>
            <a:ext cx="3755799" cy="541370"/>
          </a:xfrm>
          <a:prstGeom prst="rect">
            <a:avLst/>
          </a:prstGeom>
          <a:solidFill>
            <a:schemeClr val="accent4">
              <a:lumMod val="20000"/>
              <a:lumOff val="8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（参考）市町村アンケート</a:t>
            </a:r>
            <a:endParaRPr lang="en-US" altLang="ja-JP" sz="1400" b="1" dirty="0"/>
          </a:p>
          <a:p>
            <a:r>
              <a:rPr lang="ja-JP" altLang="en-US" sz="1400" b="1" dirty="0"/>
              <a:t>　　　　集落協定の統合・広域化への推進方針</a:t>
            </a:r>
          </a:p>
        </p:txBody>
      </p:sp>
      <p:graphicFrame>
        <p:nvGraphicFramePr>
          <p:cNvPr id="15" name="グラフ 14">
            <a:extLst>
              <a:ext uri="{FF2B5EF4-FFF2-40B4-BE49-F238E27FC236}">
                <a16:creationId xmlns:a16="http://schemas.microsoft.com/office/drawing/2014/main" id="{F61D6101-EE3A-4563-B4F4-2499AEFCAA7F}"/>
              </a:ext>
            </a:extLst>
          </p:cNvPr>
          <p:cNvGraphicFramePr/>
          <p:nvPr>
            <p:extLst>
              <p:ext uri="{D42A27DB-BD31-4B8C-83A1-F6EECF244321}">
                <p14:modId xmlns:p14="http://schemas.microsoft.com/office/powerpoint/2010/main" val="1248976737"/>
              </p:ext>
            </p:extLst>
          </p:nvPr>
        </p:nvGraphicFramePr>
        <p:xfrm>
          <a:off x="4772025" y="2926461"/>
          <a:ext cx="6345987" cy="3405903"/>
        </p:xfrm>
        <a:graphic>
          <a:graphicData uri="http://schemas.openxmlformats.org/drawingml/2006/chart">
            <c:chart xmlns:c="http://schemas.openxmlformats.org/drawingml/2006/chart" xmlns:r="http://schemas.openxmlformats.org/officeDocument/2006/relationships" r:id="rId3"/>
          </a:graphicData>
        </a:graphic>
      </p:graphicFrame>
      <p:sp>
        <p:nvSpPr>
          <p:cNvPr id="8" name="楕円 7">
            <a:extLst>
              <a:ext uri="{FF2B5EF4-FFF2-40B4-BE49-F238E27FC236}">
                <a16:creationId xmlns:a16="http://schemas.microsoft.com/office/drawing/2014/main" id="{15FBF647-CEF3-4C93-AB7D-83D6368F9048}"/>
              </a:ext>
            </a:extLst>
          </p:cNvPr>
          <p:cNvSpPr/>
          <p:nvPr/>
        </p:nvSpPr>
        <p:spPr>
          <a:xfrm>
            <a:off x="2771775" y="2721211"/>
            <a:ext cx="714375" cy="641114"/>
          </a:xfrm>
          <a:prstGeom prst="ellipse">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528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10">
            <a:extLst>
              <a:ext uri="{FF2B5EF4-FFF2-40B4-BE49-F238E27FC236}">
                <a16:creationId xmlns:a16="http://schemas.microsoft.com/office/drawing/2014/main" id="{86583198-3B83-4AFF-9A22-1C0AFE4EC8F2}"/>
              </a:ext>
            </a:extLst>
          </p:cNvPr>
          <p:cNvGraphicFramePr>
            <a:graphicFrameLocks noGrp="1"/>
          </p:cNvGraphicFramePr>
          <p:nvPr>
            <p:ph sz="half" idx="1"/>
            <p:extLst>
              <p:ext uri="{D42A27DB-BD31-4B8C-83A1-F6EECF244321}">
                <p14:modId xmlns:p14="http://schemas.microsoft.com/office/powerpoint/2010/main" val="619813580"/>
              </p:ext>
            </p:extLst>
          </p:nvPr>
        </p:nvGraphicFramePr>
        <p:xfrm>
          <a:off x="390247" y="3834877"/>
          <a:ext cx="3321697" cy="2844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コンテンツ プレースホルダー 13">
            <a:extLst>
              <a:ext uri="{FF2B5EF4-FFF2-40B4-BE49-F238E27FC236}">
                <a16:creationId xmlns:a16="http://schemas.microsoft.com/office/drawing/2014/main" id="{AC7A1CC8-5D40-4E54-96EB-FFBD1C53A38B}"/>
              </a:ext>
            </a:extLst>
          </p:cNvPr>
          <p:cNvGraphicFramePr>
            <a:graphicFrameLocks noGrp="1"/>
          </p:cNvGraphicFramePr>
          <p:nvPr>
            <p:ph sz="half" idx="2"/>
            <p:extLst>
              <p:ext uri="{D42A27DB-BD31-4B8C-83A1-F6EECF244321}">
                <p14:modId xmlns:p14="http://schemas.microsoft.com/office/powerpoint/2010/main" val="738974684"/>
              </p:ext>
            </p:extLst>
          </p:nvPr>
        </p:nvGraphicFramePr>
        <p:xfrm>
          <a:off x="7483246" y="3722914"/>
          <a:ext cx="3974746" cy="3618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コンテンツ プレースホルダー 17">
            <a:extLst>
              <a:ext uri="{FF2B5EF4-FFF2-40B4-BE49-F238E27FC236}">
                <a16:creationId xmlns:a16="http://schemas.microsoft.com/office/drawing/2014/main" id="{CFA7E9DA-47C1-405D-9617-4397C44E2621}"/>
              </a:ext>
            </a:extLst>
          </p:cNvPr>
          <p:cNvGraphicFramePr>
            <a:graphicFrameLocks noGrp="1"/>
          </p:cNvGraphicFramePr>
          <p:nvPr>
            <p:ph sz="quarter" idx="14"/>
            <p:extLst>
              <p:ext uri="{D42A27DB-BD31-4B8C-83A1-F6EECF244321}">
                <p14:modId xmlns:p14="http://schemas.microsoft.com/office/powerpoint/2010/main" val="745823245"/>
              </p:ext>
            </p:extLst>
          </p:nvPr>
        </p:nvGraphicFramePr>
        <p:xfrm>
          <a:off x="4087812" y="3834877"/>
          <a:ext cx="3680696" cy="2696549"/>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4899AE01-30DE-4155-9C92-346470ED7330}"/>
              </a:ext>
            </a:extLst>
          </p:cNvPr>
          <p:cNvSpPr txBox="1"/>
          <p:nvPr/>
        </p:nvSpPr>
        <p:spPr>
          <a:xfrm>
            <a:off x="831035" y="1125951"/>
            <a:ext cx="9688064" cy="2005421"/>
          </a:xfrm>
          <a:prstGeom prst="rect">
            <a:avLst/>
          </a:prstGeom>
          <a:noFill/>
          <a:ln w="28575">
            <a:solidFill>
              <a:schemeClr val="tx1"/>
            </a:solidFill>
          </a:ln>
        </p:spPr>
        <p:txBody>
          <a:bodyPr wrap="square" rtlCol="0" anchor="ctr">
            <a:spAutoFit/>
          </a:bodyPr>
          <a:lstStyle/>
          <a:p>
            <a:pPr>
              <a:lnSpc>
                <a:spcPct val="150000"/>
              </a:lnSpc>
            </a:pPr>
            <a:r>
              <a:rPr kumimoji="1" lang="ja-JP" altLang="en-US" sz="1200" dirty="0"/>
              <a:t>〇　</a:t>
            </a:r>
            <a:r>
              <a:rPr kumimoji="1" lang="en-US" altLang="ja-JP" sz="1200" dirty="0"/>
              <a:t>570</a:t>
            </a:r>
            <a:r>
              <a:rPr kumimoji="1" lang="ja-JP" altLang="en-US" sz="1200" dirty="0"/>
              <a:t>集落協定（</a:t>
            </a:r>
            <a:r>
              <a:rPr kumimoji="1" lang="en-US" altLang="ja-JP" sz="1200" dirty="0"/>
              <a:t>56</a:t>
            </a:r>
            <a:r>
              <a:rPr kumimoji="1" lang="ja-JP" altLang="en-US" sz="1200" dirty="0"/>
              <a:t>％）で</a:t>
            </a:r>
            <a:r>
              <a:rPr kumimoji="1" lang="en-US" altLang="ja-JP" sz="1200" dirty="0"/>
              <a:t>70</a:t>
            </a:r>
            <a:r>
              <a:rPr kumimoji="1" lang="ja-JP" altLang="en-US" sz="1200" dirty="0"/>
              <a:t>歳以上の方が代表者を務めており、</a:t>
            </a:r>
            <a:r>
              <a:rPr lang="ja-JP" altLang="en-US" sz="1200" dirty="0"/>
              <a:t>代表者になってからの年数も長いため、負担が大きいと考えられる。</a:t>
            </a:r>
            <a:endParaRPr lang="en-US" altLang="ja-JP" sz="1200" dirty="0"/>
          </a:p>
          <a:p>
            <a:pPr>
              <a:lnSpc>
                <a:spcPct val="150000"/>
              </a:lnSpc>
            </a:pPr>
            <a:r>
              <a:rPr kumimoji="1" lang="ja-JP" altLang="en-US" sz="1200" dirty="0"/>
              <a:t>〇　次期対策継続の意向があっても、代表者継続の目途もたっていない協定が</a:t>
            </a:r>
            <a:r>
              <a:rPr kumimoji="1" lang="en-US" altLang="ja-JP" sz="1200" dirty="0"/>
              <a:t>41</a:t>
            </a:r>
            <a:r>
              <a:rPr kumimoji="1" lang="ja-JP" altLang="en-US" sz="1200" dirty="0"/>
              <a:t>％ある。</a:t>
            </a:r>
            <a:endParaRPr kumimoji="1" lang="en-US" altLang="ja-JP" sz="1200" dirty="0"/>
          </a:p>
          <a:p>
            <a:pPr>
              <a:lnSpc>
                <a:spcPct val="150000"/>
              </a:lnSpc>
            </a:pPr>
            <a:r>
              <a:rPr lang="ja-JP" altLang="en-US" sz="1200" dirty="0"/>
              <a:t>〇　</a:t>
            </a:r>
            <a:r>
              <a:rPr kumimoji="1" lang="ja-JP" altLang="en-US" sz="1200" dirty="0"/>
              <a:t>廃止意向の理由として、リーダーの高齢化を挙げる集落も多かったことから、次期対策に向け、役員を担う人材の確保が</a:t>
            </a:r>
            <a:r>
              <a:rPr lang="ja-JP" altLang="en-US" sz="1200" dirty="0"/>
              <a:t>必要</a:t>
            </a:r>
            <a:r>
              <a:rPr kumimoji="1" lang="ja-JP" altLang="en-US" sz="1200" dirty="0"/>
              <a:t>である。</a:t>
            </a:r>
            <a:br>
              <a:rPr kumimoji="1" lang="en-US" altLang="ja-JP" sz="1200" dirty="0"/>
            </a:br>
            <a:r>
              <a:rPr lang="ja-JP" altLang="en-US" sz="1200" dirty="0"/>
              <a:t>〇　</a:t>
            </a:r>
            <a:r>
              <a:rPr kumimoji="1" lang="ja-JP" altLang="en-US" sz="1200" dirty="0"/>
              <a:t>協定参加者全体の高齢化が進み参加者も減少する中で解決が難しい問題であるが、世代交代が徐々に進むよう</a:t>
            </a:r>
            <a:r>
              <a:rPr lang="ja-JP" altLang="en-US" sz="1200" dirty="0"/>
              <a:t>に</a:t>
            </a:r>
            <a:endParaRPr kumimoji="1" lang="en-US" altLang="ja-JP" sz="1200" dirty="0"/>
          </a:p>
          <a:p>
            <a:pPr>
              <a:lnSpc>
                <a:spcPct val="150000"/>
              </a:lnSpc>
            </a:pPr>
            <a:r>
              <a:rPr lang="ja-JP" altLang="en-US" sz="1200" dirty="0"/>
              <a:t>　</a:t>
            </a:r>
            <a:r>
              <a:rPr kumimoji="1" lang="ja-JP" altLang="en-US" sz="1200" dirty="0"/>
              <a:t>若い担い手に働きかけていくことや、若い方が役員を担いやすい集落の体制を作ることも必要</a:t>
            </a:r>
            <a:r>
              <a:rPr lang="ja-JP" altLang="en-US" sz="1200" dirty="0"/>
              <a:t>で</a:t>
            </a:r>
            <a:r>
              <a:rPr kumimoji="1" lang="ja-JP" altLang="en-US" sz="1200" dirty="0"/>
              <a:t>ある。</a:t>
            </a:r>
            <a:endParaRPr kumimoji="1" lang="en-US" altLang="ja-JP" sz="1200" dirty="0"/>
          </a:p>
          <a:p>
            <a:pPr>
              <a:lnSpc>
                <a:spcPct val="150000"/>
              </a:lnSpc>
            </a:pPr>
            <a:r>
              <a:rPr lang="ja-JP" altLang="en-US" sz="1200" dirty="0"/>
              <a:t>〇　</a:t>
            </a:r>
            <a:r>
              <a:rPr kumimoji="1" lang="ja-JP" altLang="en-US" sz="1200" dirty="0"/>
              <a:t>また、役員の負担軽減のため、事務委託についても検討していく必要がある。</a:t>
            </a:r>
          </a:p>
          <a:p>
            <a:pPr>
              <a:lnSpc>
                <a:spcPct val="150000"/>
              </a:lnSpc>
            </a:pPr>
            <a:endParaRPr kumimoji="1" lang="en-US" altLang="ja-JP" sz="1200" dirty="0"/>
          </a:p>
        </p:txBody>
      </p:sp>
      <p:sp>
        <p:nvSpPr>
          <p:cNvPr id="27" name="テキスト ボックス 26">
            <a:extLst>
              <a:ext uri="{FF2B5EF4-FFF2-40B4-BE49-F238E27FC236}">
                <a16:creationId xmlns:a16="http://schemas.microsoft.com/office/drawing/2014/main" id="{B2A69555-B845-4DCC-9F49-3EC2DA62D187}"/>
              </a:ext>
            </a:extLst>
          </p:cNvPr>
          <p:cNvSpPr txBox="1"/>
          <p:nvPr/>
        </p:nvSpPr>
        <p:spPr>
          <a:xfrm>
            <a:off x="0" y="0"/>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12" name="タイトル 1">
            <a:extLst>
              <a:ext uri="{FF2B5EF4-FFF2-40B4-BE49-F238E27FC236}">
                <a16:creationId xmlns:a16="http://schemas.microsoft.com/office/drawing/2014/main" id="{1D243728-7480-4ABA-8894-3CF04CD38C05}"/>
              </a:ext>
            </a:extLst>
          </p:cNvPr>
          <p:cNvSpPr txBox="1">
            <a:spLocks/>
          </p:cNvSpPr>
          <p:nvPr/>
        </p:nvSpPr>
        <p:spPr>
          <a:xfrm>
            <a:off x="297524" y="666520"/>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３．協定の役員</a:t>
            </a:r>
          </a:p>
        </p:txBody>
      </p:sp>
      <p:sp>
        <p:nvSpPr>
          <p:cNvPr id="16" name="タイトル 1">
            <a:extLst>
              <a:ext uri="{FF2B5EF4-FFF2-40B4-BE49-F238E27FC236}">
                <a16:creationId xmlns:a16="http://schemas.microsoft.com/office/drawing/2014/main" id="{C23E4111-9927-4E64-847D-37FE8706DD32}"/>
              </a:ext>
            </a:extLst>
          </p:cNvPr>
          <p:cNvSpPr txBox="1">
            <a:spLocks/>
          </p:cNvSpPr>
          <p:nvPr/>
        </p:nvSpPr>
        <p:spPr>
          <a:xfrm>
            <a:off x="427841" y="3397991"/>
            <a:ext cx="2540081" cy="43688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（１）集落協定の代表者</a:t>
            </a:r>
          </a:p>
        </p:txBody>
      </p:sp>
      <p:sp>
        <p:nvSpPr>
          <p:cNvPr id="5" name="スライド番号プレースホルダー 4">
            <a:extLst>
              <a:ext uri="{FF2B5EF4-FFF2-40B4-BE49-F238E27FC236}">
                <a16:creationId xmlns:a16="http://schemas.microsoft.com/office/drawing/2014/main" id="{682D08A9-978C-43EF-8343-E315A632758F}"/>
              </a:ext>
            </a:extLst>
          </p:cNvPr>
          <p:cNvSpPr>
            <a:spLocks noGrp="1"/>
          </p:cNvSpPr>
          <p:nvPr>
            <p:ph type="sldNum" sz="quarter" idx="12"/>
          </p:nvPr>
        </p:nvSpPr>
        <p:spPr/>
        <p:txBody>
          <a:bodyPr/>
          <a:lstStyle/>
          <a:p>
            <a:fld id="{FD838947-C620-46F1-8E60-09DA1DAC0C22}" type="slidenum">
              <a:rPr kumimoji="1" lang="ja-JP" altLang="en-US" smtClean="0"/>
              <a:t>23</a:t>
            </a:fld>
            <a:endParaRPr kumimoji="1" lang="ja-JP" altLang="en-US"/>
          </a:p>
        </p:txBody>
      </p:sp>
      <p:sp>
        <p:nvSpPr>
          <p:cNvPr id="6" name="吹き出し: 円形 5">
            <a:extLst>
              <a:ext uri="{FF2B5EF4-FFF2-40B4-BE49-F238E27FC236}">
                <a16:creationId xmlns:a16="http://schemas.microsoft.com/office/drawing/2014/main" id="{1B980B5A-4497-4E32-BBD8-2C4828DC2D19}"/>
              </a:ext>
            </a:extLst>
          </p:cNvPr>
          <p:cNvSpPr/>
          <p:nvPr/>
        </p:nvSpPr>
        <p:spPr>
          <a:xfrm>
            <a:off x="10621347" y="4202505"/>
            <a:ext cx="1464905" cy="584775"/>
          </a:xfrm>
          <a:prstGeom prst="wedgeEllipseCallout">
            <a:avLst>
              <a:gd name="adj1" fmla="val -69293"/>
              <a:gd name="adj2" fmla="val -28542"/>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継続意向の</a:t>
            </a:r>
            <a:endParaRPr kumimoji="1" lang="en-US" altLang="ja-JP" sz="1000" dirty="0">
              <a:solidFill>
                <a:schemeClr val="tx1"/>
              </a:solidFill>
            </a:endParaRPr>
          </a:p>
          <a:p>
            <a:pPr algn="ctr"/>
            <a:r>
              <a:rPr kumimoji="1" lang="en-US" altLang="ja-JP" sz="1000" dirty="0">
                <a:solidFill>
                  <a:schemeClr val="tx1"/>
                </a:solidFill>
              </a:rPr>
              <a:t>944</a:t>
            </a:r>
            <a:r>
              <a:rPr kumimoji="1" lang="ja-JP" altLang="en-US" sz="1000" dirty="0">
                <a:solidFill>
                  <a:schemeClr val="tx1"/>
                </a:solidFill>
              </a:rPr>
              <a:t>協定が回答</a:t>
            </a:r>
          </a:p>
        </p:txBody>
      </p:sp>
    </p:spTree>
    <p:extLst>
      <p:ext uri="{BB962C8B-B14F-4D97-AF65-F5344CB8AC3E}">
        <p14:creationId xmlns:p14="http://schemas.microsoft.com/office/powerpoint/2010/main" val="54214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コンテンツ プレースホルダー 13">
            <a:extLst>
              <a:ext uri="{FF2B5EF4-FFF2-40B4-BE49-F238E27FC236}">
                <a16:creationId xmlns:a16="http://schemas.microsoft.com/office/drawing/2014/main" id="{AC7A1CC8-5D40-4E54-96EB-FFBD1C53A38B}"/>
              </a:ext>
            </a:extLst>
          </p:cNvPr>
          <p:cNvGraphicFramePr>
            <a:graphicFrameLocks noGrp="1"/>
          </p:cNvGraphicFramePr>
          <p:nvPr>
            <p:ph sz="half" idx="1"/>
            <p:extLst>
              <p:ext uri="{D42A27DB-BD31-4B8C-83A1-F6EECF244321}">
                <p14:modId xmlns:p14="http://schemas.microsoft.com/office/powerpoint/2010/main" val="884125358"/>
              </p:ext>
            </p:extLst>
          </p:nvPr>
        </p:nvGraphicFramePr>
        <p:xfrm>
          <a:off x="7888242" y="1783233"/>
          <a:ext cx="3616246" cy="2866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コンテンツ プレースホルダー 20">
            <a:extLst>
              <a:ext uri="{FF2B5EF4-FFF2-40B4-BE49-F238E27FC236}">
                <a16:creationId xmlns:a16="http://schemas.microsoft.com/office/drawing/2014/main" id="{67B2A3F2-F959-4CCE-A18F-C826024B836B}"/>
              </a:ext>
            </a:extLst>
          </p:cNvPr>
          <p:cNvGraphicFramePr>
            <a:graphicFrameLocks noGrp="1"/>
          </p:cNvGraphicFramePr>
          <p:nvPr>
            <p:ph sz="half" idx="2"/>
            <p:extLst>
              <p:ext uri="{D42A27DB-BD31-4B8C-83A1-F6EECF244321}">
                <p14:modId xmlns:p14="http://schemas.microsoft.com/office/powerpoint/2010/main" val="2134666381"/>
              </p:ext>
            </p:extLst>
          </p:nvPr>
        </p:nvGraphicFramePr>
        <p:xfrm>
          <a:off x="4481232" y="1711725"/>
          <a:ext cx="3034005" cy="2612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コンテンツ プレースホルダー 17">
            <a:extLst>
              <a:ext uri="{FF2B5EF4-FFF2-40B4-BE49-F238E27FC236}">
                <a16:creationId xmlns:a16="http://schemas.microsoft.com/office/drawing/2014/main" id="{CFA7E9DA-47C1-405D-9617-4397C44E2621}"/>
              </a:ext>
            </a:extLst>
          </p:cNvPr>
          <p:cNvGraphicFramePr>
            <a:graphicFrameLocks noGrp="1"/>
          </p:cNvGraphicFramePr>
          <p:nvPr>
            <p:ph sz="quarter" idx="14"/>
            <p:extLst>
              <p:ext uri="{D42A27DB-BD31-4B8C-83A1-F6EECF244321}">
                <p14:modId xmlns:p14="http://schemas.microsoft.com/office/powerpoint/2010/main" val="970413058"/>
              </p:ext>
            </p:extLst>
          </p:nvPr>
        </p:nvGraphicFramePr>
        <p:xfrm>
          <a:off x="646511" y="1752456"/>
          <a:ext cx="3114348" cy="2612618"/>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DDD837F4-A273-41D4-99BE-8615551D330B}"/>
              </a:ext>
            </a:extLst>
          </p:cNvPr>
          <p:cNvSpPr txBox="1"/>
          <p:nvPr/>
        </p:nvSpPr>
        <p:spPr>
          <a:xfrm>
            <a:off x="1055802" y="942680"/>
            <a:ext cx="2658359" cy="369332"/>
          </a:xfrm>
          <a:prstGeom prst="rect">
            <a:avLst/>
          </a:prstGeom>
          <a:noFill/>
        </p:spPr>
        <p:txBody>
          <a:bodyPr wrap="square" rtlCol="0">
            <a:spAutoFit/>
          </a:bodyPr>
          <a:lstStyle/>
          <a:p>
            <a:r>
              <a:rPr kumimoji="1" lang="ja-JP" altLang="en-US" dirty="0"/>
              <a:t>集落協定の</a:t>
            </a:r>
            <a:r>
              <a:rPr lang="ja-JP" altLang="en-US" dirty="0"/>
              <a:t>事務担当者</a:t>
            </a:r>
            <a:endParaRPr kumimoji="1" lang="ja-JP" altLang="en-US" dirty="0"/>
          </a:p>
        </p:txBody>
      </p:sp>
      <p:sp>
        <p:nvSpPr>
          <p:cNvPr id="23" name="テキスト ボックス 22">
            <a:extLst>
              <a:ext uri="{FF2B5EF4-FFF2-40B4-BE49-F238E27FC236}">
                <a16:creationId xmlns:a16="http://schemas.microsoft.com/office/drawing/2014/main" id="{4899AE01-30DE-4155-9C92-346470ED7330}"/>
              </a:ext>
            </a:extLst>
          </p:cNvPr>
          <p:cNvSpPr txBox="1"/>
          <p:nvPr/>
        </p:nvSpPr>
        <p:spPr>
          <a:xfrm>
            <a:off x="503369" y="1416156"/>
            <a:ext cx="8628123" cy="461665"/>
          </a:xfrm>
          <a:prstGeom prst="rect">
            <a:avLst/>
          </a:prstGeom>
          <a:noFill/>
          <a:ln w="28575">
            <a:solidFill>
              <a:schemeClr val="tx1"/>
            </a:solidFill>
          </a:ln>
        </p:spPr>
        <p:txBody>
          <a:bodyPr wrap="square" rtlCol="0">
            <a:spAutoFit/>
          </a:bodyPr>
          <a:lstStyle/>
          <a:p>
            <a:r>
              <a:rPr lang="ja-JP" altLang="en-US" sz="1200" dirty="0"/>
              <a:t>〇</a:t>
            </a:r>
            <a:r>
              <a:rPr kumimoji="1" lang="ja-JP" altLang="en-US" sz="1200" dirty="0"/>
              <a:t>事務担当者（会計）は比較的若いためか</a:t>
            </a:r>
            <a:r>
              <a:rPr lang="ja-JP" altLang="en-US" sz="1200" dirty="0"/>
              <a:t>、次期対策の目途が立っている集落が</a:t>
            </a:r>
            <a:r>
              <a:rPr lang="en-US" altLang="ja-JP" sz="1200" dirty="0"/>
              <a:t>91</a:t>
            </a:r>
            <a:r>
              <a:rPr lang="ja-JP" altLang="en-US" sz="1200" dirty="0"/>
              <a:t>％以上と高い割合である。</a:t>
            </a:r>
            <a:endParaRPr lang="en-US" altLang="ja-JP" sz="1200" dirty="0"/>
          </a:p>
          <a:p>
            <a:r>
              <a:rPr lang="ja-JP" altLang="en-US" sz="1200" dirty="0"/>
              <a:t>〇しかしながら、長年にわたって役割を担っている方が多く、負担は大きいと考えられる。</a:t>
            </a:r>
            <a:endParaRPr lang="en-US" altLang="ja-JP" sz="1200" dirty="0"/>
          </a:p>
        </p:txBody>
      </p:sp>
      <p:sp>
        <p:nvSpPr>
          <p:cNvPr id="13" name="テキスト ボックス 12">
            <a:extLst>
              <a:ext uri="{FF2B5EF4-FFF2-40B4-BE49-F238E27FC236}">
                <a16:creationId xmlns:a16="http://schemas.microsoft.com/office/drawing/2014/main" id="{A02DB681-3ABE-4C70-8795-0C6DF048CD1D}"/>
              </a:ext>
            </a:extLst>
          </p:cNvPr>
          <p:cNvSpPr txBox="1"/>
          <p:nvPr/>
        </p:nvSpPr>
        <p:spPr>
          <a:xfrm>
            <a:off x="0" y="0"/>
            <a:ext cx="12191999" cy="461665"/>
          </a:xfrm>
          <a:prstGeom prst="rect">
            <a:avLst/>
          </a:prstGeom>
          <a:solidFill>
            <a:schemeClr val="accent2">
              <a:lumMod val="20000"/>
              <a:lumOff val="80000"/>
            </a:schemeClr>
          </a:solidFill>
        </p:spPr>
        <p:txBody>
          <a:bodyPr wrap="square" rtlCol="0">
            <a:spAutoFit/>
          </a:bodyPr>
          <a:lstStyle/>
          <a:p>
            <a:r>
              <a:rPr lang="en-US" altLang="ja-JP" sz="2400" dirty="0"/>
              <a:t>Ⅲ</a:t>
            </a:r>
            <a:r>
              <a:rPr lang="ja-JP" altLang="en-US" sz="2400" dirty="0"/>
              <a:t>　次期対策（令和７年度～）</a:t>
            </a:r>
            <a:endParaRPr kumimoji="1" lang="ja-JP" altLang="en-US" sz="2400" dirty="0"/>
          </a:p>
        </p:txBody>
      </p:sp>
      <p:sp>
        <p:nvSpPr>
          <p:cNvPr id="9" name="タイトル 1">
            <a:extLst>
              <a:ext uri="{FF2B5EF4-FFF2-40B4-BE49-F238E27FC236}">
                <a16:creationId xmlns:a16="http://schemas.microsoft.com/office/drawing/2014/main" id="{81E0E93E-1792-4C2A-91CE-16807983C1B3}"/>
              </a:ext>
            </a:extLst>
          </p:cNvPr>
          <p:cNvSpPr txBox="1">
            <a:spLocks/>
          </p:cNvSpPr>
          <p:nvPr/>
        </p:nvSpPr>
        <p:spPr>
          <a:xfrm>
            <a:off x="503369" y="865933"/>
            <a:ext cx="3763224" cy="43688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（２）集落協定の事務担当者（会計）</a:t>
            </a:r>
          </a:p>
        </p:txBody>
      </p:sp>
      <p:sp>
        <p:nvSpPr>
          <p:cNvPr id="10" name="タイトル 1">
            <a:extLst>
              <a:ext uri="{FF2B5EF4-FFF2-40B4-BE49-F238E27FC236}">
                <a16:creationId xmlns:a16="http://schemas.microsoft.com/office/drawing/2014/main" id="{904BAD26-FD85-4A09-978D-CB45AF517EB6}"/>
              </a:ext>
            </a:extLst>
          </p:cNvPr>
          <p:cNvSpPr txBox="1">
            <a:spLocks/>
          </p:cNvSpPr>
          <p:nvPr/>
        </p:nvSpPr>
        <p:spPr>
          <a:xfrm>
            <a:off x="243885" y="450644"/>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３．協定の役員</a:t>
            </a:r>
          </a:p>
        </p:txBody>
      </p:sp>
      <p:sp>
        <p:nvSpPr>
          <p:cNvPr id="5" name="スライド番号プレースホルダー 4">
            <a:extLst>
              <a:ext uri="{FF2B5EF4-FFF2-40B4-BE49-F238E27FC236}">
                <a16:creationId xmlns:a16="http://schemas.microsoft.com/office/drawing/2014/main" id="{C53F7C9D-CDE8-43D3-81BC-729F2B62FFB6}"/>
              </a:ext>
            </a:extLst>
          </p:cNvPr>
          <p:cNvSpPr>
            <a:spLocks noGrp="1"/>
          </p:cNvSpPr>
          <p:nvPr>
            <p:ph type="sldNum" sz="quarter" idx="12"/>
          </p:nvPr>
        </p:nvSpPr>
        <p:spPr/>
        <p:txBody>
          <a:bodyPr/>
          <a:lstStyle/>
          <a:p>
            <a:fld id="{FD838947-C620-46F1-8E60-09DA1DAC0C22}" type="slidenum">
              <a:rPr kumimoji="1" lang="ja-JP" altLang="en-US" smtClean="0"/>
              <a:t>24</a:t>
            </a:fld>
            <a:endParaRPr kumimoji="1" lang="ja-JP" altLang="en-US"/>
          </a:p>
        </p:txBody>
      </p:sp>
      <p:sp>
        <p:nvSpPr>
          <p:cNvPr id="16" name="タイトル 1">
            <a:extLst>
              <a:ext uri="{FF2B5EF4-FFF2-40B4-BE49-F238E27FC236}">
                <a16:creationId xmlns:a16="http://schemas.microsoft.com/office/drawing/2014/main" id="{380B5AE1-BE87-4EFC-8B5B-88212962E498}"/>
              </a:ext>
            </a:extLst>
          </p:cNvPr>
          <p:cNvSpPr txBox="1">
            <a:spLocks/>
          </p:cNvSpPr>
          <p:nvPr/>
        </p:nvSpPr>
        <p:spPr>
          <a:xfrm>
            <a:off x="503369" y="4030608"/>
            <a:ext cx="1828770" cy="43688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（３）個別協定</a:t>
            </a:r>
          </a:p>
        </p:txBody>
      </p:sp>
      <p:sp>
        <p:nvSpPr>
          <p:cNvPr id="17" name="テキスト ボックス 16">
            <a:extLst>
              <a:ext uri="{FF2B5EF4-FFF2-40B4-BE49-F238E27FC236}">
                <a16:creationId xmlns:a16="http://schemas.microsoft.com/office/drawing/2014/main" id="{849490D5-859D-4524-9553-3EDB5DE3F34E}"/>
              </a:ext>
            </a:extLst>
          </p:cNvPr>
          <p:cNvSpPr txBox="1"/>
          <p:nvPr/>
        </p:nvSpPr>
        <p:spPr>
          <a:xfrm>
            <a:off x="503368" y="4562874"/>
            <a:ext cx="8628123" cy="276999"/>
          </a:xfrm>
          <a:prstGeom prst="rect">
            <a:avLst/>
          </a:prstGeom>
          <a:noFill/>
          <a:ln w="28575">
            <a:solidFill>
              <a:schemeClr val="tx1"/>
            </a:solidFill>
          </a:ln>
        </p:spPr>
        <p:txBody>
          <a:bodyPr wrap="square" rtlCol="0">
            <a:spAutoFit/>
          </a:bodyPr>
          <a:lstStyle/>
          <a:p>
            <a:r>
              <a:rPr kumimoji="1" lang="ja-JP" altLang="en-US" sz="1200" dirty="0"/>
              <a:t>〇個別協定においても高齢化が進んで</a:t>
            </a:r>
            <a:r>
              <a:rPr lang="ja-JP" altLang="en-US" sz="1200" dirty="0"/>
              <a:t>おり、</a:t>
            </a:r>
            <a:r>
              <a:rPr kumimoji="1" lang="ja-JP" altLang="en-US" sz="1200" dirty="0"/>
              <a:t>後継者がいないと回答したのは３協定であった。（個人２　任意組織１）</a:t>
            </a:r>
            <a:endParaRPr lang="en-US" altLang="ja-JP" sz="1200" dirty="0"/>
          </a:p>
        </p:txBody>
      </p:sp>
      <p:graphicFrame>
        <p:nvGraphicFramePr>
          <p:cNvPr id="19" name="コンテンツ プレースホルダー 20">
            <a:extLst>
              <a:ext uri="{FF2B5EF4-FFF2-40B4-BE49-F238E27FC236}">
                <a16:creationId xmlns:a16="http://schemas.microsoft.com/office/drawing/2014/main" id="{B49B74E7-7C62-4BF5-A62B-983457A9EE57}"/>
              </a:ext>
            </a:extLst>
          </p:cNvPr>
          <p:cNvGraphicFramePr>
            <a:graphicFrameLocks/>
          </p:cNvGraphicFramePr>
          <p:nvPr>
            <p:extLst>
              <p:ext uri="{D42A27DB-BD31-4B8C-83A1-F6EECF244321}">
                <p14:modId xmlns:p14="http://schemas.microsoft.com/office/powerpoint/2010/main" val="1049927854"/>
              </p:ext>
            </p:extLst>
          </p:nvPr>
        </p:nvGraphicFramePr>
        <p:xfrm>
          <a:off x="-133266" y="4692650"/>
          <a:ext cx="5257800" cy="20288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コンテンツ プレースホルダー 17">
            <a:extLst>
              <a:ext uri="{FF2B5EF4-FFF2-40B4-BE49-F238E27FC236}">
                <a16:creationId xmlns:a16="http://schemas.microsoft.com/office/drawing/2014/main" id="{61CA1032-3CD7-4D40-962F-6BF15DC3F5B5}"/>
              </a:ext>
            </a:extLst>
          </p:cNvPr>
          <p:cNvGraphicFramePr>
            <a:graphicFrameLocks/>
          </p:cNvGraphicFramePr>
          <p:nvPr>
            <p:extLst>
              <p:ext uri="{D42A27DB-BD31-4B8C-83A1-F6EECF244321}">
                <p14:modId xmlns:p14="http://schemas.microsoft.com/office/powerpoint/2010/main" val="2320216155"/>
              </p:ext>
            </p:extLst>
          </p:nvPr>
        </p:nvGraphicFramePr>
        <p:xfrm>
          <a:off x="3504273" y="4679224"/>
          <a:ext cx="4987925" cy="20288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コンテンツ プレースホルダー 13">
            <a:extLst>
              <a:ext uri="{FF2B5EF4-FFF2-40B4-BE49-F238E27FC236}">
                <a16:creationId xmlns:a16="http://schemas.microsoft.com/office/drawing/2014/main" id="{FCA898D2-A133-4C09-8C69-EC0557AF3E75}"/>
              </a:ext>
            </a:extLst>
          </p:cNvPr>
          <p:cNvGraphicFramePr>
            <a:graphicFrameLocks/>
          </p:cNvGraphicFramePr>
          <p:nvPr>
            <p:extLst>
              <p:ext uri="{D42A27DB-BD31-4B8C-83A1-F6EECF244321}">
                <p14:modId xmlns:p14="http://schemas.microsoft.com/office/powerpoint/2010/main" val="1641669455"/>
              </p:ext>
            </p:extLst>
          </p:nvPr>
        </p:nvGraphicFramePr>
        <p:xfrm>
          <a:off x="8179363" y="4643166"/>
          <a:ext cx="3034005" cy="215895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2358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（参考）市町村アンケート結果より</a:t>
            </a:r>
            <a:endParaRPr kumimoji="1" lang="ja-JP" altLang="en-US" sz="3200" dirty="0"/>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25</a:t>
            </a:fld>
            <a:endParaRPr kumimoji="1" lang="ja-JP" altLang="en-US"/>
          </a:p>
        </p:txBody>
      </p:sp>
      <p:sp>
        <p:nvSpPr>
          <p:cNvPr id="14" name="テキスト ボックス 13">
            <a:extLst>
              <a:ext uri="{FF2B5EF4-FFF2-40B4-BE49-F238E27FC236}">
                <a16:creationId xmlns:a16="http://schemas.microsoft.com/office/drawing/2014/main" id="{68EED7DA-5AA9-4B82-B330-23532ADCA0E6}"/>
              </a:ext>
            </a:extLst>
          </p:cNvPr>
          <p:cNvSpPr txBox="1"/>
          <p:nvPr/>
        </p:nvSpPr>
        <p:spPr>
          <a:xfrm>
            <a:off x="7458076" y="241332"/>
            <a:ext cx="4181476"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本制度に取り組む</a:t>
            </a:r>
            <a:r>
              <a:rPr lang="en-US" altLang="ja-JP" sz="1100" dirty="0"/>
              <a:t>69</a:t>
            </a:r>
            <a:r>
              <a:rPr lang="ja-JP" altLang="en-US" sz="1100" dirty="0"/>
              <a:t>市町村すべてに対してアンケートを実施</a:t>
            </a:r>
            <a:endParaRPr kumimoji="1" lang="ja-JP" altLang="en-US" sz="1100" dirty="0"/>
          </a:p>
        </p:txBody>
      </p:sp>
      <p:sp>
        <p:nvSpPr>
          <p:cNvPr id="10" name="タイトル 1">
            <a:extLst>
              <a:ext uri="{FF2B5EF4-FFF2-40B4-BE49-F238E27FC236}">
                <a16:creationId xmlns:a16="http://schemas.microsoft.com/office/drawing/2014/main" id="{0D045126-ED6D-4F03-8F47-452A1C5604CE}"/>
              </a:ext>
            </a:extLst>
          </p:cNvPr>
          <p:cNvSpPr txBox="1">
            <a:spLocks/>
          </p:cNvSpPr>
          <p:nvPr/>
        </p:nvSpPr>
        <p:spPr>
          <a:xfrm>
            <a:off x="342900" y="888577"/>
            <a:ext cx="5219700"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（１）５年後（令和</a:t>
            </a:r>
            <a:r>
              <a:rPr lang="en-US" altLang="ja-JP" sz="1600" b="1" dirty="0"/>
              <a:t>10</a:t>
            </a:r>
            <a:r>
              <a:rPr lang="ja-JP" altLang="en-US" sz="1600" b="1" dirty="0"/>
              <a:t>年度）の農用地の利用、集落機能</a:t>
            </a:r>
          </a:p>
        </p:txBody>
      </p:sp>
      <p:graphicFrame>
        <p:nvGraphicFramePr>
          <p:cNvPr id="12" name="コンテンツ プレースホルダー 16">
            <a:extLst>
              <a:ext uri="{FF2B5EF4-FFF2-40B4-BE49-F238E27FC236}">
                <a16:creationId xmlns:a16="http://schemas.microsoft.com/office/drawing/2014/main" id="{ECD2D9A7-4D59-4FFB-A645-77FC2637A68A}"/>
              </a:ext>
            </a:extLst>
          </p:cNvPr>
          <p:cNvGraphicFramePr>
            <a:graphicFrameLocks/>
          </p:cNvGraphicFramePr>
          <p:nvPr>
            <p:extLst>
              <p:ext uri="{D42A27DB-BD31-4B8C-83A1-F6EECF244321}">
                <p14:modId xmlns:p14="http://schemas.microsoft.com/office/powerpoint/2010/main" val="1211165917"/>
              </p:ext>
            </p:extLst>
          </p:nvPr>
        </p:nvGraphicFramePr>
        <p:xfrm>
          <a:off x="-133351" y="3081564"/>
          <a:ext cx="4695825" cy="2204576"/>
        </p:xfrm>
        <a:graphic>
          <a:graphicData uri="http://schemas.openxmlformats.org/drawingml/2006/chart">
            <c:chart xmlns:c="http://schemas.openxmlformats.org/drawingml/2006/chart" xmlns:r="http://schemas.openxmlformats.org/officeDocument/2006/relationships" r:id="rId2"/>
          </a:graphicData>
        </a:graphic>
      </p:graphicFrame>
      <p:sp>
        <p:nvSpPr>
          <p:cNvPr id="21" name="タイトル 1">
            <a:extLst>
              <a:ext uri="{FF2B5EF4-FFF2-40B4-BE49-F238E27FC236}">
                <a16:creationId xmlns:a16="http://schemas.microsoft.com/office/drawing/2014/main" id="{77EA5AD6-0B69-44A6-A3A3-12F9612AB235}"/>
              </a:ext>
            </a:extLst>
          </p:cNvPr>
          <p:cNvSpPr txBox="1">
            <a:spLocks/>
          </p:cNvSpPr>
          <p:nvPr/>
        </p:nvSpPr>
        <p:spPr>
          <a:xfrm>
            <a:off x="628650" y="2551361"/>
            <a:ext cx="1443023" cy="290015"/>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農用地の荒廃状況</a:t>
            </a:r>
          </a:p>
        </p:txBody>
      </p:sp>
      <p:graphicFrame>
        <p:nvGraphicFramePr>
          <p:cNvPr id="22" name="コンテンツ プレースホルダー 16">
            <a:extLst>
              <a:ext uri="{FF2B5EF4-FFF2-40B4-BE49-F238E27FC236}">
                <a16:creationId xmlns:a16="http://schemas.microsoft.com/office/drawing/2014/main" id="{0C1DA76E-24CD-4293-A9CA-D6916FC1283F}"/>
              </a:ext>
            </a:extLst>
          </p:cNvPr>
          <p:cNvGraphicFramePr>
            <a:graphicFrameLocks/>
          </p:cNvGraphicFramePr>
          <p:nvPr>
            <p:extLst>
              <p:ext uri="{D42A27DB-BD31-4B8C-83A1-F6EECF244321}">
                <p14:modId xmlns:p14="http://schemas.microsoft.com/office/powerpoint/2010/main" val="1418254252"/>
              </p:ext>
            </p:extLst>
          </p:nvPr>
        </p:nvGraphicFramePr>
        <p:xfrm>
          <a:off x="4043362" y="3102153"/>
          <a:ext cx="4695825" cy="2204576"/>
        </p:xfrm>
        <a:graphic>
          <a:graphicData uri="http://schemas.openxmlformats.org/drawingml/2006/chart">
            <c:chart xmlns:c="http://schemas.openxmlformats.org/drawingml/2006/chart" xmlns:r="http://schemas.openxmlformats.org/officeDocument/2006/relationships" r:id="rId3"/>
          </a:graphicData>
        </a:graphic>
      </p:graphicFrame>
      <p:sp>
        <p:nvSpPr>
          <p:cNvPr id="24" name="タイトル 1">
            <a:extLst>
              <a:ext uri="{FF2B5EF4-FFF2-40B4-BE49-F238E27FC236}">
                <a16:creationId xmlns:a16="http://schemas.microsoft.com/office/drawing/2014/main" id="{E0395A3A-0EC2-4034-803F-89EBFCB43CCF}"/>
              </a:ext>
            </a:extLst>
          </p:cNvPr>
          <p:cNvSpPr txBox="1">
            <a:spLocks/>
          </p:cNvSpPr>
          <p:nvPr/>
        </p:nvSpPr>
        <p:spPr>
          <a:xfrm>
            <a:off x="4695825" y="2552476"/>
            <a:ext cx="1714500" cy="290015"/>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集落の寄り合いの回数</a:t>
            </a:r>
          </a:p>
        </p:txBody>
      </p:sp>
      <p:graphicFrame>
        <p:nvGraphicFramePr>
          <p:cNvPr id="26" name="コンテンツ プレースホルダー 16">
            <a:extLst>
              <a:ext uri="{FF2B5EF4-FFF2-40B4-BE49-F238E27FC236}">
                <a16:creationId xmlns:a16="http://schemas.microsoft.com/office/drawing/2014/main" id="{C0305241-FF30-480E-B657-1FAD9E2E666F}"/>
              </a:ext>
            </a:extLst>
          </p:cNvPr>
          <p:cNvGraphicFramePr>
            <a:graphicFrameLocks/>
          </p:cNvGraphicFramePr>
          <p:nvPr>
            <p:extLst>
              <p:ext uri="{D42A27DB-BD31-4B8C-83A1-F6EECF244321}">
                <p14:modId xmlns:p14="http://schemas.microsoft.com/office/powerpoint/2010/main" val="4085954546"/>
              </p:ext>
            </p:extLst>
          </p:nvPr>
        </p:nvGraphicFramePr>
        <p:xfrm>
          <a:off x="8220075" y="3081564"/>
          <a:ext cx="4695825" cy="2204576"/>
        </p:xfrm>
        <a:graphic>
          <a:graphicData uri="http://schemas.openxmlformats.org/drawingml/2006/chart">
            <c:chart xmlns:c="http://schemas.openxmlformats.org/drawingml/2006/chart" xmlns:r="http://schemas.openxmlformats.org/officeDocument/2006/relationships" r:id="rId4"/>
          </a:graphicData>
        </a:graphic>
      </p:graphicFrame>
      <p:sp>
        <p:nvSpPr>
          <p:cNvPr id="27" name="タイトル 1">
            <a:extLst>
              <a:ext uri="{FF2B5EF4-FFF2-40B4-BE49-F238E27FC236}">
                <a16:creationId xmlns:a16="http://schemas.microsoft.com/office/drawing/2014/main" id="{EFE27520-3C79-4893-968B-DC85DDC8914B}"/>
              </a:ext>
            </a:extLst>
          </p:cNvPr>
          <p:cNvSpPr txBox="1">
            <a:spLocks/>
          </p:cNvSpPr>
          <p:nvPr/>
        </p:nvSpPr>
        <p:spPr>
          <a:xfrm>
            <a:off x="8982075" y="2552475"/>
            <a:ext cx="1552575" cy="290015"/>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集落各種行事の回数</a:t>
            </a:r>
          </a:p>
        </p:txBody>
      </p:sp>
      <p:sp>
        <p:nvSpPr>
          <p:cNvPr id="28" name="正方形/長方形 27">
            <a:extLst>
              <a:ext uri="{FF2B5EF4-FFF2-40B4-BE49-F238E27FC236}">
                <a16:creationId xmlns:a16="http://schemas.microsoft.com/office/drawing/2014/main" id="{3AE2B201-D445-4D91-B78A-9D248285757D}"/>
              </a:ext>
            </a:extLst>
          </p:cNvPr>
          <p:cNvSpPr/>
          <p:nvPr/>
        </p:nvSpPr>
        <p:spPr>
          <a:xfrm>
            <a:off x="342900" y="1594250"/>
            <a:ext cx="8772525" cy="5878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〇多くの市町村が「今後、農用地の荒廃が進み、集落の寄り合いや各種行事が減少し、集落機能の低下が見込まれる」と回答。</a:t>
            </a:r>
          </a:p>
        </p:txBody>
      </p:sp>
    </p:spTree>
    <p:extLst>
      <p:ext uri="{BB962C8B-B14F-4D97-AF65-F5344CB8AC3E}">
        <p14:creationId xmlns:p14="http://schemas.microsoft.com/office/powerpoint/2010/main" val="340596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（参考）市町村アンケート結果より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36207" y="832529"/>
            <a:ext cx="3969093"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（２）集落や農用地を維持するための支援や対策</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26</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1463024542"/>
              </p:ext>
            </p:extLst>
          </p:nvPr>
        </p:nvGraphicFramePr>
        <p:xfrm>
          <a:off x="336207" y="1196743"/>
          <a:ext cx="6276974" cy="5232913"/>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68EED7DA-5AA9-4B82-B330-23532ADCA0E6}"/>
              </a:ext>
            </a:extLst>
          </p:cNvPr>
          <p:cNvSpPr txBox="1"/>
          <p:nvPr/>
        </p:nvSpPr>
        <p:spPr>
          <a:xfrm>
            <a:off x="7458076" y="241332"/>
            <a:ext cx="4181476"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本制度に取り組む</a:t>
            </a:r>
            <a:r>
              <a:rPr lang="en-US" altLang="ja-JP" sz="1100" dirty="0"/>
              <a:t>69</a:t>
            </a:r>
            <a:r>
              <a:rPr lang="ja-JP" altLang="en-US" sz="1100" dirty="0"/>
              <a:t>市町村すべてに対してアンケートを実施</a:t>
            </a:r>
            <a:endParaRPr kumimoji="1" lang="ja-JP" altLang="en-US" sz="1100" dirty="0"/>
          </a:p>
        </p:txBody>
      </p:sp>
      <p:sp>
        <p:nvSpPr>
          <p:cNvPr id="16" name="正方形/長方形 15">
            <a:extLst>
              <a:ext uri="{FF2B5EF4-FFF2-40B4-BE49-F238E27FC236}">
                <a16:creationId xmlns:a16="http://schemas.microsoft.com/office/drawing/2014/main" id="{DD844D86-9086-4A5B-BCDA-C70CE6A7E28E}"/>
              </a:ext>
            </a:extLst>
          </p:cNvPr>
          <p:cNvSpPr/>
          <p:nvPr/>
        </p:nvSpPr>
        <p:spPr>
          <a:xfrm>
            <a:off x="6772275" y="4705350"/>
            <a:ext cx="4959178" cy="1651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集落機能の低下が見込まれる中で、集落で農用地を維持すること　が難しくなっている。</a:t>
            </a:r>
            <a:br>
              <a:rPr kumimoji="1" lang="en-US" altLang="ja-JP" sz="1200" dirty="0">
                <a:solidFill>
                  <a:schemeClr val="tx1"/>
                </a:solidFill>
              </a:rPr>
            </a:br>
            <a:r>
              <a:rPr kumimoji="1" lang="ja-JP" altLang="en-US" sz="1200" dirty="0">
                <a:solidFill>
                  <a:schemeClr val="tx1"/>
                </a:solidFill>
              </a:rPr>
              <a:t>〇　高齢化の中での戦略として、大規模農家や法人などに集約していくことが必至との意見もあり、担い手を確保し、担い手への農地集積・集約化のための支援や対策が特に多く要望されている。</a:t>
            </a:r>
            <a:endParaRPr kumimoji="1" lang="en-US" altLang="ja-JP" sz="1200" dirty="0">
              <a:solidFill>
                <a:schemeClr val="tx1"/>
              </a:solidFill>
            </a:endParaRPr>
          </a:p>
          <a:p>
            <a:r>
              <a:rPr lang="ja-JP" altLang="en-US" sz="1200" dirty="0">
                <a:solidFill>
                  <a:schemeClr val="tx1"/>
                </a:solidFill>
              </a:rPr>
              <a:t>〇　集落機能の維持という観点からは、農村</a:t>
            </a:r>
            <a:r>
              <a:rPr lang="en-US" altLang="ja-JP" sz="1200" dirty="0">
                <a:solidFill>
                  <a:schemeClr val="tx1"/>
                </a:solidFill>
              </a:rPr>
              <a:t>RMO</a:t>
            </a:r>
            <a:r>
              <a:rPr lang="ja-JP" altLang="en-US" sz="1200" dirty="0">
                <a:solidFill>
                  <a:schemeClr val="tx1"/>
                </a:solidFill>
              </a:rPr>
              <a:t>の推進も進めていく必要がある。</a:t>
            </a:r>
            <a:endParaRPr kumimoji="1" lang="ja-JP" altLang="en-US" sz="1200" dirty="0">
              <a:solidFill>
                <a:schemeClr val="tx1"/>
              </a:solidFill>
            </a:endParaRPr>
          </a:p>
        </p:txBody>
      </p:sp>
      <p:graphicFrame>
        <p:nvGraphicFramePr>
          <p:cNvPr id="17" name="コンテンツ プレースホルダー 16">
            <a:extLst>
              <a:ext uri="{FF2B5EF4-FFF2-40B4-BE49-F238E27FC236}">
                <a16:creationId xmlns:a16="http://schemas.microsoft.com/office/drawing/2014/main" id="{E59B49E6-300C-464A-903A-2303D60A3CBD}"/>
              </a:ext>
            </a:extLst>
          </p:cNvPr>
          <p:cNvGraphicFramePr>
            <a:graphicFrameLocks/>
          </p:cNvGraphicFramePr>
          <p:nvPr>
            <p:extLst>
              <p:ext uri="{D42A27DB-BD31-4B8C-83A1-F6EECF244321}">
                <p14:modId xmlns:p14="http://schemas.microsoft.com/office/powerpoint/2010/main" val="4227228281"/>
              </p:ext>
            </p:extLst>
          </p:nvPr>
        </p:nvGraphicFramePr>
        <p:xfrm>
          <a:off x="6730828" y="1536747"/>
          <a:ext cx="4695825" cy="2653158"/>
        </p:xfrm>
        <a:graphic>
          <a:graphicData uri="http://schemas.openxmlformats.org/drawingml/2006/chart">
            <c:chart xmlns:c="http://schemas.openxmlformats.org/drawingml/2006/chart" xmlns:r="http://schemas.openxmlformats.org/officeDocument/2006/relationships" r:id="rId3"/>
          </a:graphicData>
        </a:graphic>
      </p:graphicFrame>
      <p:sp>
        <p:nvSpPr>
          <p:cNvPr id="18" name="タイトル 1">
            <a:extLst>
              <a:ext uri="{FF2B5EF4-FFF2-40B4-BE49-F238E27FC236}">
                <a16:creationId xmlns:a16="http://schemas.microsoft.com/office/drawing/2014/main" id="{45AA7059-4596-44DA-8300-1A31A742CDAC}"/>
              </a:ext>
            </a:extLst>
          </p:cNvPr>
          <p:cNvSpPr txBox="1">
            <a:spLocks/>
          </p:cNvSpPr>
          <p:nvPr/>
        </p:nvSpPr>
        <p:spPr>
          <a:xfrm>
            <a:off x="6879883" y="832529"/>
            <a:ext cx="2568918"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（３）農村</a:t>
            </a:r>
            <a:r>
              <a:rPr lang="en-US" altLang="ja-JP" sz="1400" b="1" dirty="0"/>
              <a:t>RMO</a:t>
            </a:r>
            <a:r>
              <a:rPr lang="ja-JP" altLang="en-US" sz="1400" b="1" dirty="0"/>
              <a:t>推進の意向</a:t>
            </a:r>
          </a:p>
        </p:txBody>
      </p:sp>
    </p:spTree>
    <p:extLst>
      <p:ext uri="{BB962C8B-B14F-4D97-AF65-F5344CB8AC3E}">
        <p14:creationId xmlns:p14="http://schemas.microsoft.com/office/powerpoint/2010/main" val="257075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lang="en-US" altLang="ja-JP" sz="3200" dirty="0"/>
              <a:t>Ⅳ</a:t>
            </a:r>
            <a:r>
              <a:rPr kumimoji="1" lang="ja-JP" altLang="en-US" sz="3200" dirty="0"/>
              <a:t>　廃止協定へのアンケート結果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619126" y="2182704"/>
            <a:ext cx="253365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（１）現在の農用地の状況</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27</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600061" y="2182704"/>
            <a:ext cx="2848489"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（２）現在の集落での共同活動</a:t>
            </a:r>
            <a:endParaRPr lang="en-US" altLang="ja-JP" sz="1400" b="1" dirty="0"/>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3589900579"/>
              </p:ext>
            </p:extLst>
          </p:nvPr>
        </p:nvGraphicFramePr>
        <p:xfrm>
          <a:off x="385762" y="2990851"/>
          <a:ext cx="4300538" cy="3209924"/>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8461033" y="215194"/>
            <a:ext cx="3178517"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第４期で協定廃止した</a:t>
            </a:r>
            <a:r>
              <a:rPr lang="en-US" altLang="ja-JP" sz="1100" dirty="0"/>
              <a:t>13</a:t>
            </a:r>
            <a:r>
              <a:rPr lang="ja-JP" altLang="en-US" sz="1100" dirty="0"/>
              <a:t>協定から回答を得た</a:t>
            </a:r>
            <a:endParaRPr kumimoji="1" lang="ja-JP" altLang="en-US" sz="1100" dirty="0"/>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619126" y="1284104"/>
            <a:ext cx="7667626" cy="6621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a:solidFill>
                <a:schemeClr val="tx1"/>
              </a:solidFill>
            </a:endParaRPr>
          </a:p>
        </p:txBody>
      </p:sp>
      <p:graphicFrame>
        <p:nvGraphicFramePr>
          <p:cNvPr id="11" name="グラフ 10">
            <a:extLst>
              <a:ext uri="{FF2B5EF4-FFF2-40B4-BE49-F238E27FC236}">
                <a16:creationId xmlns:a16="http://schemas.microsoft.com/office/drawing/2014/main" id="{F227AB52-6E5E-4CDA-818B-E8A3221133B5}"/>
              </a:ext>
            </a:extLst>
          </p:cNvPr>
          <p:cNvGraphicFramePr/>
          <p:nvPr>
            <p:extLst>
              <p:ext uri="{D42A27DB-BD31-4B8C-83A1-F6EECF244321}">
                <p14:modId xmlns:p14="http://schemas.microsoft.com/office/powerpoint/2010/main" val="1184258937"/>
              </p:ext>
            </p:extLst>
          </p:nvPr>
        </p:nvGraphicFramePr>
        <p:xfrm>
          <a:off x="7798506" y="3092558"/>
          <a:ext cx="4926016" cy="2790824"/>
        </p:xfrm>
        <a:graphic>
          <a:graphicData uri="http://schemas.openxmlformats.org/drawingml/2006/chart">
            <c:chart xmlns:c="http://schemas.openxmlformats.org/drawingml/2006/chart" xmlns:r="http://schemas.openxmlformats.org/officeDocument/2006/relationships" r:id="rId3"/>
          </a:graphicData>
        </a:graphic>
      </p:graphicFrame>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9114912" y="2182704"/>
            <a:ext cx="2524639" cy="436886"/>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（３）現在の共同活動の</a:t>
            </a:r>
            <a:endParaRPr lang="en-US" altLang="ja-JP" sz="1400" b="1" dirty="0"/>
          </a:p>
          <a:p>
            <a:r>
              <a:rPr lang="ja-JP" altLang="en-US" sz="1400" b="1" dirty="0"/>
              <a:t>　　　参加者数</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619126" y="1242941"/>
            <a:ext cx="10144124" cy="5685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引き続き維持管理されている農用地や、何らかの共同活動が行われている集落も存在する一方で、荒廃農用地等が発生している状況である。</a:t>
            </a:r>
          </a:p>
        </p:txBody>
      </p:sp>
      <p:graphicFrame>
        <p:nvGraphicFramePr>
          <p:cNvPr id="14" name="グラフ 13">
            <a:extLst>
              <a:ext uri="{FF2B5EF4-FFF2-40B4-BE49-F238E27FC236}">
                <a16:creationId xmlns:a16="http://schemas.microsoft.com/office/drawing/2014/main" id="{17AC08A6-AE1D-4E4B-82C6-DD54FC5C5506}"/>
              </a:ext>
            </a:extLst>
          </p:cNvPr>
          <p:cNvGraphicFramePr/>
          <p:nvPr>
            <p:extLst>
              <p:ext uri="{D42A27DB-BD31-4B8C-83A1-F6EECF244321}">
                <p14:modId xmlns:p14="http://schemas.microsoft.com/office/powerpoint/2010/main" val="2603865181"/>
              </p:ext>
            </p:extLst>
          </p:nvPr>
        </p:nvGraphicFramePr>
        <p:xfrm>
          <a:off x="4600061" y="2990851"/>
          <a:ext cx="4300538" cy="3209924"/>
        </p:xfrm>
        <a:graphic>
          <a:graphicData uri="http://schemas.openxmlformats.org/drawingml/2006/chart">
            <c:chart xmlns:c="http://schemas.openxmlformats.org/drawingml/2006/chart" xmlns:r="http://schemas.openxmlformats.org/officeDocument/2006/relationships" r:id="rId4"/>
          </a:graphicData>
        </a:graphic>
      </p:graphicFrame>
      <p:sp>
        <p:nvSpPr>
          <p:cNvPr id="17" name="タイトル 1">
            <a:extLst>
              <a:ext uri="{FF2B5EF4-FFF2-40B4-BE49-F238E27FC236}">
                <a16:creationId xmlns:a16="http://schemas.microsoft.com/office/drawing/2014/main" id="{9B8E5455-7565-4A2B-87B0-0D927E7B2EF7}"/>
              </a:ext>
            </a:extLst>
          </p:cNvPr>
          <p:cNvSpPr txBox="1">
            <a:spLocks/>
          </p:cNvSpPr>
          <p:nvPr/>
        </p:nvSpPr>
        <p:spPr>
          <a:xfrm>
            <a:off x="448951" y="736276"/>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１．廃止協定の現在の状況</a:t>
            </a:r>
          </a:p>
        </p:txBody>
      </p:sp>
    </p:spTree>
    <p:extLst>
      <p:ext uri="{BB962C8B-B14F-4D97-AF65-F5344CB8AC3E}">
        <p14:creationId xmlns:p14="http://schemas.microsoft.com/office/powerpoint/2010/main" val="357534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lang="en-US" altLang="ja-JP" sz="3200" dirty="0"/>
              <a:t>Ⅳ</a:t>
            </a:r>
            <a:r>
              <a:rPr kumimoji="1" lang="ja-JP" altLang="en-US" sz="3200" dirty="0"/>
              <a:t>　廃止協定へのアンケート結果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8803" y="2545705"/>
            <a:ext cx="2533650"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（１）５年後のリーダーの有無</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28</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028561" y="2548066"/>
            <a:ext cx="3198445"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（２）５年後の農業の「担い手」の有無</a:t>
            </a:r>
            <a:endParaRPr lang="en-US" altLang="ja-JP" sz="1400" b="1"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8133114" y="229313"/>
            <a:ext cx="3178517"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第４期で協定廃止した</a:t>
            </a:r>
            <a:r>
              <a:rPr lang="en-US" altLang="ja-JP" sz="1100" dirty="0"/>
              <a:t>13</a:t>
            </a:r>
            <a:r>
              <a:rPr lang="ja-JP" altLang="en-US" sz="1100" dirty="0"/>
              <a:t>協定から回答を得た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133114" y="2550954"/>
            <a:ext cx="2524639"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（３）５年後の荒廃状況</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11025444"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集落内での話合いで定められた協定に基づいて活動を行っていく制度であることから、リーダー不在の状況での本制度の取組は難しい。</a:t>
            </a:r>
            <a:br>
              <a:rPr kumimoji="1" lang="en-US" altLang="ja-JP" sz="1200" dirty="0">
                <a:solidFill>
                  <a:schemeClr val="tx1"/>
                </a:solidFill>
              </a:rPr>
            </a:br>
            <a:r>
              <a:rPr kumimoji="1" lang="ja-JP" altLang="en-US" sz="1200" dirty="0">
                <a:solidFill>
                  <a:schemeClr val="tx1"/>
                </a:solidFill>
              </a:rPr>
              <a:t>〇　農業の担い手の有無について、「いる」と回答したのが</a:t>
            </a:r>
            <a:r>
              <a:rPr kumimoji="1" lang="en-US" altLang="ja-JP" sz="1200" dirty="0">
                <a:solidFill>
                  <a:schemeClr val="tx1"/>
                </a:solidFill>
              </a:rPr>
              <a:t>46</a:t>
            </a:r>
            <a:r>
              <a:rPr kumimoji="1" lang="ja-JP" altLang="en-US" sz="1200" dirty="0">
                <a:solidFill>
                  <a:schemeClr val="tx1"/>
                </a:solidFill>
              </a:rPr>
              <a:t>％であったが、５年後の荒廃状況としては１～</a:t>
            </a:r>
            <a:r>
              <a:rPr lang="ja-JP" altLang="en-US" sz="1200" dirty="0">
                <a:solidFill>
                  <a:schemeClr val="tx1"/>
                </a:solidFill>
              </a:rPr>
              <a:t>５</a:t>
            </a:r>
            <a:r>
              <a:rPr kumimoji="1" lang="ja-JP" altLang="en-US" sz="1200" dirty="0">
                <a:solidFill>
                  <a:schemeClr val="tx1"/>
                </a:solidFill>
              </a:rPr>
              <a:t>割以上荒廃すると回答したのが</a:t>
            </a:r>
            <a:r>
              <a:rPr kumimoji="1" lang="en-US" altLang="ja-JP" sz="1200" dirty="0">
                <a:solidFill>
                  <a:schemeClr val="tx1"/>
                </a:solidFill>
              </a:rPr>
              <a:t>70</a:t>
            </a:r>
            <a:r>
              <a:rPr kumimoji="1" lang="ja-JP" altLang="en-US" sz="1200" dirty="0">
                <a:solidFill>
                  <a:schemeClr val="tx1"/>
                </a:solidFill>
              </a:rPr>
              <a:t>％であり、</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担い手不足が大きな課題となっている。</a:t>
            </a:r>
            <a:endParaRPr kumimoji="1" lang="en-US" altLang="ja-JP" sz="1200" dirty="0">
              <a:solidFill>
                <a:schemeClr val="tx1"/>
              </a:solidFill>
            </a:endParaRP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414081" y="709355"/>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２．廃止協定の５年後（令和</a:t>
            </a:r>
            <a:r>
              <a:rPr lang="en-US" altLang="ja-JP" sz="2400" b="1" dirty="0"/>
              <a:t>10</a:t>
            </a:r>
            <a:r>
              <a:rPr lang="ja-JP" altLang="en-US" sz="2400" b="1" dirty="0"/>
              <a:t>年度）の状況</a:t>
            </a:r>
          </a:p>
        </p:txBody>
      </p:sp>
      <p:graphicFrame>
        <p:nvGraphicFramePr>
          <p:cNvPr id="19" name="グラフ 18">
            <a:extLst>
              <a:ext uri="{FF2B5EF4-FFF2-40B4-BE49-F238E27FC236}">
                <a16:creationId xmlns:a16="http://schemas.microsoft.com/office/drawing/2014/main" id="{91C38CC6-8A14-4D6D-BA93-2E8F08327519}"/>
              </a:ext>
            </a:extLst>
          </p:cNvPr>
          <p:cNvGraphicFramePr/>
          <p:nvPr>
            <p:extLst>
              <p:ext uri="{D42A27DB-BD31-4B8C-83A1-F6EECF244321}">
                <p14:modId xmlns:p14="http://schemas.microsoft.com/office/powerpoint/2010/main" val="1088356618"/>
              </p:ext>
            </p:extLst>
          </p:nvPr>
        </p:nvGraphicFramePr>
        <p:xfrm>
          <a:off x="414081" y="3020522"/>
          <a:ext cx="3517740" cy="2790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36ED3112-D4B3-455D-8E67-333C5961161B}"/>
              </a:ext>
            </a:extLst>
          </p:cNvPr>
          <p:cNvGraphicFramePr/>
          <p:nvPr>
            <p:extLst>
              <p:ext uri="{D42A27DB-BD31-4B8C-83A1-F6EECF244321}">
                <p14:modId xmlns:p14="http://schemas.microsoft.com/office/powerpoint/2010/main" val="1261167518"/>
              </p:ext>
            </p:extLst>
          </p:nvPr>
        </p:nvGraphicFramePr>
        <p:xfrm>
          <a:off x="2872490" y="3030047"/>
          <a:ext cx="4926016" cy="2790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コンテンツ プレースホルダー 16">
            <a:extLst>
              <a:ext uri="{FF2B5EF4-FFF2-40B4-BE49-F238E27FC236}">
                <a16:creationId xmlns:a16="http://schemas.microsoft.com/office/drawing/2014/main" id="{9D1307B6-F85E-429C-B091-57F866A0C1E6}"/>
              </a:ext>
            </a:extLst>
          </p:cNvPr>
          <p:cNvGraphicFramePr>
            <a:graphicFrameLocks/>
          </p:cNvGraphicFramePr>
          <p:nvPr>
            <p:extLst>
              <p:ext uri="{D42A27DB-BD31-4B8C-83A1-F6EECF244321}">
                <p14:modId xmlns:p14="http://schemas.microsoft.com/office/powerpoint/2010/main" val="1174314898"/>
              </p:ext>
            </p:extLst>
          </p:nvPr>
        </p:nvGraphicFramePr>
        <p:xfrm>
          <a:off x="7591941" y="3208354"/>
          <a:ext cx="5172589" cy="2434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203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kumimoji="1" lang="en-US" altLang="ja-JP" sz="3200" dirty="0"/>
              <a:t>Ⅴ</a:t>
            </a:r>
            <a:r>
              <a:rPr kumimoji="1" lang="ja-JP" altLang="en-US" sz="3200" dirty="0"/>
              <a:t>　</a:t>
            </a:r>
            <a:r>
              <a:rPr lang="ja-JP" altLang="en-US" sz="3200" dirty="0"/>
              <a:t>未実施集落</a:t>
            </a:r>
            <a:r>
              <a:rPr kumimoji="1" lang="ja-JP" altLang="en-US" sz="3200" dirty="0"/>
              <a:t>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8803" y="2545705"/>
            <a:ext cx="253365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（１）リーダーの有無</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29</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028561" y="2548066"/>
            <a:ext cx="3198445"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（２）農業の「担い手」の有無</a:t>
            </a:r>
            <a:endParaRPr lang="en-US" altLang="ja-JP" sz="1400"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7798506" y="241332"/>
            <a:ext cx="3621969" cy="261610"/>
          </a:xfrm>
          <a:prstGeom prst="rect">
            <a:avLst/>
          </a:prstGeom>
          <a:noFill/>
          <a:ln w="6350">
            <a:solidFill>
              <a:schemeClr val="tx1"/>
            </a:solidFill>
          </a:ln>
        </p:spPr>
        <p:txBody>
          <a:bodyPr wrap="square" rtlCol="0">
            <a:spAutoFit/>
          </a:bodyPr>
          <a:lstStyle/>
          <a:p>
            <a:r>
              <a:rPr kumimoji="1" lang="en-US" altLang="ja-JP" sz="1100" dirty="0"/>
              <a:t>※</a:t>
            </a:r>
            <a:r>
              <a:rPr kumimoji="1" lang="ja-JP" altLang="en-US" sz="1100" dirty="0"/>
              <a:t>本制度を実施したことが無い７集落</a:t>
            </a:r>
            <a:r>
              <a:rPr lang="ja-JP" altLang="en-US" sz="1100" dirty="0"/>
              <a:t>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133114" y="2550954"/>
            <a:ext cx="2524639"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（３）現在の集落での共同活動</a:t>
            </a:r>
            <a:endParaRPr lang="en-US" altLang="ja-JP" sz="1400"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8474698"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未実施集落においては、地域のリーダーや農業の担い手が不在の集落もあるが、何らかの共同活動が行われている。</a:t>
            </a: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09717"/>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１．未実施集落の現在の状況</a:t>
            </a:r>
          </a:p>
        </p:txBody>
      </p:sp>
      <p:graphicFrame>
        <p:nvGraphicFramePr>
          <p:cNvPr id="19" name="グラフ 18">
            <a:extLst>
              <a:ext uri="{FF2B5EF4-FFF2-40B4-BE49-F238E27FC236}">
                <a16:creationId xmlns:a16="http://schemas.microsoft.com/office/drawing/2014/main" id="{91C38CC6-8A14-4D6D-BA93-2E8F08327519}"/>
              </a:ext>
            </a:extLst>
          </p:cNvPr>
          <p:cNvGraphicFramePr/>
          <p:nvPr>
            <p:extLst>
              <p:ext uri="{D42A27DB-BD31-4B8C-83A1-F6EECF244321}">
                <p14:modId xmlns:p14="http://schemas.microsoft.com/office/powerpoint/2010/main" val="4196791722"/>
              </p:ext>
            </p:extLst>
          </p:nvPr>
        </p:nvGraphicFramePr>
        <p:xfrm>
          <a:off x="-773630" y="3030047"/>
          <a:ext cx="4926016" cy="2790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36ED3112-D4B3-455D-8E67-333C5961161B}"/>
              </a:ext>
            </a:extLst>
          </p:cNvPr>
          <p:cNvGraphicFramePr/>
          <p:nvPr>
            <p:extLst>
              <p:ext uri="{D42A27DB-BD31-4B8C-83A1-F6EECF244321}">
                <p14:modId xmlns:p14="http://schemas.microsoft.com/office/powerpoint/2010/main" val="3878498584"/>
              </p:ext>
            </p:extLst>
          </p:nvPr>
        </p:nvGraphicFramePr>
        <p:xfrm>
          <a:off x="2872490" y="3030047"/>
          <a:ext cx="4926016" cy="2790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963A3026-E028-4EE1-B602-E793E57C1542}"/>
              </a:ext>
            </a:extLst>
          </p:cNvPr>
          <p:cNvGraphicFramePr/>
          <p:nvPr>
            <p:extLst>
              <p:ext uri="{D42A27DB-BD31-4B8C-83A1-F6EECF244321}">
                <p14:modId xmlns:p14="http://schemas.microsoft.com/office/powerpoint/2010/main" val="3469843024"/>
              </p:ext>
            </p:extLst>
          </p:nvPr>
        </p:nvGraphicFramePr>
        <p:xfrm>
          <a:off x="7657586" y="3067133"/>
          <a:ext cx="4300538" cy="3209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161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0050" y="682313"/>
            <a:ext cx="11551898" cy="436886"/>
          </a:xfrm>
        </p:spPr>
        <p:txBody>
          <a:bodyPr>
            <a:normAutofit/>
          </a:bodyPr>
          <a:lstStyle/>
          <a:p>
            <a:r>
              <a:rPr lang="ja-JP" altLang="en-US" sz="2400" b="1" dirty="0"/>
              <a:t>１．目的と評価の流れ</a:t>
            </a:r>
            <a:endParaRPr kumimoji="1" lang="ja-JP" altLang="en-US" sz="2400" b="1" dirty="0"/>
          </a:p>
        </p:txBody>
      </p:sp>
      <p:sp>
        <p:nvSpPr>
          <p:cNvPr id="9" name="テキスト ボックス 8">
            <a:extLst>
              <a:ext uri="{FF2B5EF4-FFF2-40B4-BE49-F238E27FC236}">
                <a16:creationId xmlns:a16="http://schemas.microsoft.com/office/drawing/2014/main" id="{5E09314D-CD6C-4104-BADB-D12C1D2C847D}"/>
              </a:ext>
            </a:extLst>
          </p:cNvPr>
          <p:cNvSpPr txBox="1"/>
          <p:nvPr/>
        </p:nvSpPr>
        <p:spPr>
          <a:xfrm>
            <a:off x="677609" y="1187529"/>
            <a:ext cx="10836780" cy="893706"/>
          </a:xfrm>
          <a:prstGeom prst="rect">
            <a:avLst/>
          </a:prstGeom>
          <a:noFill/>
          <a:ln w="28575">
            <a:solidFill>
              <a:schemeClr val="tx1"/>
            </a:solidFill>
          </a:ln>
        </p:spPr>
        <p:txBody>
          <a:bodyPr wrap="square" rtlCol="0" anchor="ctr">
            <a:spAutoFit/>
          </a:bodyPr>
          <a:lstStyle/>
          <a:p>
            <a:pPr marL="304800" indent="-304800" algn="just" latinLnBrk="1">
              <a:lnSpc>
                <a:spcPct val="150000"/>
              </a:lnSpc>
            </a:pPr>
            <a:r>
              <a:rPr lang="ja-JP" altLang="en-US" sz="1200" dirty="0">
                <a:effectLst/>
                <a:ea typeface="HG丸ｺﾞｼｯｸM-PRO" panose="020F0600000000000000" pitchFamily="50" charset="-128"/>
                <a:cs typeface="HG丸ｺﾞｼｯｸM-PRO" panose="020F0600000000000000" pitchFamily="50" charset="-128"/>
              </a:rPr>
              <a:t>〇　中間年評価は、</a:t>
            </a:r>
            <a:r>
              <a:rPr lang="ja-JP" altLang="ja-JP" sz="1200" dirty="0">
                <a:effectLst/>
                <a:ea typeface="HG丸ｺﾞｼｯｸM-PRO" panose="020F0600000000000000" pitchFamily="50" charset="-128"/>
                <a:cs typeface="HG丸ｺﾞｼｯｸM-PRO" panose="020F0600000000000000" pitchFamily="50" charset="-128"/>
              </a:rPr>
              <a:t>協定活動の実施状況</a:t>
            </a:r>
            <a:r>
              <a:rPr lang="ja-JP" altLang="en-US" sz="1200" dirty="0">
                <a:effectLst/>
                <a:ea typeface="HG丸ｺﾞｼｯｸM-PRO" panose="020F0600000000000000" pitchFamily="50" charset="-128"/>
                <a:cs typeface="HG丸ｺﾞｼｯｸM-PRO" panose="020F0600000000000000" pitchFamily="50" charset="-128"/>
              </a:rPr>
              <a:t>を</a:t>
            </a:r>
            <a:r>
              <a:rPr lang="ja-JP" altLang="ja-JP" sz="1200" dirty="0">
                <a:effectLst/>
                <a:ea typeface="HG丸ｺﾞｼｯｸM-PRO" panose="020F0600000000000000" pitchFamily="50" charset="-128"/>
                <a:cs typeface="HG丸ｺﾞｼｯｸM-PRO" panose="020F0600000000000000" pitchFamily="50" charset="-128"/>
              </a:rPr>
              <a:t>点検・評価</a:t>
            </a:r>
            <a:r>
              <a:rPr lang="ja-JP" altLang="en-US" sz="1200" dirty="0">
                <a:effectLst/>
                <a:ea typeface="HG丸ｺﾞｼｯｸM-PRO" panose="020F0600000000000000" pitchFamily="50" charset="-128"/>
                <a:cs typeface="HG丸ｺﾞｼｯｸM-PRO" panose="020F0600000000000000" pitchFamily="50" charset="-128"/>
              </a:rPr>
              <a:t>し</a:t>
            </a:r>
            <a:r>
              <a:rPr lang="ja-JP" altLang="ja-JP" sz="1200" dirty="0">
                <a:effectLst/>
                <a:ea typeface="HG丸ｺﾞｼｯｸM-PRO" panose="020F0600000000000000" pitchFamily="50" charset="-128"/>
                <a:cs typeface="HG丸ｺﾞｼｯｸM-PRO" panose="020F0600000000000000" pitchFamily="50" charset="-128"/>
              </a:rPr>
              <a:t>、本制度の効果や課題を把握することにより、制度の趣旨を踏まえた適切な協定活動を推進するとともに、最終</a:t>
            </a:r>
            <a:r>
              <a:rPr lang="ja-JP" altLang="en-US" sz="1200" dirty="0">
                <a:ea typeface="HG丸ｺﾞｼｯｸM-PRO" panose="020F0600000000000000" pitchFamily="50" charset="-128"/>
                <a:cs typeface="HG丸ｺﾞｼｯｸM-PRO" panose="020F0600000000000000" pitchFamily="50" charset="-128"/>
              </a:rPr>
              <a:t>評価</a:t>
            </a:r>
            <a:r>
              <a:rPr lang="ja-JP" altLang="ja-JP" sz="1200" dirty="0">
                <a:effectLst/>
                <a:ea typeface="HG丸ｺﾞｼｯｸM-PRO" panose="020F0600000000000000" pitchFamily="50" charset="-128"/>
                <a:cs typeface="HG丸ｺﾞｼｯｸM-PRO" panose="020F0600000000000000" pitchFamily="50" charset="-128"/>
              </a:rPr>
              <a:t>及び次期対策に向けた検討に資するために実施する</a:t>
            </a:r>
            <a:r>
              <a:rPr lang="ja-JP" altLang="en-US" sz="1200" dirty="0">
                <a:ea typeface="HG丸ｺﾞｼｯｸM-PRO" panose="020F0600000000000000" pitchFamily="50" charset="-128"/>
                <a:cs typeface="HG丸ｺﾞｼｯｸM-PRO" panose="020F0600000000000000" pitchFamily="50" charset="-128"/>
              </a:rPr>
              <a:t>。</a:t>
            </a:r>
            <a:endParaRPr lang="en-US" altLang="ja-JP" sz="1200" dirty="0">
              <a:ea typeface="HG丸ｺﾞｼｯｸM-PRO" panose="020F0600000000000000" pitchFamily="50" charset="-128"/>
              <a:cs typeface="HG丸ｺﾞｼｯｸM-PRO" panose="020F0600000000000000" pitchFamily="50" charset="-128"/>
            </a:endParaRPr>
          </a:p>
          <a:p>
            <a:pPr marL="304800" indent="-304800" algn="just" latinLnBrk="1">
              <a:lnSpc>
                <a:spcPct val="150000"/>
              </a:lnSpc>
            </a:pPr>
            <a:r>
              <a:rPr lang="ja-JP" altLang="en-US" sz="1200" dirty="0">
                <a:effectLst/>
                <a:ea typeface="HG丸ｺﾞｼｯｸM-PRO" panose="020F0600000000000000" pitchFamily="50" charset="-128"/>
                <a:cs typeface="HG丸ｺﾞｼｯｸM-PRO" panose="020F0600000000000000" pitchFamily="50" charset="-128"/>
              </a:rPr>
              <a:t>　　</a:t>
            </a:r>
            <a:r>
              <a:rPr lang="ja-JP" altLang="ja-JP" sz="1200" dirty="0">
                <a:effectLst/>
                <a:ea typeface="HG丸ｺﾞｼｯｸM-PRO" panose="020F0600000000000000" pitchFamily="50" charset="-128"/>
                <a:cs typeface="HG丸ｺﾞｼｯｸM-PRO" panose="020F0600000000000000" pitchFamily="50" charset="-128"/>
              </a:rPr>
              <a:t>また、集落協定等に定められた取組が不十分な集落等に対して</a:t>
            </a:r>
            <a:r>
              <a:rPr lang="ja-JP" altLang="en-US" sz="1200" dirty="0">
                <a:effectLst/>
                <a:ea typeface="HG丸ｺﾞｼｯｸM-PRO" panose="020F0600000000000000" pitchFamily="50" charset="-128"/>
                <a:cs typeface="HG丸ｺﾞｼｯｸM-PRO" panose="020F0600000000000000" pitchFamily="50" charset="-128"/>
              </a:rPr>
              <a:t>は</a:t>
            </a:r>
            <a:r>
              <a:rPr lang="ja-JP" altLang="ja-JP" sz="1200" dirty="0">
                <a:effectLst/>
                <a:ea typeface="HG丸ｺﾞｼｯｸM-PRO" panose="020F0600000000000000" pitchFamily="50" charset="-128"/>
                <a:cs typeface="HG丸ｺﾞｼｯｸM-PRO" panose="020F0600000000000000" pitchFamily="50" charset="-128"/>
              </a:rPr>
              <a:t>、改善に向けた適切な指導・助言を行う。</a:t>
            </a:r>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6">
              <a:lumMod val="20000"/>
              <a:lumOff val="80000"/>
            </a:schemeClr>
          </a:solidFill>
        </p:spPr>
        <p:txBody>
          <a:bodyPr wrap="square" rtlCol="0">
            <a:spAutoFit/>
          </a:bodyPr>
          <a:lstStyle/>
          <a:p>
            <a:r>
              <a:rPr kumimoji="1" lang="en-US" altLang="ja-JP" sz="3200" dirty="0"/>
              <a:t>Ⅰ</a:t>
            </a:r>
            <a:r>
              <a:rPr kumimoji="1" lang="ja-JP" altLang="en-US" sz="3200" dirty="0"/>
              <a:t>　</a:t>
            </a:r>
            <a:r>
              <a:rPr lang="ja-JP" altLang="en-US" sz="3200" dirty="0"/>
              <a:t>中間年評価の目的と方法</a:t>
            </a:r>
            <a:endParaRPr kumimoji="1" lang="ja-JP" altLang="en-US" sz="3200" dirty="0"/>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DD28603F-1801-4829-A3F9-F0FBA54E86A3}"/>
              </a:ext>
            </a:extLst>
          </p:cNvPr>
          <p:cNvPicPr>
            <a:picLocks noChangeAspect="1"/>
          </p:cNvPicPr>
          <p:nvPr/>
        </p:nvPicPr>
        <p:blipFill rotWithShape="1">
          <a:blip r:embed="rId2"/>
          <a:srcRect t="5367" r="8007" b="33025"/>
          <a:stretch/>
        </p:blipFill>
        <p:spPr>
          <a:xfrm>
            <a:off x="677609" y="2257424"/>
            <a:ext cx="5747714" cy="4464051"/>
          </a:xfrm>
          <a:prstGeom prst="rect">
            <a:avLst/>
          </a:prstGeom>
        </p:spPr>
      </p:pic>
      <p:sp>
        <p:nvSpPr>
          <p:cNvPr id="11" name="楕円 10">
            <a:extLst>
              <a:ext uri="{FF2B5EF4-FFF2-40B4-BE49-F238E27FC236}">
                <a16:creationId xmlns:a16="http://schemas.microsoft.com/office/drawing/2014/main" id="{478B31EC-4310-44DD-B068-87D36FEF23C1}"/>
              </a:ext>
            </a:extLst>
          </p:cNvPr>
          <p:cNvSpPr/>
          <p:nvPr/>
        </p:nvSpPr>
        <p:spPr>
          <a:xfrm>
            <a:off x="809626" y="2427057"/>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8116E844-F44C-4AEE-A16A-C89C80BC8D87}"/>
              </a:ext>
            </a:extLst>
          </p:cNvPr>
          <p:cNvSpPr/>
          <p:nvPr/>
        </p:nvSpPr>
        <p:spPr>
          <a:xfrm>
            <a:off x="2181224" y="2461981"/>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2A49B7A-C798-49E2-BFBA-26A75F0A13B2}"/>
              </a:ext>
            </a:extLst>
          </p:cNvPr>
          <p:cNvSpPr/>
          <p:nvPr/>
        </p:nvSpPr>
        <p:spPr>
          <a:xfrm>
            <a:off x="3407925" y="2422063"/>
            <a:ext cx="1142999"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F4B090D-DF40-496B-967B-DB91DEE3A096}"/>
              </a:ext>
            </a:extLst>
          </p:cNvPr>
          <p:cNvSpPr/>
          <p:nvPr/>
        </p:nvSpPr>
        <p:spPr>
          <a:xfrm>
            <a:off x="5133975" y="2487151"/>
            <a:ext cx="1000124"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57C1DFE-D3AB-4DF2-83A7-D17FCE5CEDD0}"/>
              </a:ext>
            </a:extLst>
          </p:cNvPr>
          <p:cNvSpPr/>
          <p:nvPr/>
        </p:nvSpPr>
        <p:spPr>
          <a:xfrm>
            <a:off x="7210425" y="2554850"/>
            <a:ext cx="4303964" cy="59485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①集落協定等の自己評価</a:t>
            </a:r>
            <a:br>
              <a:rPr kumimoji="1" lang="en-US" altLang="ja-JP" sz="1000" dirty="0">
                <a:solidFill>
                  <a:schemeClr val="tx1"/>
                </a:solidFill>
              </a:rPr>
            </a:br>
            <a:r>
              <a:rPr kumimoji="1" lang="ja-JP" altLang="en-US" sz="1000" dirty="0">
                <a:solidFill>
                  <a:schemeClr val="tx1"/>
                </a:solidFill>
              </a:rPr>
              <a:t>・集落協定等に定められた農業生産活動等の実施状況を自ら点検・評価</a:t>
            </a:r>
          </a:p>
        </p:txBody>
      </p:sp>
      <p:sp>
        <p:nvSpPr>
          <p:cNvPr id="24" name="正方形/長方形 23">
            <a:extLst>
              <a:ext uri="{FF2B5EF4-FFF2-40B4-BE49-F238E27FC236}">
                <a16:creationId xmlns:a16="http://schemas.microsoft.com/office/drawing/2014/main" id="{0079B383-C971-42E0-9CD2-25606CFF500D}"/>
              </a:ext>
            </a:extLst>
          </p:cNvPr>
          <p:cNvSpPr/>
          <p:nvPr/>
        </p:nvSpPr>
        <p:spPr>
          <a:xfrm>
            <a:off x="7210424" y="3286065"/>
            <a:ext cx="4297863" cy="79239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②集落協定等の市町村評価</a:t>
            </a:r>
            <a:br>
              <a:rPr lang="en-US" altLang="ja-JP" sz="1000" dirty="0">
                <a:solidFill>
                  <a:schemeClr val="tx1"/>
                </a:solidFill>
              </a:rPr>
            </a:br>
            <a:r>
              <a:rPr lang="ja-JP" altLang="en-US" sz="1000" dirty="0">
                <a:solidFill>
                  <a:schemeClr val="tx1"/>
                </a:solidFill>
              </a:rPr>
              <a:t>・①を協定認定者である市町村の始点から客観的に評価</a:t>
            </a:r>
            <a:br>
              <a:rPr lang="en-US" altLang="ja-JP" sz="1000" dirty="0">
                <a:solidFill>
                  <a:schemeClr val="tx1"/>
                </a:solidFill>
              </a:rPr>
            </a:br>
            <a:r>
              <a:rPr lang="ja-JP" altLang="en-US" sz="1000" dirty="0">
                <a:solidFill>
                  <a:schemeClr val="tx1"/>
                </a:solidFill>
              </a:rPr>
              <a:t>・評価の結果、活動が進んでいない場合には指導・助言を実施</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9A48DDC-508D-427D-95F0-E5A17C888544}"/>
              </a:ext>
            </a:extLst>
          </p:cNvPr>
          <p:cNvSpPr/>
          <p:nvPr/>
        </p:nvSpPr>
        <p:spPr>
          <a:xfrm>
            <a:off x="7210424" y="4216109"/>
            <a:ext cx="4297863" cy="5866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③アンケート調査（集落等、市町村）</a:t>
            </a:r>
            <a:endParaRPr kumimoji="1" lang="en-US" altLang="ja-JP" sz="1200" b="1" dirty="0">
              <a:solidFill>
                <a:schemeClr val="tx1"/>
              </a:solidFill>
            </a:endParaRPr>
          </a:p>
          <a:p>
            <a:r>
              <a:rPr lang="ja-JP" altLang="en-US" sz="1000" dirty="0">
                <a:solidFill>
                  <a:schemeClr val="tx1"/>
                </a:solidFill>
              </a:rPr>
              <a:t>・本制度の実施効果及び課題等の把握による定性的な評価</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22815E08-132A-4523-AFD0-88B9129E952D}"/>
              </a:ext>
            </a:extLst>
          </p:cNvPr>
          <p:cNvSpPr/>
          <p:nvPr/>
        </p:nvSpPr>
        <p:spPr>
          <a:xfrm>
            <a:off x="7210424" y="4976959"/>
            <a:ext cx="4297863" cy="4925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④県による総合的な評価</a:t>
            </a:r>
            <a:br>
              <a:rPr lang="en-US" altLang="ja-JP" sz="1000" dirty="0">
                <a:solidFill>
                  <a:schemeClr val="tx1"/>
                </a:solidFill>
              </a:rPr>
            </a:br>
            <a:r>
              <a:rPr lang="ja-JP" altLang="en-US" sz="1000" dirty="0">
                <a:solidFill>
                  <a:schemeClr val="tx1"/>
                </a:solidFill>
              </a:rPr>
              <a:t>・①，②、③を踏まえた総合的な評価</a:t>
            </a:r>
            <a:endParaRPr kumimoji="1" lang="en-US" altLang="ja-JP" sz="1000" dirty="0">
              <a:solidFill>
                <a:schemeClr val="tx1"/>
              </a:solidFill>
            </a:endParaRPr>
          </a:p>
        </p:txBody>
      </p:sp>
      <p:sp>
        <p:nvSpPr>
          <p:cNvPr id="30" name="正方形/長方形 29">
            <a:extLst>
              <a:ext uri="{FF2B5EF4-FFF2-40B4-BE49-F238E27FC236}">
                <a16:creationId xmlns:a16="http://schemas.microsoft.com/office/drawing/2014/main" id="{1087DF9B-724A-4AB5-A78E-40B54C301220}"/>
              </a:ext>
            </a:extLst>
          </p:cNvPr>
          <p:cNvSpPr/>
          <p:nvPr/>
        </p:nvSpPr>
        <p:spPr>
          <a:xfrm>
            <a:off x="7210424" y="5665442"/>
            <a:ext cx="4297863" cy="59463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⑤国による効果分析</a:t>
            </a:r>
            <a:br>
              <a:rPr lang="en-US" altLang="ja-JP" sz="1200" b="1" dirty="0">
                <a:solidFill>
                  <a:schemeClr val="tx1"/>
                </a:solidFill>
              </a:rPr>
            </a:br>
            <a:r>
              <a:rPr lang="ja-JP" altLang="en-US" sz="1000" dirty="0">
                <a:solidFill>
                  <a:schemeClr val="tx1"/>
                </a:solidFill>
              </a:rPr>
              <a:t>・統計データを活用した実施効果の定量的な分析</a:t>
            </a:r>
            <a:endParaRPr kumimoji="1" lang="en-US" altLang="ja-JP" sz="1000" dirty="0">
              <a:solidFill>
                <a:schemeClr val="tx1"/>
              </a:solidFill>
            </a:endParaRPr>
          </a:p>
        </p:txBody>
      </p:sp>
      <p:sp>
        <p:nvSpPr>
          <p:cNvPr id="36" name="楕円 35">
            <a:extLst>
              <a:ext uri="{FF2B5EF4-FFF2-40B4-BE49-F238E27FC236}">
                <a16:creationId xmlns:a16="http://schemas.microsoft.com/office/drawing/2014/main" id="{AEF15ACA-D13B-4968-AE02-DEB7D7027068}"/>
              </a:ext>
            </a:extLst>
          </p:cNvPr>
          <p:cNvSpPr/>
          <p:nvPr/>
        </p:nvSpPr>
        <p:spPr>
          <a:xfrm>
            <a:off x="802127" y="4454430"/>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82CB1275-85B9-4260-AFC6-3CE5489FB01F}"/>
              </a:ext>
            </a:extLst>
          </p:cNvPr>
          <p:cNvSpPr/>
          <p:nvPr/>
        </p:nvSpPr>
        <p:spPr>
          <a:xfrm>
            <a:off x="2181224" y="4509430"/>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973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kumimoji="1" lang="en-US" altLang="ja-JP" sz="3200" dirty="0"/>
              <a:t>Ⅴ</a:t>
            </a:r>
            <a:r>
              <a:rPr kumimoji="1" lang="ja-JP" altLang="en-US" sz="3200" dirty="0"/>
              <a:t>　</a:t>
            </a:r>
            <a:r>
              <a:rPr lang="ja-JP" altLang="en-US" sz="3200" dirty="0"/>
              <a:t>未実施集落</a:t>
            </a:r>
            <a:r>
              <a:rPr kumimoji="1" lang="ja-JP" altLang="en-US" sz="3200" dirty="0"/>
              <a:t>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8803" y="2545705"/>
            <a:ext cx="253365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（４）農用地の耕作者</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30</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028561" y="2548066"/>
            <a:ext cx="3198445"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（５）最近５年間の農用地の状況の変化</a:t>
            </a:r>
            <a:endParaRPr lang="en-US" altLang="ja-JP" sz="1400"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7246056" y="195699"/>
            <a:ext cx="3621969" cy="261610"/>
          </a:xfrm>
          <a:prstGeom prst="rect">
            <a:avLst/>
          </a:prstGeom>
          <a:noFill/>
          <a:ln w="6350">
            <a:solidFill>
              <a:schemeClr val="tx1"/>
            </a:solidFill>
          </a:ln>
        </p:spPr>
        <p:txBody>
          <a:bodyPr wrap="square" rtlCol="0">
            <a:spAutoFit/>
          </a:bodyPr>
          <a:lstStyle/>
          <a:p>
            <a:r>
              <a:rPr kumimoji="1" lang="en-US" altLang="ja-JP" sz="1100" dirty="0"/>
              <a:t>※</a:t>
            </a:r>
            <a:r>
              <a:rPr kumimoji="1" lang="ja-JP" altLang="en-US" sz="1100" dirty="0"/>
              <a:t>本制度を実施したことが無い７集落</a:t>
            </a:r>
            <a:r>
              <a:rPr lang="ja-JP" altLang="en-US" sz="1100" dirty="0"/>
              <a:t>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376740" y="2545705"/>
            <a:ext cx="2734911" cy="436886"/>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（３）５年後（令和</a:t>
            </a:r>
            <a:r>
              <a:rPr lang="en-US" altLang="ja-JP" sz="1400" dirty="0"/>
              <a:t>10</a:t>
            </a:r>
            <a:r>
              <a:rPr lang="ja-JP" altLang="en-US" sz="1400" dirty="0"/>
              <a:t>年度）の</a:t>
            </a:r>
            <a:br>
              <a:rPr lang="en-US" altLang="ja-JP" sz="1400" dirty="0"/>
            </a:br>
            <a:r>
              <a:rPr lang="ja-JP" altLang="en-US" sz="1400" dirty="0"/>
              <a:t>　　　荒廃状況</a:t>
            </a:r>
            <a:endParaRPr lang="en-US" altLang="ja-JP" sz="1400"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10545170"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〇　ほとんどの農用地は各農家がそれぞれ耕作を行っている。</a:t>
            </a:r>
            <a:br>
              <a:rPr lang="en-US" altLang="ja-JP" sz="1200" dirty="0">
                <a:solidFill>
                  <a:schemeClr val="tx1"/>
                </a:solidFill>
              </a:rPr>
            </a:br>
            <a:r>
              <a:rPr lang="ja-JP" altLang="en-US" sz="1200" dirty="0">
                <a:solidFill>
                  <a:schemeClr val="tx1"/>
                </a:solidFill>
              </a:rPr>
              <a:t>　　５年後には「１割～５割が荒廃する」と回答した集落が</a:t>
            </a:r>
            <a:r>
              <a:rPr lang="en-US" altLang="ja-JP" sz="1200" dirty="0">
                <a:solidFill>
                  <a:schemeClr val="tx1"/>
                </a:solidFill>
              </a:rPr>
              <a:t>28</a:t>
            </a:r>
            <a:r>
              <a:rPr lang="ja-JP" altLang="en-US" sz="1200" dirty="0">
                <a:solidFill>
                  <a:schemeClr val="tx1"/>
                </a:solidFill>
              </a:rPr>
              <a:t>％であり、農用地の荒廃化が見込まれる状況である。</a:t>
            </a:r>
            <a:endParaRPr kumimoji="1" lang="ja-JP" altLang="en-US" sz="1200" dirty="0">
              <a:solidFill>
                <a:schemeClr val="tx1"/>
              </a:solidFill>
            </a:endParaRP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09717"/>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２．未実施集落の現在の状況</a:t>
            </a:r>
          </a:p>
        </p:txBody>
      </p:sp>
      <p:graphicFrame>
        <p:nvGraphicFramePr>
          <p:cNvPr id="18" name="コンテンツ プレースホルダー 16">
            <a:extLst>
              <a:ext uri="{FF2B5EF4-FFF2-40B4-BE49-F238E27FC236}">
                <a16:creationId xmlns:a16="http://schemas.microsoft.com/office/drawing/2014/main" id="{7FF8BB91-8ED1-449E-9943-BD1B129906AC}"/>
              </a:ext>
            </a:extLst>
          </p:cNvPr>
          <p:cNvGraphicFramePr>
            <a:graphicFrameLocks/>
          </p:cNvGraphicFramePr>
          <p:nvPr>
            <p:extLst>
              <p:ext uri="{D42A27DB-BD31-4B8C-83A1-F6EECF244321}">
                <p14:modId xmlns:p14="http://schemas.microsoft.com/office/powerpoint/2010/main" val="87753325"/>
              </p:ext>
            </p:extLst>
          </p:nvPr>
        </p:nvGraphicFramePr>
        <p:xfrm>
          <a:off x="191016" y="3146427"/>
          <a:ext cx="2931437" cy="3209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a:extLst>
              <a:ext uri="{FF2B5EF4-FFF2-40B4-BE49-F238E27FC236}">
                <a16:creationId xmlns:a16="http://schemas.microsoft.com/office/drawing/2014/main" id="{EC3AC32F-7820-470F-9316-3A67C7D7DC6F}"/>
              </a:ext>
            </a:extLst>
          </p:cNvPr>
          <p:cNvGraphicFramePr/>
          <p:nvPr>
            <p:extLst>
              <p:ext uri="{D42A27DB-BD31-4B8C-83A1-F6EECF244321}">
                <p14:modId xmlns:p14="http://schemas.microsoft.com/office/powerpoint/2010/main" val="1654757544"/>
              </p:ext>
            </p:extLst>
          </p:nvPr>
        </p:nvGraphicFramePr>
        <p:xfrm>
          <a:off x="3729037" y="3146426"/>
          <a:ext cx="4300538" cy="3209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コンテンツ プレースホルダー 16">
            <a:extLst>
              <a:ext uri="{FF2B5EF4-FFF2-40B4-BE49-F238E27FC236}">
                <a16:creationId xmlns:a16="http://schemas.microsoft.com/office/drawing/2014/main" id="{C391420C-48FF-45C3-8314-416A68615DB2}"/>
              </a:ext>
            </a:extLst>
          </p:cNvPr>
          <p:cNvGraphicFramePr>
            <a:graphicFrameLocks/>
          </p:cNvGraphicFramePr>
          <p:nvPr>
            <p:extLst>
              <p:ext uri="{D42A27DB-BD31-4B8C-83A1-F6EECF244321}">
                <p14:modId xmlns:p14="http://schemas.microsoft.com/office/powerpoint/2010/main" val="4267441114"/>
              </p:ext>
            </p:extLst>
          </p:nvPr>
        </p:nvGraphicFramePr>
        <p:xfrm>
          <a:off x="8061678" y="3146426"/>
          <a:ext cx="3841044" cy="3323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9958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8AEFDD6B-99AA-449F-A59C-A8C5359988F3}"/>
              </a:ext>
            </a:extLst>
          </p:cNvPr>
          <p:cNvGraphicFramePr/>
          <p:nvPr>
            <p:extLst>
              <p:ext uri="{D42A27DB-BD31-4B8C-83A1-F6EECF244321}">
                <p14:modId xmlns:p14="http://schemas.microsoft.com/office/powerpoint/2010/main" val="1240503468"/>
              </p:ext>
            </p:extLst>
          </p:nvPr>
        </p:nvGraphicFramePr>
        <p:xfrm>
          <a:off x="161925" y="3146425"/>
          <a:ext cx="3624262" cy="2287506"/>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kumimoji="1" lang="en-US" altLang="ja-JP" sz="3200" dirty="0"/>
              <a:t>Ⅴ</a:t>
            </a:r>
            <a:r>
              <a:rPr kumimoji="1" lang="ja-JP" altLang="en-US" sz="3200" dirty="0"/>
              <a:t>　</a:t>
            </a:r>
            <a:r>
              <a:rPr lang="ja-JP" altLang="en-US" sz="3200" dirty="0"/>
              <a:t>未実施集落</a:t>
            </a:r>
            <a:r>
              <a:rPr kumimoji="1" lang="ja-JP" altLang="en-US" sz="3200" dirty="0"/>
              <a:t>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66481" y="2387601"/>
            <a:ext cx="2449672"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（１）本制度を知っているか</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31</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132187" y="2387601"/>
            <a:ext cx="3198445" cy="436886"/>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（２）本制度の話題が</a:t>
            </a:r>
            <a:endParaRPr lang="en-US" altLang="ja-JP" sz="1400" b="1" dirty="0"/>
          </a:p>
          <a:p>
            <a:r>
              <a:rPr lang="ja-JP" altLang="en-US" sz="1400" b="1" dirty="0"/>
              <a:t>　　　集落の話合いで出たことがあるか</a:t>
            </a:r>
            <a:endParaRPr lang="en-US" altLang="ja-JP" sz="1400" b="1"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8003550" y="231243"/>
            <a:ext cx="3621969" cy="261610"/>
          </a:xfrm>
          <a:prstGeom prst="rect">
            <a:avLst/>
          </a:prstGeom>
          <a:noFill/>
          <a:ln w="6350">
            <a:solidFill>
              <a:schemeClr val="tx1"/>
            </a:solidFill>
          </a:ln>
        </p:spPr>
        <p:txBody>
          <a:bodyPr wrap="square" rtlCol="0">
            <a:spAutoFit/>
          </a:bodyPr>
          <a:lstStyle/>
          <a:p>
            <a:r>
              <a:rPr kumimoji="1" lang="en-US" altLang="ja-JP" sz="1100" dirty="0"/>
              <a:t>※</a:t>
            </a:r>
            <a:r>
              <a:rPr kumimoji="1" lang="ja-JP" altLang="en-US" sz="1100" dirty="0"/>
              <a:t>本制度を実施したことが無い７集落</a:t>
            </a:r>
            <a:r>
              <a:rPr lang="ja-JP" altLang="en-US" sz="1100" dirty="0"/>
              <a:t>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595333" y="2387601"/>
            <a:ext cx="3030186"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（３）本制度に取り組まなかった理由</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11059038" cy="7841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制度の内容を知らない集落が半数以上あったため、制度の周知を図る必要がある。</a:t>
            </a:r>
            <a:br>
              <a:rPr kumimoji="1" lang="en-US" altLang="ja-JP" sz="1200" dirty="0">
                <a:solidFill>
                  <a:schemeClr val="tx1"/>
                </a:solidFill>
              </a:rPr>
            </a:br>
            <a:r>
              <a:rPr kumimoji="1" lang="ja-JP" altLang="en-US" sz="1200" dirty="0">
                <a:solidFill>
                  <a:schemeClr val="tx1"/>
                </a:solidFill>
              </a:rPr>
              <a:t>〇　本制度に取り組まなかった理由としては、リーダーの不在などが挙げられた。</a:t>
            </a: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09717"/>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３．未実施集落における本制度の認知度</a:t>
            </a:r>
          </a:p>
        </p:txBody>
      </p:sp>
      <p:graphicFrame>
        <p:nvGraphicFramePr>
          <p:cNvPr id="22" name="グラフ 21">
            <a:extLst>
              <a:ext uri="{FF2B5EF4-FFF2-40B4-BE49-F238E27FC236}">
                <a16:creationId xmlns:a16="http://schemas.microsoft.com/office/drawing/2014/main" id="{EC3AC32F-7820-470F-9316-3A67C7D7DC6F}"/>
              </a:ext>
            </a:extLst>
          </p:cNvPr>
          <p:cNvGraphicFramePr/>
          <p:nvPr>
            <p:extLst>
              <p:ext uri="{D42A27DB-BD31-4B8C-83A1-F6EECF244321}">
                <p14:modId xmlns:p14="http://schemas.microsoft.com/office/powerpoint/2010/main" val="3035351214"/>
              </p:ext>
            </p:extLst>
          </p:nvPr>
        </p:nvGraphicFramePr>
        <p:xfrm>
          <a:off x="7340157" y="2985456"/>
          <a:ext cx="4557716" cy="3209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a:extLst>
              <a:ext uri="{FF2B5EF4-FFF2-40B4-BE49-F238E27FC236}">
                <a16:creationId xmlns:a16="http://schemas.microsoft.com/office/drawing/2014/main" id="{7BB09CCA-E925-4F4F-B277-9A8608BEA124}"/>
              </a:ext>
            </a:extLst>
          </p:cNvPr>
          <p:cNvGraphicFramePr/>
          <p:nvPr>
            <p:extLst>
              <p:ext uri="{D42A27DB-BD31-4B8C-83A1-F6EECF244321}">
                <p14:modId xmlns:p14="http://schemas.microsoft.com/office/powerpoint/2010/main" val="3505218521"/>
              </p:ext>
            </p:extLst>
          </p:nvPr>
        </p:nvGraphicFramePr>
        <p:xfrm>
          <a:off x="3367276" y="3226910"/>
          <a:ext cx="4431230" cy="2287506"/>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0036DBBC-5E81-47FD-9E77-D3F382446030}"/>
              </a:ext>
            </a:extLst>
          </p:cNvPr>
          <p:cNvSpPr txBox="1"/>
          <p:nvPr/>
        </p:nvSpPr>
        <p:spPr>
          <a:xfrm>
            <a:off x="1974056" y="4299274"/>
            <a:ext cx="819149" cy="369332"/>
          </a:xfrm>
          <a:prstGeom prst="rect">
            <a:avLst/>
          </a:prstGeom>
          <a:noFill/>
        </p:spPr>
        <p:txBody>
          <a:bodyPr wrap="square" rtlCol="0">
            <a:spAutoFit/>
          </a:bodyPr>
          <a:lstStyle/>
          <a:p>
            <a:r>
              <a:rPr kumimoji="1" lang="en-US" altLang="ja-JP" b="1" dirty="0"/>
              <a:t>57</a:t>
            </a:r>
            <a:r>
              <a:rPr kumimoji="1" lang="ja-JP" altLang="en-US" b="1" dirty="0"/>
              <a:t>％</a:t>
            </a:r>
          </a:p>
        </p:txBody>
      </p:sp>
      <p:sp>
        <p:nvSpPr>
          <p:cNvPr id="3" name="テキスト ボックス 2">
            <a:extLst>
              <a:ext uri="{FF2B5EF4-FFF2-40B4-BE49-F238E27FC236}">
                <a16:creationId xmlns:a16="http://schemas.microsoft.com/office/drawing/2014/main" id="{632ED8BF-4D5F-48BF-830A-8855D6E82068}"/>
              </a:ext>
            </a:extLst>
          </p:cNvPr>
          <p:cNvSpPr txBox="1"/>
          <p:nvPr/>
        </p:nvSpPr>
        <p:spPr>
          <a:xfrm>
            <a:off x="690991" y="4299274"/>
            <a:ext cx="1100326" cy="369332"/>
          </a:xfrm>
          <a:prstGeom prst="rect">
            <a:avLst/>
          </a:prstGeom>
          <a:noFill/>
        </p:spPr>
        <p:txBody>
          <a:bodyPr wrap="square" rtlCol="0">
            <a:spAutoFit/>
          </a:bodyPr>
          <a:lstStyle/>
          <a:p>
            <a:r>
              <a:rPr kumimoji="1" lang="en-US" altLang="ja-JP" b="1" dirty="0"/>
              <a:t>43</a:t>
            </a:r>
            <a:r>
              <a:rPr kumimoji="1" lang="ja-JP" altLang="en-US" b="1" dirty="0"/>
              <a:t>％</a:t>
            </a:r>
          </a:p>
        </p:txBody>
      </p:sp>
    </p:spTree>
    <p:extLst>
      <p:ext uri="{BB962C8B-B14F-4D97-AF65-F5344CB8AC3E}">
        <p14:creationId xmlns:p14="http://schemas.microsoft.com/office/powerpoint/2010/main" val="194463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lang="en-US" altLang="ja-JP" sz="3200" dirty="0"/>
              <a:t>Ⅵ</a:t>
            </a:r>
            <a:r>
              <a:rPr kumimoji="1" lang="ja-JP" altLang="en-US" sz="3200" dirty="0"/>
              <a:t>　廃止協定・</a:t>
            </a:r>
            <a:r>
              <a:rPr lang="ja-JP" altLang="en-US" sz="3200" dirty="0"/>
              <a:t>未実施集落</a:t>
            </a:r>
            <a:r>
              <a:rPr kumimoji="1" lang="ja-JP" altLang="en-US" sz="3200" dirty="0"/>
              <a:t>へのアンケート結果</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32</a:t>
            </a:fld>
            <a:endParaRPr kumimoji="1" lang="ja-JP" altLang="en-US"/>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566481" y="2924238"/>
            <a:ext cx="4376995" cy="546702"/>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（１）近隣の集落協定から誘いがあった場合の対応</a:t>
            </a:r>
            <a:endParaRPr lang="en-US" altLang="ja-JP" sz="1400" b="1" dirty="0"/>
          </a:p>
          <a:p>
            <a:r>
              <a:rPr lang="ja-JP" altLang="en-US" sz="1400" b="1" dirty="0"/>
              <a:t>　　　（廃止協定）</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0" y="1288230"/>
            <a:ext cx="10787319" cy="11787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〇廃止協定</a:t>
            </a:r>
            <a:endParaRPr kumimoji="1" lang="en-US" altLang="ja-JP" sz="1200" dirty="0">
              <a:solidFill>
                <a:schemeClr val="tx1"/>
              </a:solidFill>
            </a:endParaRPr>
          </a:p>
          <a:p>
            <a:r>
              <a:rPr lang="ja-JP" altLang="en-US" sz="1200" dirty="0">
                <a:solidFill>
                  <a:schemeClr val="tx1"/>
                </a:solidFill>
              </a:rPr>
              <a:t>　他集落との統合・広域化の提案により再度取組を開始できる集落も存在する可能性が考えられる。</a:t>
            </a:r>
            <a:br>
              <a:rPr lang="en-US" altLang="ja-JP" sz="1200" dirty="0">
                <a:solidFill>
                  <a:schemeClr val="tx1"/>
                </a:solidFill>
              </a:rPr>
            </a:br>
            <a:r>
              <a:rPr lang="ja-JP" altLang="en-US" sz="1200" dirty="0">
                <a:solidFill>
                  <a:schemeClr val="tx1"/>
                </a:solidFill>
              </a:rPr>
              <a:t>〇未実施集落</a:t>
            </a:r>
            <a:br>
              <a:rPr lang="en-US" altLang="ja-JP" sz="1200" dirty="0">
                <a:solidFill>
                  <a:schemeClr val="tx1"/>
                </a:solidFill>
              </a:rPr>
            </a:br>
            <a:r>
              <a:rPr lang="ja-JP" altLang="en-US" sz="1200" dirty="0">
                <a:solidFill>
                  <a:schemeClr val="tx1"/>
                </a:solidFill>
              </a:rPr>
              <a:t>　前頁の本制度に取り組まなかった理由への解決策があれば、取組を開始できる集落も存在する可能性がある。</a:t>
            </a:r>
            <a:endParaRPr lang="en-US" altLang="ja-JP" sz="1200" dirty="0">
              <a:solidFill>
                <a:schemeClr val="tx1"/>
              </a:solidFill>
            </a:endParaRPr>
          </a:p>
          <a:p>
            <a:r>
              <a:rPr kumimoji="1" lang="ja-JP" altLang="en-US" sz="1200" dirty="0">
                <a:solidFill>
                  <a:schemeClr val="tx1"/>
                </a:solidFill>
              </a:rPr>
              <a:t>〇集落の意向や課題を確認のうえ、本制度の取組推進を図る必要がある。</a:t>
            </a: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73840"/>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１．本制度に取り組む意向</a:t>
            </a:r>
          </a:p>
        </p:txBody>
      </p:sp>
      <p:sp>
        <p:nvSpPr>
          <p:cNvPr id="14" name="タイトル 1">
            <a:extLst>
              <a:ext uri="{FF2B5EF4-FFF2-40B4-BE49-F238E27FC236}">
                <a16:creationId xmlns:a16="http://schemas.microsoft.com/office/drawing/2014/main" id="{2C71A666-6769-443D-946A-3D702C3A102D}"/>
              </a:ext>
            </a:extLst>
          </p:cNvPr>
          <p:cNvSpPr txBox="1">
            <a:spLocks/>
          </p:cNvSpPr>
          <p:nvPr/>
        </p:nvSpPr>
        <p:spPr>
          <a:xfrm>
            <a:off x="6384640" y="2906674"/>
            <a:ext cx="2807749" cy="56426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（２）本制度に取り組む意向</a:t>
            </a:r>
            <a:endParaRPr lang="en-US" altLang="ja-JP" sz="1400" b="1" dirty="0"/>
          </a:p>
          <a:p>
            <a:r>
              <a:rPr lang="ja-JP" altLang="en-US" sz="1400" b="1" dirty="0"/>
              <a:t>　　（未実施集落）</a:t>
            </a:r>
            <a:endParaRPr lang="en-US" altLang="ja-JP" sz="1400" b="1" dirty="0"/>
          </a:p>
        </p:txBody>
      </p:sp>
      <p:graphicFrame>
        <p:nvGraphicFramePr>
          <p:cNvPr id="26" name="グラフ 25">
            <a:extLst>
              <a:ext uri="{FF2B5EF4-FFF2-40B4-BE49-F238E27FC236}">
                <a16:creationId xmlns:a16="http://schemas.microsoft.com/office/drawing/2014/main" id="{CDD217C0-2DF4-4BE5-980A-8C692BDFDD23}"/>
              </a:ext>
            </a:extLst>
          </p:cNvPr>
          <p:cNvGraphicFramePr/>
          <p:nvPr>
            <p:extLst>
              <p:ext uri="{D42A27DB-BD31-4B8C-83A1-F6EECF244321}">
                <p14:modId xmlns:p14="http://schemas.microsoft.com/office/powerpoint/2010/main" val="3749561285"/>
              </p:ext>
            </p:extLst>
          </p:nvPr>
        </p:nvGraphicFramePr>
        <p:xfrm>
          <a:off x="5981528" y="3548444"/>
          <a:ext cx="4876972" cy="2990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471D1EB0-A9EC-4DC0-92F4-DEFA272AB84F}"/>
              </a:ext>
            </a:extLst>
          </p:cNvPr>
          <p:cNvGraphicFramePr/>
          <p:nvPr>
            <p:extLst>
              <p:ext uri="{D42A27DB-BD31-4B8C-83A1-F6EECF244321}">
                <p14:modId xmlns:p14="http://schemas.microsoft.com/office/powerpoint/2010/main" val="19529728"/>
              </p:ext>
            </p:extLst>
          </p:nvPr>
        </p:nvGraphicFramePr>
        <p:xfrm>
          <a:off x="161051" y="3731006"/>
          <a:ext cx="5011023" cy="2990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250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E09314D-CD6C-4104-BADB-D12C1D2C847D}"/>
              </a:ext>
            </a:extLst>
          </p:cNvPr>
          <p:cNvSpPr txBox="1"/>
          <p:nvPr/>
        </p:nvSpPr>
        <p:spPr>
          <a:xfrm>
            <a:off x="2040614" y="1015797"/>
            <a:ext cx="8110768" cy="5401928"/>
          </a:xfrm>
          <a:prstGeom prst="rect">
            <a:avLst/>
          </a:prstGeom>
          <a:noFill/>
          <a:ln w="28575">
            <a:solidFill>
              <a:schemeClr val="tx1"/>
            </a:solidFill>
          </a:ln>
        </p:spPr>
        <p:txBody>
          <a:bodyPr wrap="square" rtlCol="0" anchor="ctr">
            <a:spAutoFit/>
          </a:bodyPr>
          <a:lstStyle/>
          <a:p>
            <a:pPr>
              <a:lnSpc>
                <a:spcPct val="150000"/>
              </a:lnSpc>
            </a:pPr>
            <a:r>
              <a:rPr lang="ja-JP" altLang="en-US" sz="1050" b="1" dirty="0"/>
              <a:t>１．本県の中間年評価</a:t>
            </a:r>
            <a:endParaRPr lang="en-US" altLang="ja-JP" sz="1050" b="1" dirty="0"/>
          </a:p>
          <a:p>
            <a:pPr>
              <a:lnSpc>
                <a:spcPct val="150000"/>
              </a:lnSpc>
            </a:pPr>
            <a:r>
              <a:rPr lang="ja-JP" altLang="en-US" sz="1050" dirty="0"/>
              <a:t>　　協定に定められた取組はおおむね順調に取り組まれているが、集落戦略の作成が進んでいない集落もみられたため、最終年まで</a:t>
            </a:r>
            <a:endParaRPr lang="en-US" altLang="ja-JP" sz="1050" dirty="0"/>
          </a:p>
          <a:p>
            <a:pPr>
              <a:lnSpc>
                <a:spcPct val="150000"/>
              </a:lnSpc>
            </a:pPr>
            <a:r>
              <a:rPr lang="ja-JP" altLang="en-US" sz="1050" dirty="0"/>
              <a:t>　の取組継続や目標達成に向けて指導・支援を行う。</a:t>
            </a:r>
            <a:endParaRPr lang="en-US" altLang="ja-JP" sz="1050" dirty="0"/>
          </a:p>
          <a:p>
            <a:pPr>
              <a:lnSpc>
                <a:spcPct val="150000"/>
              </a:lnSpc>
            </a:pPr>
            <a:endParaRPr lang="en-US" altLang="ja-JP" sz="1050" dirty="0"/>
          </a:p>
          <a:p>
            <a:pPr>
              <a:lnSpc>
                <a:spcPct val="150000"/>
              </a:lnSpc>
            </a:pPr>
            <a:r>
              <a:rPr lang="ja-JP" altLang="en-US" sz="1050" b="1" dirty="0"/>
              <a:t>２</a:t>
            </a:r>
            <a:r>
              <a:rPr lang="en-US" altLang="ja-JP" sz="1050" b="1" dirty="0"/>
              <a:t>.</a:t>
            </a:r>
            <a:r>
              <a:rPr lang="ja-JP" altLang="en-US" sz="1050" b="1" dirty="0"/>
              <a:t>　本事業の継続要望</a:t>
            </a:r>
            <a:endParaRPr lang="en-US" altLang="ja-JP" sz="1050" b="1" dirty="0"/>
          </a:p>
          <a:p>
            <a:pPr>
              <a:lnSpc>
                <a:spcPct val="150000"/>
              </a:lnSpc>
            </a:pPr>
            <a:r>
              <a:rPr kumimoji="1" lang="ja-JP" altLang="en-US" sz="1050" dirty="0"/>
              <a:t>　　中山間地域等は元々の農業生産不利条件に加え、特に高齢化の進行や担い手不足が深刻</a:t>
            </a:r>
            <a:r>
              <a:rPr lang="ja-JP" altLang="en-US" sz="1050" dirty="0"/>
              <a:t>であるが</a:t>
            </a:r>
            <a:r>
              <a:rPr kumimoji="1" lang="ja-JP" altLang="en-US" sz="1050" dirty="0"/>
              <a:t>、本事業が</a:t>
            </a:r>
            <a:r>
              <a:rPr lang="ja-JP" altLang="en-US" sz="1050" dirty="0"/>
              <a:t>農業者の耕作意</a:t>
            </a:r>
            <a:endParaRPr lang="en-US" altLang="ja-JP" sz="1050" dirty="0"/>
          </a:p>
          <a:p>
            <a:pPr>
              <a:lnSpc>
                <a:spcPct val="150000"/>
              </a:lnSpc>
            </a:pPr>
            <a:r>
              <a:rPr lang="ja-JP" altLang="en-US" sz="1050" dirty="0"/>
              <a:t>　欲の維持の一端を担っている。</a:t>
            </a:r>
            <a:r>
              <a:rPr kumimoji="1" lang="ja-JP" altLang="en-US" sz="1050" dirty="0"/>
              <a:t>第</a:t>
            </a:r>
            <a:r>
              <a:rPr lang="ja-JP" altLang="en-US" sz="1050" dirty="0"/>
              <a:t>５期対策に取り組む</a:t>
            </a:r>
            <a:r>
              <a:rPr lang="en-US" altLang="ja-JP" sz="1050" dirty="0"/>
              <a:t>69</a:t>
            </a:r>
            <a:r>
              <a:rPr kumimoji="1" lang="ja-JP" altLang="en-US" sz="1050" dirty="0"/>
              <a:t>市町村すべてから事業の継続要望があり、集落からも継続を求める声が</a:t>
            </a:r>
            <a:endParaRPr kumimoji="1" lang="en-US" altLang="ja-JP" sz="1050" dirty="0"/>
          </a:p>
          <a:p>
            <a:pPr>
              <a:lnSpc>
                <a:spcPct val="150000"/>
              </a:lnSpc>
            </a:pPr>
            <a:r>
              <a:rPr lang="ja-JP" altLang="en-US" sz="1050" dirty="0"/>
              <a:t>　</a:t>
            </a:r>
            <a:r>
              <a:rPr kumimoji="1" lang="ja-JP" altLang="en-US" sz="1050" dirty="0"/>
              <a:t>多く寄せられた。今後も農用地の維持及び多面的機能の確保を図るうえで、本事業の継続は必要と考える。</a:t>
            </a:r>
            <a:endParaRPr kumimoji="1" lang="en-US" altLang="ja-JP" sz="1050" dirty="0"/>
          </a:p>
          <a:p>
            <a:pPr>
              <a:lnSpc>
                <a:spcPct val="150000"/>
              </a:lnSpc>
            </a:pPr>
            <a:endParaRPr lang="en-US" altLang="ja-JP" sz="1050" dirty="0"/>
          </a:p>
          <a:p>
            <a:pPr>
              <a:lnSpc>
                <a:spcPct val="150000"/>
              </a:lnSpc>
            </a:pPr>
            <a:r>
              <a:rPr lang="ja-JP" altLang="en-US" sz="1050" b="1" dirty="0"/>
              <a:t>３．課題への対応</a:t>
            </a:r>
            <a:endParaRPr kumimoji="1" lang="en-US" altLang="ja-JP" sz="1050" b="1" dirty="0"/>
          </a:p>
          <a:p>
            <a:pPr>
              <a:lnSpc>
                <a:spcPct val="150000"/>
              </a:lnSpc>
            </a:pPr>
            <a:r>
              <a:rPr lang="ja-JP" altLang="en-US" sz="1050" dirty="0"/>
              <a:t>　</a:t>
            </a:r>
            <a:r>
              <a:rPr lang="ja-JP" altLang="en-US" sz="1050" b="1" dirty="0"/>
              <a:t>ア　事業の改善要望</a:t>
            </a:r>
            <a:endParaRPr lang="en-US" altLang="ja-JP" sz="1050" b="1" dirty="0"/>
          </a:p>
          <a:p>
            <a:pPr>
              <a:lnSpc>
                <a:spcPct val="150000"/>
              </a:lnSpc>
            </a:pPr>
            <a:r>
              <a:rPr lang="ja-JP" altLang="en-US" sz="1050" dirty="0"/>
              <a:t>　　　高齢化・担い手不足の中で事務負担が増大していることから、事務の簡素化を要望する。その他、交付単価の増額や要件緩和</a:t>
            </a:r>
            <a:endParaRPr lang="en-US" altLang="ja-JP" sz="1050" dirty="0"/>
          </a:p>
          <a:p>
            <a:pPr>
              <a:lnSpc>
                <a:spcPct val="150000"/>
              </a:lnSpc>
            </a:pPr>
            <a:r>
              <a:rPr lang="ja-JP" altLang="en-US" sz="1050" dirty="0"/>
              <a:t>　　等の集落や市町村から寄せられた要望等は国へ共有する。</a:t>
            </a:r>
            <a:endParaRPr lang="en-US" altLang="ja-JP" sz="1050" dirty="0"/>
          </a:p>
          <a:p>
            <a:pPr>
              <a:lnSpc>
                <a:spcPct val="150000"/>
              </a:lnSpc>
            </a:pPr>
            <a:r>
              <a:rPr lang="ja-JP" altLang="en-US" sz="1050" dirty="0"/>
              <a:t>　　　</a:t>
            </a:r>
            <a:endParaRPr lang="en-US" altLang="ja-JP" sz="1050" dirty="0"/>
          </a:p>
          <a:p>
            <a:pPr>
              <a:lnSpc>
                <a:spcPct val="150000"/>
              </a:lnSpc>
            </a:pPr>
            <a:r>
              <a:rPr lang="ja-JP" altLang="en-US" sz="1050" dirty="0"/>
              <a:t>　</a:t>
            </a:r>
            <a:r>
              <a:rPr lang="ja-JP" altLang="en-US" sz="1050" b="1" dirty="0"/>
              <a:t>イ　高齢化・担い手不足への対応</a:t>
            </a:r>
            <a:endParaRPr lang="en-US" altLang="ja-JP" sz="1050" b="1" dirty="0"/>
          </a:p>
          <a:p>
            <a:pPr>
              <a:lnSpc>
                <a:spcPct val="150000"/>
              </a:lnSpc>
            </a:pPr>
            <a:r>
              <a:rPr lang="ja-JP" altLang="en-US" sz="1050" dirty="0"/>
              <a:t>　　　本制度は荒廃農地の発生防止に一定程度の効果があるが、これのみで担い手不足を解決できるものではない。本制度</a:t>
            </a:r>
            <a:endParaRPr lang="en-US" altLang="ja-JP" sz="1050" dirty="0"/>
          </a:p>
          <a:p>
            <a:pPr>
              <a:lnSpc>
                <a:spcPct val="150000"/>
              </a:lnSpc>
            </a:pPr>
            <a:r>
              <a:rPr lang="ja-JP" altLang="en-US" sz="1050" dirty="0"/>
              <a:t>　　で農用地の保全に取り組みつつ、今後も引き続き若い担い手の確保や集落営農組織の育成等について、関係施策を含めて</a:t>
            </a:r>
            <a:endParaRPr lang="en-US" altLang="ja-JP" sz="1050" dirty="0"/>
          </a:p>
          <a:p>
            <a:pPr>
              <a:lnSpc>
                <a:spcPct val="150000"/>
              </a:lnSpc>
            </a:pPr>
            <a:r>
              <a:rPr lang="ja-JP" altLang="en-US" sz="1050" dirty="0"/>
              <a:t>　　取り組む必要がある。</a:t>
            </a:r>
            <a:endParaRPr lang="en-US" altLang="ja-JP" sz="1050" dirty="0"/>
          </a:p>
          <a:p>
            <a:pPr>
              <a:lnSpc>
                <a:spcPct val="150000"/>
              </a:lnSpc>
            </a:pPr>
            <a:endParaRPr lang="en-US" altLang="ja-JP" sz="1050" dirty="0"/>
          </a:p>
          <a:p>
            <a:pPr>
              <a:lnSpc>
                <a:spcPct val="150000"/>
              </a:lnSpc>
            </a:pPr>
            <a:r>
              <a:rPr lang="ja-JP" altLang="en-US" sz="1050" dirty="0"/>
              <a:t>　</a:t>
            </a:r>
            <a:r>
              <a:rPr lang="ja-JP" altLang="en-US" sz="1050" b="1" dirty="0"/>
              <a:t>ウ　取組の活性化</a:t>
            </a:r>
            <a:endParaRPr lang="en-US" altLang="ja-JP" sz="1050" b="1" dirty="0"/>
          </a:p>
          <a:p>
            <a:pPr>
              <a:lnSpc>
                <a:spcPct val="150000"/>
              </a:lnSpc>
            </a:pPr>
            <a:r>
              <a:rPr lang="ja-JP" altLang="en-US" sz="1050" dirty="0"/>
              <a:t>　　　本事業をきっかけに、生活支援活動や都市農村交流等、ステップアップした取組を行っている集落が見られた。取組事例の周</a:t>
            </a:r>
            <a:endParaRPr lang="en-US" altLang="ja-JP" sz="1050" dirty="0"/>
          </a:p>
          <a:p>
            <a:pPr>
              <a:lnSpc>
                <a:spcPct val="150000"/>
              </a:lnSpc>
            </a:pPr>
            <a:r>
              <a:rPr lang="ja-JP" altLang="en-US" sz="1050" dirty="0"/>
              <a:t>　　知を図るとともに、このような主体性を持った集落で農村</a:t>
            </a:r>
            <a:r>
              <a:rPr lang="en-US" altLang="ja-JP" sz="1050" dirty="0"/>
              <a:t>RMO</a:t>
            </a:r>
            <a:r>
              <a:rPr lang="ja-JP" altLang="en-US" sz="1050" dirty="0"/>
              <a:t>の取組の推進等を行い、県全体へ多様な取組を広げていく。</a:t>
            </a:r>
            <a:endParaRPr lang="en-US" altLang="ja-JP" sz="1050" dirty="0"/>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1"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Ⅶ</a:t>
            </a:r>
            <a:r>
              <a:rPr lang="ja-JP" altLang="en-US" sz="3200" dirty="0"/>
              <a:t>　総括</a:t>
            </a:r>
            <a:endParaRPr kumimoji="1" lang="ja-JP" altLang="en-US" sz="3200" dirty="0"/>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33</a:t>
            </a:fld>
            <a:endParaRPr kumimoji="1" lang="ja-JP" altLang="en-US"/>
          </a:p>
        </p:txBody>
      </p:sp>
    </p:spTree>
    <p:extLst>
      <p:ext uri="{BB962C8B-B14F-4D97-AF65-F5344CB8AC3E}">
        <p14:creationId xmlns:p14="http://schemas.microsoft.com/office/powerpoint/2010/main" val="20706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BAFFA1B-EEDA-485A-B516-44BAB682D506}"/>
              </a:ext>
            </a:extLst>
          </p:cNvPr>
          <p:cNvSpPr/>
          <p:nvPr/>
        </p:nvSpPr>
        <p:spPr>
          <a:xfrm>
            <a:off x="4055170" y="2156282"/>
            <a:ext cx="7954477" cy="34380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14" name="正方形/長方形 13">
            <a:extLst>
              <a:ext uri="{FF2B5EF4-FFF2-40B4-BE49-F238E27FC236}">
                <a16:creationId xmlns:a16="http://schemas.microsoft.com/office/drawing/2014/main" id="{57C0F7DD-AE43-4504-91EA-EDDF9E0D3851}"/>
              </a:ext>
            </a:extLst>
          </p:cNvPr>
          <p:cNvSpPr/>
          <p:nvPr/>
        </p:nvSpPr>
        <p:spPr>
          <a:xfrm>
            <a:off x="182353" y="1714500"/>
            <a:ext cx="3746308" cy="48679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7709" y="797453"/>
            <a:ext cx="11551898" cy="436886"/>
          </a:xfrm>
        </p:spPr>
        <p:txBody>
          <a:bodyPr>
            <a:normAutofit/>
          </a:bodyPr>
          <a:lstStyle/>
          <a:p>
            <a:r>
              <a:rPr kumimoji="1" lang="ja-JP" altLang="en-US" sz="2400" b="1" dirty="0"/>
              <a:t>２．評価の基準</a:t>
            </a:r>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6">
              <a:lumMod val="20000"/>
              <a:lumOff val="80000"/>
            </a:schemeClr>
          </a:solidFill>
        </p:spPr>
        <p:txBody>
          <a:bodyPr wrap="square" rtlCol="0">
            <a:spAutoFit/>
          </a:bodyPr>
          <a:lstStyle/>
          <a:p>
            <a:r>
              <a:rPr kumimoji="1" lang="en-US" altLang="ja-JP" sz="3200" dirty="0"/>
              <a:t>Ⅰ</a:t>
            </a:r>
            <a:r>
              <a:rPr kumimoji="1" lang="ja-JP" altLang="en-US" sz="3200" dirty="0"/>
              <a:t>　</a:t>
            </a:r>
            <a:r>
              <a:rPr lang="ja-JP" altLang="en-US" sz="3200" dirty="0"/>
              <a:t>中間年評価の目的と方法</a:t>
            </a:r>
            <a:endParaRPr kumimoji="1" lang="ja-JP" altLang="en-US" sz="3200" dirty="0"/>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4</a:t>
            </a:fld>
            <a:endParaRPr kumimoji="1" lang="ja-JP" altLang="en-US"/>
          </a:p>
        </p:txBody>
      </p:sp>
      <p:sp>
        <p:nvSpPr>
          <p:cNvPr id="8" name="タイトル 1">
            <a:extLst>
              <a:ext uri="{FF2B5EF4-FFF2-40B4-BE49-F238E27FC236}">
                <a16:creationId xmlns:a16="http://schemas.microsoft.com/office/drawing/2014/main" id="{AEF31134-38CA-440D-BE23-75E426A02E00}"/>
              </a:ext>
            </a:extLst>
          </p:cNvPr>
          <p:cNvSpPr txBox="1">
            <a:spLocks/>
          </p:cNvSpPr>
          <p:nvPr/>
        </p:nvSpPr>
        <p:spPr>
          <a:xfrm>
            <a:off x="342279" y="2869395"/>
            <a:ext cx="2427540"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１．集落マスタープランに係る活動</a:t>
            </a:r>
          </a:p>
        </p:txBody>
      </p:sp>
      <p:sp>
        <p:nvSpPr>
          <p:cNvPr id="11" name="タイトル 1">
            <a:extLst>
              <a:ext uri="{FF2B5EF4-FFF2-40B4-BE49-F238E27FC236}">
                <a16:creationId xmlns:a16="http://schemas.microsoft.com/office/drawing/2014/main" id="{95246CD5-9A22-4C91-8F71-29318ED21139}"/>
              </a:ext>
            </a:extLst>
          </p:cNvPr>
          <p:cNvSpPr txBox="1">
            <a:spLocks/>
          </p:cNvSpPr>
          <p:nvPr/>
        </p:nvSpPr>
        <p:spPr>
          <a:xfrm>
            <a:off x="342279" y="3232355"/>
            <a:ext cx="2999039"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２．農業生産活動等として取り組むべき事項</a:t>
            </a:r>
          </a:p>
        </p:txBody>
      </p:sp>
      <p:sp>
        <p:nvSpPr>
          <p:cNvPr id="12" name="タイトル 1">
            <a:extLst>
              <a:ext uri="{FF2B5EF4-FFF2-40B4-BE49-F238E27FC236}">
                <a16:creationId xmlns:a16="http://schemas.microsoft.com/office/drawing/2014/main" id="{C2B41D34-8780-426B-ADCE-EE625BE6D547}"/>
              </a:ext>
            </a:extLst>
          </p:cNvPr>
          <p:cNvSpPr txBox="1">
            <a:spLocks/>
          </p:cNvSpPr>
          <p:nvPr/>
        </p:nvSpPr>
        <p:spPr>
          <a:xfrm>
            <a:off x="345323" y="3609504"/>
            <a:ext cx="1446465" cy="26581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３．集落戦略の作成</a:t>
            </a:r>
          </a:p>
        </p:txBody>
      </p:sp>
      <p:sp>
        <p:nvSpPr>
          <p:cNvPr id="13" name="タイトル 1">
            <a:extLst>
              <a:ext uri="{FF2B5EF4-FFF2-40B4-BE49-F238E27FC236}">
                <a16:creationId xmlns:a16="http://schemas.microsoft.com/office/drawing/2014/main" id="{BC961B5E-7ADC-44D4-9F3B-A93635C7FE89}"/>
              </a:ext>
            </a:extLst>
          </p:cNvPr>
          <p:cNvSpPr txBox="1">
            <a:spLocks/>
          </p:cNvSpPr>
          <p:nvPr/>
        </p:nvSpPr>
        <p:spPr>
          <a:xfrm>
            <a:off x="342278" y="3952366"/>
            <a:ext cx="2999040" cy="320355"/>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４．加算措置の目標の達成状況・達成見込み</a:t>
            </a:r>
          </a:p>
        </p:txBody>
      </p:sp>
      <p:sp>
        <p:nvSpPr>
          <p:cNvPr id="15" name="タイトル 1">
            <a:extLst>
              <a:ext uri="{FF2B5EF4-FFF2-40B4-BE49-F238E27FC236}">
                <a16:creationId xmlns:a16="http://schemas.microsoft.com/office/drawing/2014/main" id="{CAD30DC0-71F6-4408-9BC3-934FD7541380}"/>
              </a:ext>
            </a:extLst>
          </p:cNvPr>
          <p:cNvSpPr txBox="1">
            <a:spLocks/>
          </p:cNvSpPr>
          <p:nvPr/>
        </p:nvSpPr>
        <p:spPr>
          <a:xfrm>
            <a:off x="182353" y="1725616"/>
            <a:ext cx="1790031" cy="424691"/>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協定による自己評価</a:t>
            </a:r>
          </a:p>
        </p:txBody>
      </p:sp>
      <p:sp>
        <p:nvSpPr>
          <p:cNvPr id="4" name="テキスト ボックス 3">
            <a:extLst>
              <a:ext uri="{FF2B5EF4-FFF2-40B4-BE49-F238E27FC236}">
                <a16:creationId xmlns:a16="http://schemas.microsoft.com/office/drawing/2014/main" id="{7029BD8D-405A-457E-AA22-FD466EE0FF4D}"/>
              </a:ext>
            </a:extLst>
          </p:cNvPr>
          <p:cNvSpPr txBox="1"/>
          <p:nvPr/>
        </p:nvSpPr>
        <p:spPr>
          <a:xfrm>
            <a:off x="4395998" y="2731144"/>
            <a:ext cx="4809980" cy="2840714"/>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sz="1000" b="1" dirty="0"/>
              <a:t>◎</a:t>
            </a:r>
            <a:r>
              <a:rPr kumimoji="1" lang="ja-JP" altLang="en-US" sz="1000" dirty="0"/>
              <a:t>　最終年においても活動の実施が確実に見込まれる</a:t>
            </a:r>
            <a:endParaRPr kumimoji="1" lang="en-US" altLang="ja-JP" sz="1000" dirty="0"/>
          </a:p>
          <a:p>
            <a:pPr>
              <a:lnSpc>
                <a:spcPct val="150000"/>
              </a:lnSpc>
            </a:pPr>
            <a:r>
              <a:rPr kumimoji="1" lang="ja-JP" altLang="en-US" sz="1000" dirty="0"/>
              <a:t>　（目標達成済み）</a:t>
            </a:r>
            <a:endParaRPr kumimoji="1" lang="en-US" altLang="ja-JP" sz="1000" dirty="0"/>
          </a:p>
          <a:p>
            <a:pPr>
              <a:lnSpc>
                <a:spcPct val="150000"/>
              </a:lnSpc>
            </a:pPr>
            <a:r>
              <a:rPr lang="ja-JP" altLang="en-US" sz="1000" dirty="0"/>
              <a:t>　（最終年までに作成が確実に見込まれる）</a:t>
            </a:r>
            <a:endParaRPr kumimoji="1" lang="en-US" altLang="ja-JP" sz="1000" dirty="0"/>
          </a:p>
          <a:p>
            <a:pPr>
              <a:lnSpc>
                <a:spcPct val="150000"/>
              </a:lnSpc>
            </a:pPr>
            <a:r>
              <a:rPr lang="ja-JP" altLang="en-US" sz="1000" dirty="0"/>
              <a:t>〇　最終年においても活動の実施が見込まれる</a:t>
            </a:r>
            <a:endParaRPr lang="en-US" altLang="ja-JP" sz="1000" dirty="0"/>
          </a:p>
          <a:p>
            <a:pPr>
              <a:lnSpc>
                <a:spcPct val="150000"/>
              </a:lnSpc>
            </a:pPr>
            <a:r>
              <a:rPr lang="ja-JP" altLang="en-US" sz="1000" dirty="0"/>
              <a:t>　（最終年までに目標達成が見込まれる）</a:t>
            </a:r>
            <a:endParaRPr lang="en-US" altLang="ja-JP" sz="1000" dirty="0"/>
          </a:p>
          <a:p>
            <a:pPr>
              <a:lnSpc>
                <a:spcPct val="150000"/>
              </a:lnSpc>
            </a:pPr>
            <a:r>
              <a:rPr lang="ja-JP" altLang="en-US" sz="1000" dirty="0"/>
              <a:t>　（　　</a:t>
            </a:r>
            <a:r>
              <a:rPr lang="en-US" altLang="ja-JP" sz="1000" dirty="0"/>
              <a:t>〃</a:t>
            </a:r>
            <a:r>
              <a:rPr lang="ja-JP" altLang="en-US" sz="1000" dirty="0"/>
              <a:t>　　　作成が見込まれる）</a:t>
            </a:r>
            <a:endParaRPr lang="en-US" altLang="ja-JP" sz="1000" dirty="0"/>
          </a:p>
          <a:p>
            <a:pPr>
              <a:lnSpc>
                <a:spcPct val="150000"/>
              </a:lnSpc>
            </a:pPr>
            <a:r>
              <a:rPr kumimoji="1" lang="ja-JP" altLang="en-US" sz="1000" dirty="0"/>
              <a:t>△　市町村が指導・助言することで、最終年においても活動の実施が見込まれる</a:t>
            </a:r>
            <a:endParaRPr kumimoji="1" lang="en-US" altLang="ja-JP" sz="1000" dirty="0"/>
          </a:p>
          <a:p>
            <a:pPr>
              <a:lnSpc>
                <a:spcPct val="150000"/>
              </a:lnSpc>
            </a:pPr>
            <a:r>
              <a:rPr lang="ja-JP" altLang="en-US" sz="1000" dirty="0"/>
              <a:t>　（　　　　　　　　　　　　</a:t>
            </a:r>
            <a:r>
              <a:rPr lang="en-US" altLang="ja-JP" sz="1000" dirty="0"/>
              <a:t>〃</a:t>
            </a:r>
            <a:r>
              <a:rPr lang="ja-JP" altLang="en-US" sz="1000" dirty="0"/>
              <a:t>　　最終年までに目標達成が見込まれる）　</a:t>
            </a:r>
            <a:endParaRPr lang="en-US" altLang="ja-JP" sz="1000" dirty="0"/>
          </a:p>
          <a:p>
            <a:pPr>
              <a:lnSpc>
                <a:spcPct val="150000"/>
              </a:lnSpc>
            </a:pPr>
            <a:r>
              <a:rPr lang="ja-JP" altLang="en-US" sz="1000" dirty="0"/>
              <a:t>　（最終年までの作成に不安がある）　　</a:t>
            </a:r>
            <a:endParaRPr kumimoji="1" lang="en-US" altLang="ja-JP" sz="1000" dirty="0"/>
          </a:p>
          <a:p>
            <a:pPr>
              <a:lnSpc>
                <a:spcPct val="150000"/>
              </a:lnSpc>
            </a:pPr>
            <a:r>
              <a:rPr lang="en-US" altLang="ja-JP" sz="1000" dirty="0"/>
              <a:t>×</a:t>
            </a:r>
            <a:r>
              <a:rPr lang="ja-JP" altLang="en-US" sz="1000" dirty="0"/>
              <a:t>　最終年においても活動の実施が困難</a:t>
            </a:r>
            <a:endParaRPr lang="en-US" altLang="ja-JP" sz="1000" dirty="0"/>
          </a:p>
          <a:p>
            <a:pPr>
              <a:lnSpc>
                <a:spcPct val="150000"/>
              </a:lnSpc>
            </a:pPr>
            <a:r>
              <a:rPr kumimoji="1" lang="ja-JP" altLang="en-US" sz="1000" dirty="0"/>
              <a:t>　（最終年までに目標達成が困難）</a:t>
            </a:r>
            <a:endParaRPr kumimoji="1" lang="en-US" altLang="ja-JP" sz="1000" dirty="0"/>
          </a:p>
          <a:p>
            <a:pPr>
              <a:lnSpc>
                <a:spcPct val="150000"/>
              </a:lnSpc>
            </a:pPr>
            <a:r>
              <a:rPr lang="ja-JP" altLang="en-US" sz="1000" dirty="0"/>
              <a:t>　（最終年までの作成見込が立っていない）</a:t>
            </a:r>
            <a:endParaRPr kumimoji="1" lang="ja-JP" altLang="en-US" sz="1000" dirty="0"/>
          </a:p>
        </p:txBody>
      </p:sp>
      <p:sp>
        <p:nvSpPr>
          <p:cNvPr id="6" name="矢印: 右 5">
            <a:extLst>
              <a:ext uri="{FF2B5EF4-FFF2-40B4-BE49-F238E27FC236}">
                <a16:creationId xmlns:a16="http://schemas.microsoft.com/office/drawing/2014/main" id="{3130609A-C58A-42FB-A7AE-1DE7166D3926}"/>
              </a:ext>
            </a:extLst>
          </p:cNvPr>
          <p:cNvSpPr/>
          <p:nvPr/>
        </p:nvSpPr>
        <p:spPr>
          <a:xfrm>
            <a:off x="3660598" y="3028970"/>
            <a:ext cx="394572" cy="406770"/>
          </a:xfrm>
          <a:prstGeom prst="rightArrow">
            <a:avLst>
              <a:gd name="adj1" fmla="val 50000"/>
              <a:gd name="adj2" fmla="val 520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2F4A9A68-6D83-4BC1-A9AB-CF42650A0D87}"/>
              </a:ext>
            </a:extLst>
          </p:cNvPr>
          <p:cNvSpPr txBox="1">
            <a:spLocks/>
          </p:cNvSpPr>
          <p:nvPr/>
        </p:nvSpPr>
        <p:spPr>
          <a:xfrm>
            <a:off x="4055170" y="2168558"/>
            <a:ext cx="2008440" cy="505734"/>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市町村による評価</a:t>
            </a:r>
          </a:p>
        </p:txBody>
      </p:sp>
      <p:sp>
        <p:nvSpPr>
          <p:cNvPr id="7" name="テキスト ボックス 6">
            <a:extLst>
              <a:ext uri="{FF2B5EF4-FFF2-40B4-BE49-F238E27FC236}">
                <a16:creationId xmlns:a16="http://schemas.microsoft.com/office/drawing/2014/main" id="{D27743BF-7182-470E-A98C-9D311E96E9B4}"/>
              </a:ext>
            </a:extLst>
          </p:cNvPr>
          <p:cNvSpPr txBox="1"/>
          <p:nvPr/>
        </p:nvSpPr>
        <p:spPr>
          <a:xfrm>
            <a:off x="173541" y="2617412"/>
            <a:ext cx="1790031" cy="253916"/>
          </a:xfrm>
          <a:prstGeom prst="rect">
            <a:avLst/>
          </a:prstGeom>
          <a:noFill/>
        </p:spPr>
        <p:txBody>
          <a:bodyPr wrap="square" rtlCol="0">
            <a:spAutoFit/>
          </a:bodyPr>
          <a:lstStyle/>
          <a:p>
            <a:r>
              <a:rPr kumimoji="1" lang="ja-JP" altLang="en-US" sz="1050" dirty="0"/>
              <a:t>＜集落協定の評価項目＞</a:t>
            </a:r>
          </a:p>
        </p:txBody>
      </p:sp>
      <p:sp>
        <p:nvSpPr>
          <p:cNvPr id="22" name="矢印: 右 21">
            <a:extLst>
              <a:ext uri="{FF2B5EF4-FFF2-40B4-BE49-F238E27FC236}">
                <a16:creationId xmlns:a16="http://schemas.microsoft.com/office/drawing/2014/main" id="{0554A98B-FED2-47C8-AD84-77DBE1774471}"/>
              </a:ext>
            </a:extLst>
          </p:cNvPr>
          <p:cNvSpPr/>
          <p:nvPr/>
        </p:nvSpPr>
        <p:spPr>
          <a:xfrm>
            <a:off x="9152234" y="2977367"/>
            <a:ext cx="394572" cy="406770"/>
          </a:xfrm>
          <a:prstGeom prst="rightArrow">
            <a:avLst>
              <a:gd name="adj1" fmla="val 50000"/>
              <a:gd name="adj2" fmla="val 520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3333B00-369F-408A-98FA-83F8C16C5507}"/>
              </a:ext>
            </a:extLst>
          </p:cNvPr>
          <p:cNvSpPr txBox="1"/>
          <p:nvPr/>
        </p:nvSpPr>
        <p:spPr>
          <a:xfrm>
            <a:off x="9641648" y="2733465"/>
            <a:ext cx="2451651" cy="1409553"/>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tx1"/>
                </a:solidFill>
              </a:rPr>
              <a:t>＜協定毎の全体評価＞　</a:t>
            </a:r>
            <a:endParaRPr kumimoji="1" lang="en-US" altLang="ja-JP" sz="1200" dirty="0">
              <a:solidFill>
                <a:schemeClr val="tx1"/>
              </a:solidFill>
            </a:endParaRPr>
          </a:p>
          <a:p>
            <a:r>
              <a:rPr lang="ja-JP" altLang="en-US" sz="1000" dirty="0">
                <a:solidFill>
                  <a:schemeClr val="tx1"/>
                </a:solidFill>
              </a:rPr>
              <a:t>　</a:t>
            </a:r>
            <a:endParaRPr lang="en-US" altLang="ja-JP" sz="1000" dirty="0">
              <a:solidFill>
                <a:schemeClr val="tx1"/>
              </a:solidFill>
            </a:endParaRPr>
          </a:p>
          <a:p>
            <a:r>
              <a:rPr kumimoji="1" lang="ja-JP" altLang="en-US" sz="1000" dirty="0">
                <a:solidFill>
                  <a:schemeClr val="tx1"/>
                </a:solidFill>
              </a:rPr>
              <a:t>　</a:t>
            </a:r>
            <a:r>
              <a:rPr kumimoji="1" lang="ja-JP" altLang="en-US" sz="1000" b="1" dirty="0">
                <a:solidFill>
                  <a:schemeClr val="tx1"/>
                </a:solidFill>
              </a:rPr>
              <a:t>優</a:t>
            </a:r>
            <a:r>
              <a:rPr kumimoji="1" lang="ja-JP" altLang="en-US" sz="1000" dirty="0">
                <a:solidFill>
                  <a:schemeClr val="tx1"/>
                </a:solidFill>
              </a:rPr>
              <a:t>：１から４が「◎」</a:t>
            </a:r>
            <a:endParaRPr kumimoji="1" lang="en-US" altLang="ja-JP" sz="1000" dirty="0">
              <a:solidFill>
                <a:schemeClr val="tx1"/>
              </a:solidFill>
            </a:endParaRPr>
          </a:p>
          <a:p>
            <a:r>
              <a:rPr lang="ja-JP" altLang="en-US" sz="1000" dirty="0">
                <a:solidFill>
                  <a:schemeClr val="tx1"/>
                </a:solidFill>
              </a:rPr>
              <a:t>　</a:t>
            </a:r>
            <a:r>
              <a:rPr lang="ja-JP" altLang="en-US" sz="1000" b="1" dirty="0">
                <a:solidFill>
                  <a:schemeClr val="tx1"/>
                </a:solidFill>
              </a:rPr>
              <a:t>良</a:t>
            </a:r>
            <a:r>
              <a:rPr lang="ja-JP" altLang="en-US" sz="1000" dirty="0">
                <a:solidFill>
                  <a:schemeClr val="tx1"/>
                </a:solidFill>
              </a:rPr>
              <a:t>：１から４に「</a:t>
            </a:r>
            <a:r>
              <a:rPr lang="en-US" altLang="ja-JP" sz="1000" dirty="0">
                <a:solidFill>
                  <a:schemeClr val="tx1"/>
                </a:solidFill>
              </a:rPr>
              <a:t>×</a:t>
            </a:r>
            <a:r>
              <a:rPr lang="ja-JP" altLang="en-US" sz="1000" dirty="0">
                <a:solidFill>
                  <a:schemeClr val="tx1"/>
                </a:solidFill>
              </a:rPr>
              <a:t>」がなく、</a:t>
            </a:r>
            <a:endParaRPr lang="en-US" altLang="ja-JP" sz="1000" dirty="0">
              <a:solidFill>
                <a:schemeClr val="tx1"/>
              </a:solidFill>
            </a:endParaRPr>
          </a:p>
          <a:p>
            <a:r>
              <a:rPr lang="ja-JP" altLang="en-US" sz="1000" dirty="0">
                <a:solidFill>
                  <a:schemeClr val="tx1"/>
                </a:solidFill>
              </a:rPr>
              <a:t>　　　１と２と４に「△」がないこと</a:t>
            </a:r>
            <a:endParaRPr lang="en-US" altLang="ja-JP" sz="1000" dirty="0">
              <a:solidFill>
                <a:schemeClr val="tx1"/>
              </a:solidFill>
            </a:endParaRPr>
          </a:p>
          <a:p>
            <a:r>
              <a:rPr kumimoji="1" lang="ja-JP" altLang="en-US" sz="1000" dirty="0">
                <a:solidFill>
                  <a:schemeClr val="tx1"/>
                </a:solidFill>
              </a:rPr>
              <a:t>　</a:t>
            </a:r>
            <a:r>
              <a:rPr kumimoji="1" lang="ja-JP" altLang="en-US" sz="1000" b="1" dirty="0">
                <a:solidFill>
                  <a:schemeClr val="tx1"/>
                </a:solidFill>
              </a:rPr>
              <a:t>可</a:t>
            </a:r>
            <a:r>
              <a:rPr kumimoji="1" lang="ja-JP" altLang="en-US" sz="1000" dirty="0">
                <a:solidFill>
                  <a:schemeClr val="tx1"/>
                </a:solidFill>
              </a:rPr>
              <a:t>：１から４に「</a:t>
            </a:r>
            <a:r>
              <a:rPr kumimoji="1" lang="en-US" altLang="ja-JP" sz="1000" dirty="0">
                <a:solidFill>
                  <a:schemeClr val="tx1"/>
                </a:solidFill>
              </a:rPr>
              <a:t>×</a:t>
            </a:r>
            <a:r>
              <a:rPr kumimoji="1" lang="ja-JP" altLang="en-US" sz="1000" dirty="0">
                <a:solidFill>
                  <a:schemeClr val="tx1"/>
                </a:solidFill>
              </a:rPr>
              <a:t>」がないこと</a:t>
            </a:r>
            <a:endParaRPr kumimoji="1" lang="en-US" altLang="ja-JP" sz="1000" dirty="0">
              <a:solidFill>
                <a:schemeClr val="tx1"/>
              </a:solidFill>
            </a:endParaRPr>
          </a:p>
          <a:p>
            <a:r>
              <a:rPr lang="ja-JP" altLang="en-US" sz="1000" dirty="0">
                <a:solidFill>
                  <a:schemeClr val="tx1"/>
                </a:solidFill>
              </a:rPr>
              <a:t>　</a:t>
            </a:r>
            <a:r>
              <a:rPr lang="ja-JP" altLang="en-US" sz="1000" b="1" dirty="0">
                <a:solidFill>
                  <a:schemeClr val="tx1"/>
                </a:solidFill>
              </a:rPr>
              <a:t>不可</a:t>
            </a:r>
            <a:r>
              <a:rPr lang="ja-JP" altLang="en-US" sz="1000" dirty="0">
                <a:solidFill>
                  <a:schemeClr val="tx1"/>
                </a:solidFill>
              </a:rPr>
              <a:t>：１から４に「</a:t>
            </a:r>
            <a:r>
              <a:rPr lang="en-US" altLang="ja-JP" sz="1000" dirty="0">
                <a:solidFill>
                  <a:schemeClr val="tx1"/>
                </a:solidFill>
              </a:rPr>
              <a:t>×</a:t>
            </a:r>
            <a:r>
              <a:rPr lang="ja-JP" altLang="en-US" sz="1000" dirty="0">
                <a:solidFill>
                  <a:schemeClr val="tx1"/>
                </a:solidFill>
              </a:rPr>
              <a:t>」があること</a:t>
            </a:r>
            <a:endParaRPr lang="en-US" altLang="ja-JP" sz="1000" dirty="0">
              <a:solidFill>
                <a:schemeClr val="tx1"/>
              </a:solidFill>
            </a:endParaRPr>
          </a:p>
          <a:p>
            <a:pPr>
              <a:lnSpc>
                <a:spcPct val="150000"/>
              </a:lnSpc>
            </a:pPr>
            <a:endParaRPr kumimoji="1" lang="ja-JP" altLang="en-US" sz="1000" dirty="0"/>
          </a:p>
        </p:txBody>
      </p:sp>
      <p:sp>
        <p:nvSpPr>
          <p:cNvPr id="24" name="矢印: 右 23">
            <a:extLst>
              <a:ext uri="{FF2B5EF4-FFF2-40B4-BE49-F238E27FC236}">
                <a16:creationId xmlns:a16="http://schemas.microsoft.com/office/drawing/2014/main" id="{716063F3-8BF6-4AA9-AE52-F0A51705C7A8}"/>
              </a:ext>
            </a:extLst>
          </p:cNvPr>
          <p:cNvSpPr/>
          <p:nvPr/>
        </p:nvSpPr>
        <p:spPr>
          <a:xfrm rot="5400000">
            <a:off x="7634608" y="5667700"/>
            <a:ext cx="394572" cy="406770"/>
          </a:xfrm>
          <a:prstGeom prst="rightArrow">
            <a:avLst>
              <a:gd name="adj1" fmla="val 50000"/>
              <a:gd name="adj2" fmla="val 520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タイトル 1">
            <a:extLst>
              <a:ext uri="{FF2B5EF4-FFF2-40B4-BE49-F238E27FC236}">
                <a16:creationId xmlns:a16="http://schemas.microsoft.com/office/drawing/2014/main" id="{E1DB10D3-32D4-4077-9DD9-9F08E408F268}"/>
              </a:ext>
            </a:extLst>
          </p:cNvPr>
          <p:cNvSpPr txBox="1">
            <a:spLocks/>
          </p:cNvSpPr>
          <p:nvPr/>
        </p:nvSpPr>
        <p:spPr>
          <a:xfrm>
            <a:off x="6599784" y="6175687"/>
            <a:ext cx="2464220" cy="455749"/>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t>県による総合的な評価</a:t>
            </a:r>
          </a:p>
        </p:txBody>
      </p:sp>
      <p:sp>
        <p:nvSpPr>
          <p:cNvPr id="28" name="タイトル 1">
            <a:extLst>
              <a:ext uri="{FF2B5EF4-FFF2-40B4-BE49-F238E27FC236}">
                <a16:creationId xmlns:a16="http://schemas.microsoft.com/office/drawing/2014/main" id="{347AF365-C339-486E-9130-A1E3A3E6F903}"/>
              </a:ext>
            </a:extLst>
          </p:cNvPr>
          <p:cNvSpPr txBox="1">
            <a:spLocks/>
          </p:cNvSpPr>
          <p:nvPr/>
        </p:nvSpPr>
        <p:spPr>
          <a:xfrm>
            <a:off x="330548" y="4590963"/>
            <a:ext cx="3146077"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１．</a:t>
            </a:r>
            <a:r>
              <a:rPr lang="ja-JP" altLang="en-US" sz="1050" dirty="0">
                <a:solidFill>
                  <a:schemeClr val="tx1"/>
                </a:solidFill>
              </a:rPr>
              <a:t>利用権設定等又は</a:t>
            </a:r>
            <a:endParaRPr lang="en-US" altLang="ja-JP" sz="1050" dirty="0">
              <a:solidFill>
                <a:schemeClr val="tx1"/>
              </a:solidFill>
            </a:endParaRPr>
          </a:p>
          <a:p>
            <a:r>
              <a:rPr lang="ja-JP" altLang="en-US" sz="1050" dirty="0"/>
              <a:t>　　</a:t>
            </a:r>
            <a:r>
              <a:rPr lang="ja-JP" altLang="en-US" sz="1050" dirty="0">
                <a:solidFill>
                  <a:schemeClr val="tx1"/>
                </a:solidFill>
              </a:rPr>
              <a:t>同一の生産工程における基幹的農作業の委託</a:t>
            </a:r>
            <a:endParaRPr lang="ja-JP" altLang="en-US" sz="1050" dirty="0"/>
          </a:p>
        </p:txBody>
      </p:sp>
      <p:sp>
        <p:nvSpPr>
          <p:cNvPr id="29" name="タイトル 1">
            <a:extLst>
              <a:ext uri="{FF2B5EF4-FFF2-40B4-BE49-F238E27FC236}">
                <a16:creationId xmlns:a16="http://schemas.microsoft.com/office/drawing/2014/main" id="{25A1C5F9-BC23-4E41-B95B-ED5795C4D2F8}"/>
              </a:ext>
            </a:extLst>
          </p:cNvPr>
          <p:cNvSpPr txBox="1">
            <a:spLocks/>
          </p:cNvSpPr>
          <p:nvPr/>
        </p:nvSpPr>
        <p:spPr>
          <a:xfrm>
            <a:off x="340188" y="5738440"/>
            <a:ext cx="2050587"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４．</a:t>
            </a:r>
            <a:r>
              <a:rPr kumimoji="1" lang="ja-JP" altLang="en-US" sz="1050" dirty="0">
                <a:solidFill>
                  <a:schemeClr val="tx1"/>
                </a:solidFill>
              </a:rPr>
              <a:t>超急傾斜農地保全管理加算</a:t>
            </a:r>
            <a:endParaRPr lang="ja-JP" altLang="en-US" sz="1050" dirty="0"/>
          </a:p>
        </p:txBody>
      </p:sp>
      <p:sp>
        <p:nvSpPr>
          <p:cNvPr id="30" name="タイトル 1">
            <a:extLst>
              <a:ext uri="{FF2B5EF4-FFF2-40B4-BE49-F238E27FC236}">
                <a16:creationId xmlns:a16="http://schemas.microsoft.com/office/drawing/2014/main" id="{42EAE9A3-4C9A-46E1-9EEF-202D3654EE61}"/>
              </a:ext>
            </a:extLst>
          </p:cNvPr>
          <p:cNvSpPr txBox="1">
            <a:spLocks/>
          </p:cNvSpPr>
          <p:nvPr/>
        </p:nvSpPr>
        <p:spPr>
          <a:xfrm>
            <a:off x="327709" y="4973273"/>
            <a:ext cx="2877171"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２．</a:t>
            </a:r>
            <a:r>
              <a:rPr kumimoji="1" lang="ja-JP" altLang="en-US" sz="1050" dirty="0">
                <a:solidFill>
                  <a:schemeClr val="tx1"/>
                </a:solidFill>
              </a:rPr>
              <a:t>農業生産活動等として取り組むべき事項</a:t>
            </a:r>
            <a:endParaRPr lang="ja-JP" altLang="en-US" sz="1050" dirty="0"/>
          </a:p>
        </p:txBody>
      </p:sp>
      <p:sp>
        <p:nvSpPr>
          <p:cNvPr id="31" name="タイトル 1">
            <a:extLst>
              <a:ext uri="{FF2B5EF4-FFF2-40B4-BE49-F238E27FC236}">
                <a16:creationId xmlns:a16="http://schemas.microsoft.com/office/drawing/2014/main" id="{A26D353F-5AB0-4EBF-A42B-DF39A79985FA}"/>
              </a:ext>
            </a:extLst>
          </p:cNvPr>
          <p:cNvSpPr txBox="1">
            <a:spLocks/>
          </p:cNvSpPr>
          <p:nvPr/>
        </p:nvSpPr>
        <p:spPr>
          <a:xfrm>
            <a:off x="320050" y="5350713"/>
            <a:ext cx="2726862"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３．利用権設定等として取り組むべき事項</a:t>
            </a:r>
          </a:p>
        </p:txBody>
      </p:sp>
      <p:sp>
        <p:nvSpPr>
          <p:cNvPr id="33" name="テキスト ボックス 32">
            <a:extLst>
              <a:ext uri="{FF2B5EF4-FFF2-40B4-BE49-F238E27FC236}">
                <a16:creationId xmlns:a16="http://schemas.microsoft.com/office/drawing/2014/main" id="{DF061CA7-C5EE-46E5-AC93-225DE233865D}"/>
              </a:ext>
            </a:extLst>
          </p:cNvPr>
          <p:cNvSpPr txBox="1"/>
          <p:nvPr/>
        </p:nvSpPr>
        <p:spPr>
          <a:xfrm>
            <a:off x="173541" y="4337047"/>
            <a:ext cx="1790031" cy="253916"/>
          </a:xfrm>
          <a:prstGeom prst="rect">
            <a:avLst/>
          </a:prstGeom>
          <a:noFill/>
        </p:spPr>
        <p:txBody>
          <a:bodyPr wrap="square" rtlCol="0">
            <a:spAutoFit/>
          </a:bodyPr>
          <a:lstStyle/>
          <a:p>
            <a:r>
              <a:rPr kumimoji="1" lang="ja-JP" altLang="en-US" sz="1050" dirty="0"/>
              <a:t>＜個別協定の評価項目＞</a:t>
            </a:r>
          </a:p>
        </p:txBody>
      </p:sp>
      <p:sp>
        <p:nvSpPr>
          <p:cNvPr id="19" name="正方形/長方形 18">
            <a:extLst>
              <a:ext uri="{FF2B5EF4-FFF2-40B4-BE49-F238E27FC236}">
                <a16:creationId xmlns:a16="http://schemas.microsoft.com/office/drawing/2014/main" id="{9E7CE710-1988-4DB8-8BD4-CEB8CCAD5292}"/>
              </a:ext>
            </a:extLst>
          </p:cNvPr>
          <p:cNvSpPr/>
          <p:nvPr/>
        </p:nvSpPr>
        <p:spPr>
          <a:xfrm>
            <a:off x="4269489" y="2755046"/>
            <a:ext cx="4794514" cy="281143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FB39B2B-6CA6-4A51-90BD-6F04CBF59CF4}"/>
              </a:ext>
            </a:extLst>
          </p:cNvPr>
          <p:cNvSpPr/>
          <p:nvPr/>
        </p:nvSpPr>
        <p:spPr>
          <a:xfrm>
            <a:off x="9567734" y="2731144"/>
            <a:ext cx="2451651" cy="127168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235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FFE262C-98FC-4567-B846-D49AC6E6B9AF}"/>
              </a:ext>
            </a:extLst>
          </p:cNvPr>
          <p:cNvSpPr txBox="1"/>
          <p:nvPr/>
        </p:nvSpPr>
        <p:spPr>
          <a:xfrm>
            <a:off x="7018589" y="3527506"/>
            <a:ext cx="4495800" cy="2828844"/>
          </a:xfrm>
          <a:prstGeom prst="rect">
            <a:avLst/>
          </a:prstGeom>
          <a:solidFill>
            <a:schemeClr val="accent5">
              <a:lumMod val="20000"/>
              <a:lumOff val="80000"/>
            </a:schemeClr>
          </a:solidFill>
          <a:ln w="28575">
            <a:noFill/>
          </a:ln>
        </p:spPr>
        <p:txBody>
          <a:bodyPr wrap="square" rtlCol="0" anchor="ctr">
            <a:spAutoFit/>
          </a:bodyPr>
          <a:lstStyle/>
          <a:p>
            <a:pPr>
              <a:lnSpc>
                <a:spcPct val="150000"/>
              </a:lnSpc>
            </a:pPr>
            <a:endParaRPr lang="en-US" altLang="ja-JP" sz="1200" dirty="0"/>
          </a:p>
        </p:txBody>
      </p:sp>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0050" y="682313"/>
            <a:ext cx="11551898" cy="436886"/>
          </a:xfrm>
        </p:spPr>
        <p:txBody>
          <a:bodyPr>
            <a:normAutofit/>
          </a:bodyPr>
          <a:lstStyle/>
          <a:p>
            <a:r>
              <a:rPr lang="ja-JP" altLang="en-US" sz="2400" b="1" dirty="0"/>
              <a:t>１．協定に定められた活動に関する全体評価</a:t>
            </a:r>
            <a:endParaRPr kumimoji="1" lang="ja-JP" altLang="en-US" sz="2400" b="1" dirty="0"/>
          </a:p>
        </p:txBody>
      </p:sp>
      <p:graphicFrame>
        <p:nvGraphicFramePr>
          <p:cNvPr id="12" name="コンテンツ プレースホルダー 11">
            <a:extLst>
              <a:ext uri="{FF2B5EF4-FFF2-40B4-BE49-F238E27FC236}">
                <a16:creationId xmlns:a16="http://schemas.microsoft.com/office/drawing/2014/main" id="{0EBD1752-FDF3-4633-9AFC-2D107F98F12C}"/>
              </a:ext>
            </a:extLst>
          </p:cNvPr>
          <p:cNvGraphicFramePr>
            <a:graphicFrameLocks noGrp="1"/>
          </p:cNvGraphicFramePr>
          <p:nvPr>
            <p:ph sz="half" idx="2"/>
            <p:extLst>
              <p:ext uri="{D42A27DB-BD31-4B8C-83A1-F6EECF244321}">
                <p14:modId xmlns:p14="http://schemas.microsoft.com/office/powerpoint/2010/main" val="1186580263"/>
              </p:ext>
            </p:extLst>
          </p:nvPr>
        </p:nvGraphicFramePr>
        <p:xfrm>
          <a:off x="2440127" y="3296854"/>
          <a:ext cx="4217848" cy="3361120"/>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5E09314D-CD6C-4104-BADB-D12C1D2C847D}"/>
              </a:ext>
            </a:extLst>
          </p:cNvPr>
          <p:cNvSpPr txBox="1"/>
          <p:nvPr/>
        </p:nvSpPr>
        <p:spPr>
          <a:xfrm>
            <a:off x="677609" y="1152644"/>
            <a:ext cx="10836780" cy="1451423"/>
          </a:xfrm>
          <a:prstGeom prst="rect">
            <a:avLst/>
          </a:prstGeom>
          <a:noFill/>
          <a:ln w="28575">
            <a:solidFill>
              <a:schemeClr val="tx1"/>
            </a:solidFill>
          </a:ln>
        </p:spPr>
        <p:txBody>
          <a:bodyPr wrap="square" rtlCol="0" anchor="ctr">
            <a:spAutoFit/>
          </a:bodyPr>
          <a:lstStyle/>
          <a:p>
            <a:pPr>
              <a:lnSpc>
                <a:spcPct val="150000"/>
              </a:lnSpc>
            </a:pPr>
            <a:r>
              <a:rPr kumimoji="1" lang="ja-JP" altLang="en-US" sz="1200" dirty="0"/>
              <a:t>〇　市町村が実施した集落協定毎の全体評価は、全協定（集落協定</a:t>
            </a:r>
            <a:r>
              <a:rPr kumimoji="1" lang="en-US" altLang="ja-JP" sz="1200" dirty="0"/>
              <a:t>1,008</a:t>
            </a:r>
            <a:r>
              <a:rPr lang="ja-JP" altLang="en-US" sz="1200" dirty="0"/>
              <a:t>）のうち、「優」、「良」と評価された協定は</a:t>
            </a:r>
            <a:r>
              <a:rPr lang="en-US" altLang="ja-JP" sz="1200" dirty="0"/>
              <a:t>960</a:t>
            </a:r>
            <a:r>
              <a:rPr lang="ja-JP" altLang="en-US" sz="1200" dirty="0"/>
              <a:t>協定（</a:t>
            </a:r>
            <a:r>
              <a:rPr lang="en-US" altLang="ja-JP" sz="1200" dirty="0"/>
              <a:t>95</a:t>
            </a:r>
            <a:r>
              <a:rPr lang="ja-JP" altLang="en-US" sz="1200" dirty="0"/>
              <a:t>％）であり、</a:t>
            </a:r>
            <a:endParaRPr lang="en-US" altLang="ja-JP" sz="1200" dirty="0"/>
          </a:p>
          <a:p>
            <a:pPr>
              <a:lnSpc>
                <a:spcPct val="150000"/>
              </a:lnSpc>
            </a:pPr>
            <a:r>
              <a:rPr lang="ja-JP" altLang="en-US" sz="1200" dirty="0"/>
              <a:t>　協定に定められた取組はおおむね順調に取り組まれていると考えられる。</a:t>
            </a:r>
            <a:br>
              <a:rPr lang="en-US" altLang="ja-JP" sz="1200" dirty="0"/>
            </a:br>
            <a:r>
              <a:rPr lang="ja-JP" altLang="en-US" sz="1200" dirty="0"/>
              <a:t>〇「可」と評価されたのが集落協定で</a:t>
            </a:r>
            <a:r>
              <a:rPr lang="en-US" altLang="ja-JP" sz="1200" dirty="0"/>
              <a:t>43</a:t>
            </a:r>
            <a:r>
              <a:rPr lang="ja-JP" altLang="en-US" sz="1200" dirty="0"/>
              <a:t>協定（</a:t>
            </a:r>
            <a:r>
              <a:rPr lang="en-US" altLang="ja-JP" sz="1200" dirty="0"/>
              <a:t>4</a:t>
            </a:r>
            <a:r>
              <a:rPr lang="ja-JP" altLang="en-US" sz="1200" dirty="0"/>
              <a:t>％）であり、市町村の指導・助言により最終年まで活動を実施し、最終年までに目標達成の見込みである。</a:t>
            </a:r>
            <a:br>
              <a:rPr lang="en-US" altLang="ja-JP" sz="1200" dirty="0"/>
            </a:br>
            <a:r>
              <a:rPr lang="ja-JP" altLang="en-US" sz="1200" dirty="0"/>
              <a:t>〇「不可」と評価されたのが集落協定で５協定（１</a:t>
            </a:r>
            <a:r>
              <a:rPr lang="en-US" altLang="ja-JP" sz="1200" dirty="0"/>
              <a:t>%</a:t>
            </a:r>
            <a:r>
              <a:rPr lang="ja-JP" altLang="en-US" sz="1200" dirty="0"/>
              <a:t>）であるが、集落戦略の作成の見込みが立っていないことが原因である。今後、最終年までの取組達成</a:t>
            </a:r>
            <a:endParaRPr lang="en-US" altLang="ja-JP" sz="1200" dirty="0"/>
          </a:p>
          <a:p>
            <a:pPr>
              <a:lnSpc>
                <a:spcPct val="150000"/>
              </a:lnSpc>
            </a:pPr>
            <a:r>
              <a:rPr lang="ja-JP" altLang="en-US" sz="1200" dirty="0"/>
              <a:t>　に向け、支援を行っていく。</a:t>
            </a:r>
            <a:endParaRPr lang="en-US" altLang="ja-JP" sz="1200" dirty="0"/>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3" name="タイトル 1">
            <a:extLst>
              <a:ext uri="{FF2B5EF4-FFF2-40B4-BE49-F238E27FC236}">
                <a16:creationId xmlns:a16="http://schemas.microsoft.com/office/drawing/2014/main" id="{A8324227-1567-4B4B-872C-145EFFB928C5}"/>
              </a:ext>
            </a:extLst>
          </p:cNvPr>
          <p:cNvSpPr txBox="1">
            <a:spLocks/>
          </p:cNvSpPr>
          <p:nvPr/>
        </p:nvSpPr>
        <p:spPr>
          <a:xfrm>
            <a:off x="677609" y="2859967"/>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（１）集落協定</a:t>
            </a:r>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5</a:t>
            </a:fld>
            <a:endParaRPr kumimoji="1" lang="ja-JP" altLang="en-US"/>
          </a:p>
        </p:txBody>
      </p:sp>
      <p:sp>
        <p:nvSpPr>
          <p:cNvPr id="26" name="四角形: 角を丸くする 25">
            <a:extLst>
              <a:ext uri="{FF2B5EF4-FFF2-40B4-BE49-F238E27FC236}">
                <a16:creationId xmlns:a16="http://schemas.microsoft.com/office/drawing/2014/main" id="{EADDBA5B-0C9F-4717-B149-950B45802B8B}"/>
              </a:ext>
            </a:extLst>
          </p:cNvPr>
          <p:cNvSpPr/>
          <p:nvPr/>
        </p:nvSpPr>
        <p:spPr>
          <a:xfrm>
            <a:off x="7018589" y="3781805"/>
            <a:ext cx="4495800" cy="24043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全体評価の評価基準</a:t>
            </a:r>
            <a:endParaRPr kumimoji="1" lang="en-US" altLang="ja-JP" sz="1050" b="1" dirty="0">
              <a:solidFill>
                <a:schemeClr val="tx1"/>
              </a:solidFill>
            </a:endParaRPr>
          </a:p>
          <a:p>
            <a:br>
              <a:rPr kumimoji="1" lang="en-US" altLang="ja-JP" sz="1050" dirty="0">
                <a:solidFill>
                  <a:schemeClr val="tx1"/>
                </a:solidFill>
              </a:rPr>
            </a:br>
            <a:r>
              <a:rPr kumimoji="1" lang="ja-JP" altLang="en-US" sz="1050" dirty="0">
                <a:solidFill>
                  <a:schemeClr val="tx1"/>
                </a:solidFill>
              </a:rPr>
              <a:t>　優：１から４が「◎」</a:t>
            </a:r>
            <a:endParaRPr kumimoji="1" lang="en-US" altLang="ja-JP" sz="1050" dirty="0">
              <a:solidFill>
                <a:schemeClr val="tx1"/>
              </a:solidFill>
            </a:endParaRPr>
          </a:p>
          <a:p>
            <a:r>
              <a:rPr lang="ja-JP" altLang="en-US" sz="1050" dirty="0">
                <a:solidFill>
                  <a:schemeClr val="tx1"/>
                </a:solidFill>
              </a:rPr>
              <a:t>　良：１から４に「</a:t>
            </a:r>
            <a:r>
              <a:rPr lang="en-US" altLang="ja-JP" sz="1050" dirty="0">
                <a:solidFill>
                  <a:schemeClr val="tx1"/>
                </a:solidFill>
              </a:rPr>
              <a:t>×</a:t>
            </a:r>
            <a:r>
              <a:rPr lang="ja-JP" altLang="en-US" sz="1050" dirty="0">
                <a:solidFill>
                  <a:schemeClr val="tx1"/>
                </a:solidFill>
              </a:rPr>
              <a:t>」がなく、１と２と４に「△」がないこと</a:t>
            </a:r>
            <a:endParaRPr lang="en-US" altLang="ja-JP" sz="1050" dirty="0">
              <a:solidFill>
                <a:schemeClr val="tx1"/>
              </a:solidFill>
            </a:endParaRPr>
          </a:p>
          <a:p>
            <a:r>
              <a:rPr kumimoji="1" lang="ja-JP" altLang="en-US" sz="1050" dirty="0">
                <a:solidFill>
                  <a:schemeClr val="tx1"/>
                </a:solidFill>
              </a:rPr>
              <a:t>　可：１から４に「</a:t>
            </a:r>
            <a:r>
              <a:rPr kumimoji="1" lang="en-US" altLang="ja-JP" sz="1050" dirty="0">
                <a:solidFill>
                  <a:schemeClr val="tx1"/>
                </a:solidFill>
              </a:rPr>
              <a:t>×</a:t>
            </a:r>
            <a:r>
              <a:rPr kumimoji="1" lang="ja-JP" altLang="en-US" sz="1050" dirty="0">
                <a:solidFill>
                  <a:schemeClr val="tx1"/>
                </a:solidFill>
              </a:rPr>
              <a:t>」がないこと</a:t>
            </a:r>
            <a:endParaRPr kumimoji="1" lang="en-US" altLang="ja-JP" sz="1050" dirty="0">
              <a:solidFill>
                <a:schemeClr val="tx1"/>
              </a:solidFill>
            </a:endParaRPr>
          </a:p>
          <a:p>
            <a:r>
              <a:rPr lang="ja-JP" altLang="en-US" sz="1050" dirty="0">
                <a:solidFill>
                  <a:schemeClr val="tx1"/>
                </a:solidFill>
              </a:rPr>
              <a:t>　不可：１から４に「</a:t>
            </a:r>
            <a:r>
              <a:rPr lang="en-US" altLang="ja-JP" sz="1050" dirty="0">
                <a:solidFill>
                  <a:schemeClr val="tx1"/>
                </a:solidFill>
              </a:rPr>
              <a:t>×</a:t>
            </a:r>
            <a:r>
              <a:rPr lang="ja-JP" altLang="en-US" sz="1050" dirty="0">
                <a:solidFill>
                  <a:schemeClr val="tx1"/>
                </a:solidFill>
              </a:rPr>
              <a:t>」があること</a:t>
            </a:r>
            <a:endParaRPr lang="en-US" altLang="ja-JP" sz="1050" dirty="0">
              <a:solidFill>
                <a:schemeClr val="tx1"/>
              </a:solidFill>
            </a:endParaRPr>
          </a:p>
          <a:p>
            <a:endParaRPr kumimoji="1" lang="en-US" altLang="ja-JP" sz="1050" dirty="0">
              <a:solidFill>
                <a:schemeClr val="tx1"/>
              </a:solidFill>
            </a:endParaRPr>
          </a:p>
          <a:p>
            <a:r>
              <a:rPr lang="ja-JP" altLang="en-US" sz="1050" dirty="0">
                <a:solidFill>
                  <a:schemeClr val="tx1"/>
                </a:solidFill>
              </a:rPr>
              <a:t>　　　　１　集落マスタープランに係る活動</a:t>
            </a:r>
            <a:endParaRPr lang="en-US" altLang="ja-JP" sz="1050" dirty="0">
              <a:solidFill>
                <a:schemeClr val="tx1"/>
              </a:solidFill>
            </a:endParaRPr>
          </a:p>
          <a:p>
            <a:r>
              <a:rPr kumimoji="1" lang="ja-JP" altLang="en-US" sz="1050" dirty="0">
                <a:solidFill>
                  <a:schemeClr val="tx1"/>
                </a:solidFill>
              </a:rPr>
              <a:t>　　　　２　農業生産活動等として取り組むべき事項</a:t>
            </a:r>
            <a:endParaRPr kumimoji="1" lang="en-US" altLang="ja-JP" sz="1050" dirty="0">
              <a:solidFill>
                <a:schemeClr val="tx1"/>
              </a:solidFill>
            </a:endParaRPr>
          </a:p>
          <a:p>
            <a:r>
              <a:rPr lang="ja-JP" altLang="en-US" sz="1050" dirty="0">
                <a:solidFill>
                  <a:schemeClr val="tx1"/>
                </a:solidFill>
              </a:rPr>
              <a:t>　　　　３　集落戦略の作成</a:t>
            </a:r>
            <a:endParaRPr lang="en-US" altLang="ja-JP" sz="1050" dirty="0">
              <a:solidFill>
                <a:schemeClr val="tx1"/>
              </a:solidFill>
            </a:endParaRPr>
          </a:p>
          <a:p>
            <a:r>
              <a:rPr kumimoji="1" lang="ja-JP" altLang="en-US" sz="1050" dirty="0">
                <a:solidFill>
                  <a:schemeClr val="tx1"/>
                </a:solidFill>
              </a:rPr>
              <a:t>　　　　４　加算措置　</a:t>
            </a:r>
          </a:p>
        </p:txBody>
      </p:sp>
      <p:sp>
        <p:nvSpPr>
          <p:cNvPr id="27" name="左大かっこ 26">
            <a:extLst>
              <a:ext uri="{FF2B5EF4-FFF2-40B4-BE49-F238E27FC236}">
                <a16:creationId xmlns:a16="http://schemas.microsoft.com/office/drawing/2014/main" id="{D4465F76-F7AB-4D93-9B19-961BBDA68B07}"/>
              </a:ext>
            </a:extLst>
          </p:cNvPr>
          <p:cNvSpPr/>
          <p:nvPr/>
        </p:nvSpPr>
        <p:spPr>
          <a:xfrm>
            <a:off x="7611428" y="5165012"/>
            <a:ext cx="45719" cy="8001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DB55C17-E354-49A6-8CD8-DF32D4F065B3}"/>
              </a:ext>
            </a:extLst>
          </p:cNvPr>
          <p:cNvSpPr txBox="1"/>
          <p:nvPr/>
        </p:nvSpPr>
        <p:spPr>
          <a:xfrm>
            <a:off x="2794634" y="5565062"/>
            <a:ext cx="733425" cy="261610"/>
          </a:xfrm>
          <a:prstGeom prst="rect">
            <a:avLst/>
          </a:prstGeom>
          <a:noFill/>
        </p:spPr>
        <p:txBody>
          <a:bodyPr wrap="square" rtlCol="0">
            <a:spAutoFit/>
          </a:bodyPr>
          <a:lstStyle/>
          <a:p>
            <a:r>
              <a:rPr kumimoji="1" lang="en-US" altLang="ja-JP" sz="1100" b="1" dirty="0"/>
              <a:t>326</a:t>
            </a:r>
            <a:r>
              <a:rPr kumimoji="1" lang="ja-JP" altLang="en-US" sz="1100" b="1" dirty="0"/>
              <a:t>協定</a:t>
            </a:r>
          </a:p>
        </p:txBody>
      </p:sp>
    </p:spTree>
    <p:extLst>
      <p:ext uri="{BB962C8B-B14F-4D97-AF65-F5344CB8AC3E}">
        <p14:creationId xmlns:p14="http://schemas.microsoft.com/office/powerpoint/2010/main" val="186898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0DAA7F8-15E3-4836-9187-11BF64063ADB}"/>
              </a:ext>
            </a:extLst>
          </p:cNvPr>
          <p:cNvSpPr txBox="1"/>
          <p:nvPr/>
        </p:nvSpPr>
        <p:spPr>
          <a:xfrm>
            <a:off x="6372224" y="3486150"/>
            <a:ext cx="4981575" cy="2828844"/>
          </a:xfrm>
          <a:prstGeom prst="rect">
            <a:avLst/>
          </a:prstGeom>
          <a:solidFill>
            <a:schemeClr val="accent5">
              <a:lumMod val="20000"/>
              <a:lumOff val="80000"/>
            </a:schemeClr>
          </a:solidFill>
          <a:ln w="28575">
            <a:noFill/>
          </a:ln>
        </p:spPr>
        <p:txBody>
          <a:bodyPr wrap="square" rtlCol="0" anchor="ctr">
            <a:spAutoFit/>
          </a:bodyPr>
          <a:lstStyle/>
          <a:p>
            <a:pPr>
              <a:lnSpc>
                <a:spcPct val="150000"/>
              </a:lnSpc>
            </a:pPr>
            <a:endParaRPr lang="en-US" altLang="ja-JP" sz="1200" dirty="0"/>
          </a:p>
        </p:txBody>
      </p:sp>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0050" y="699538"/>
            <a:ext cx="11551898" cy="436886"/>
          </a:xfrm>
        </p:spPr>
        <p:txBody>
          <a:bodyPr>
            <a:normAutofit/>
          </a:bodyPr>
          <a:lstStyle/>
          <a:p>
            <a:r>
              <a:rPr lang="ja-JP" altLang="en-US" sz="2400" b="1" dirty="0"/>
              <a:t>１．協定に定められた活動に関する総合評価</a:t>
            </a:r>
            <a:endParaRPr kumimoji="1" lang="ja-JP" altLang="en-US" sz="2400" b="1" dirty="0"/>
          </a:p>
        </p:txBody>
      </p:sp>
      <p:sp>
        <p:nvSpPr>
          <p:cNvPr id="9" name="テキスト ボックス 8">
            <a:extLst>
              <a:ext uri="{FF2B5EF4-FFF2-40B4-BE49-F238E27FC236}">
                <a16:creationId xmlns:a16="http://schemas.microsoft.com/office/drawing/2014/main" id="{5E09314D-CD6C-4104-BADB-D12C1D2C847D}"/>
              </a:ext>
            </a:extLst>
          </p:cNvPr>
          <p:cNvSpPr txBox="1"/>
          <p:nvPr/>
        </p:nvSpPr>
        <p:spPr>
          <a:xfrm>
            <a:off x="573635" y="1289195"/>
            <a:ext cx="10702214" cy="897425"/>
          </a:xfrm>
          <a:prstGeom prst="rect">
            <a:avLst/>
          </a:prstGeom>
          <a:noFill/>
          <a:ln w="28575">
            <a:solidFill>
              <a:schemeClr val="tx1"/>
            </a:solidFill>
          </a:ln>
        </p:spPr>
        <p:txBody>
          <a:bodyPr wrap="square" rtlCol="0" anchor="ctr">
            <a:spAutoFit/>
          </a:bodyPr>
          <a:lstStyle/>
          <a:p>
            <a:pPr>
              <a:lnSpc>
                <a:spcPct val="150000"/>
              </a:lnSpc>
            </a:pPr>
            <a:r>
              <a:rPr kumimoji="1" lang="ja-JP" altLang="en-US" sz="1200" dirty="0"/>
              <a:t>〇　市町村が実施した個別協定毎の評価は、個別協定（個別協定</a:t>
            </a:r>
            <a:r>
              <a:rPr kumimoji="1" lang="en-US" altLang="ja-JP" sz="1200" dirty="0"/>
              <a:t>10</a:t>
            </a:r>
            <a:r>
              <a:rPr lang="en-US" altLang="ja-JP" sz="1200" dirty="0"/>
              <a:t>)</a:t>
            </a:r>
            <a:r>
              <a:rPr lang="ja-JP" altLang="en-US" sz="1200" dirty="0"/>
              <a:t>のうち、「優」と評価されたのが７協定（</a:t>
            </a:r>
            <a:r>
              <a:rPr lang="en-US" altLang="ja-JP" sz="1200" dirty="0"/>
              <a:t>70</a:t>
            </a:r>
            <a:r>
              <a:rPr lang="ja-JP" altLang="en-US" sz="1200" dirty="0"/>
              <a:t>％）、「良」と評価された協定は３協定（</a:t>
            </a:r>
            <a:r>
              <a:rPr lang="en-US" altLang="ja-JP" sz="1200" dirty="0"/>
              <a:t>30</a:t>
            </a:r>
            <a:r>
              <a:rPr lang="ja-JP" altLang="en-US" sz="1200" dirty="0"/>
              <a:t>％）であり個別協定に定められた活動は着実に実施されていると考えられる。</a:t>
            </a:r>
            <a:br>
              <a:rPr lang="en-US" altLang="ja-JP" sz="1200" dirty="0"/>
            </a:br>
            <a:endParaRPr lang="en-US" altLang="ja-JP" sz="1200" dirty="0"/>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4" name="タイトル 1">
            <a:extLst>
              <a:ext uri="{FF2B5EF4-FFF2-40B4-BE49-F238E27FC236}">
                <a16:creationId xmlns:a16="http://schemas.microsoft.com/office/drawing/2014/main" id="{1440CA86-5532-413C-A226-DC9B90D5937D}"/>
              </a:ext>
            </a:extLst>
          </p:cNvPr>
          <p:cNvSpPr txBox="1">
            <a:spLocks/>
          </p:cNvSpPr>
          <p:nvPr/>
        </p:nvSpPr>
        <p:spPr>
          <a:xfrm>
            <a:off x="573635" y="2399499"/>
            <a:ext cx="198859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t>（２）個別協定</a:t>
            </a:r>
          </a:p>
        </p:txBody>
      </p:sp>
      <p:graphicFrame>
        <p:nvGraphicFramePr>
          <p:cNvPr id="23" name="コンテンツ プレースホルダー 11">
            <a:extLst>
              <a:ext uri="{FF2B5EF4-FFF2-40B4-BE49-F238E27FC236}">
                <a16:creationId xmlns:a16="http://schemas.microsoft.com/office/drawing/2014/main" id="{2691C4C3-0907-4DC5-A44B-20282E71F537}"/>
              </a:ext>
            </a:extLst>
          </p:cNvPr>
          <p:cNvGraphicFramePr>
            <a:graphicFrameLocks/>
          </p:cNvGraphicFramePr>
          <p:nvPr>
            <p:extLst>
              <p:ext uri="{D42A27DB-BD31-4B8C-83A1-F6EECF244321}">
                <p14:modId xmlns:p14="http://schemas.microsoft.com/office/powerpoint/2010/main" val="2972581267"/>
              </p:ext>
            </p:extLst>
          </p:nvPr>
        </p:nvGraphicFramePr>
        <p:xfrm>
          <a:off x="2381519" y="2905915"/>
          <a:ext cx="3543223" cy="3680622"/>
        </p:xfrm>
        <a:graphic>
          <a:graphicData uri="http://schemas.openxmlformats.org/drawingml/2006/chart">
            <c:chart xmlns:c="http://schemas.openxmlformats.org/drawingml/2006/chart" xmlns:r="http://schemas.openxmlformats.org/officeDocument/2006/relationships" r:id="rId2"/>
          </a:graphicData>
        </a:graphic>
      </p:graphicFrame>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6</a:t>
            </a:fld>
            <a:endParaRPr kumimoji="1" lang="ja-JP" altLang="en-US"/>
          </a:p>
        </p:txBody>
      </p:sp>
      <p:sp>
        <p:nvSpPr>
          <p:cNvPr id="16" name="四角形: 角を丸くする 15">
            <a:extLst>
              <a:ext uri="{FF2B5EF4-FFF2-40B4-BE49-F238E27FC236}">
                <a16:creationId xmlns:a16="http://schemas.microsoft.com/office/drawing/2014/main" id="{9A18C8A8-D972-477D-9F43-5312515ECB32}"/>
              </a:ext>
            </a:extLst>
          </p:cNvPr>
          <p:cNvSpPr/>
          <p:nvPr/>
        </p:nvSpPr>
        <p:spPr>
          <a:xfrm>
            <a:off x="6372225" y="3646507"/>
            <a:ext cx="4981575" cy="24043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全体評価の評価基準</a:t>
            </a:r>
            <a:endParaRPr kumimoji="1" lang="en-US" altLang="ja-JP" sz="1050" b="1" dirty="0">
              <a:solidFill>
                <a:schemeClr val="tx1"/>
              </a:solidFill>
            </a:endParaRPr>
          </a:p>
          <a:p>
            <a:br>
              <a:rPr kumimoji="1" lang="en-US" altLang="ja-JP" sz="1050" dirty="0">
                <a:solidFill>
                  <a:schemeClr val="tx1"/>
                </a:solidFill>
              </a:rPr>
            </a:br>
            <a:r>
              <a:rPr kumimoji="1" lang="ja-JP" altLang="en-US" sz="1050" dirty="0">
                <a:solidFill>
                  <a:schemeClr val="tx1"/>
                </a:solidFill>
              </a:rPr>
              <a:t>　優：１から４が「◎」</a:t>
            </a:r>
            <a:endParaRPr kumimoji="1" lang="en-US" altLang="ja-JP" sz="1050" dirty="0">
              <a:solidFill>
                <a:schemeClr val="tx1"/>
              </a:solidFill>
            </a:endParaRPr>
          </a:p>
          <a:p>
            <a:r>
              <a:rPr lang="ja-JP" altLang="en-US" sz="1050" dirty="0">
                <a:solidFill>
                  <a:schemeClr val="tx1"/>
                </a:solidFill>
              </a:rPr>
              <a:t>　良：１から４に「</a:t>
            </a:r>
            <a:r>
              <a:rPr lang="en-US" altLang="ja-JP" sz="1050" dirty="0">
                <a:solidFill>
                  <a:schemeClr val="tx1"/>
                </a:solidFill>
              </a:rPr>
              <a:t>×</a:t>
            </a:r>
            <a:r>
              <a:rPr lang="ja-JP" altLang="en-US" sz="1050" dirty="0">
                <a:solidFill>
                  <a:schemeClr val="tx1"/>
                </a:solidFill>
              </a:rPr>
              <a:t>」がなく、１と２と４に「△」がないこと</a:t>
            </a:r>
            <a:endParaRPr lang="en-US" altLang="ja-JP" sz="1050" dirty="0">
              <a:solidFill>
                <a:schemeClr val="tx1"/>
              </a:solidFill>
            </a:endParaRPr>
          </a:p>
          <a:p>
            <a:r>
              <a:rPr kumimoji="1" lang="ja-JP" altLang="en-US" sz="1050" dirty="0">
                <a:solidFill>
                  <a:schemeClr val="tx1"/>
                </a:solidFill>
              </a:rPr>
              <a:t>　可：１から４に「</a:t>
            </a:r>
            <a:r>
              <a:rPr kumimoji="1" lang="en-US" altLang="ja-JP" sz="1050" dirty="0">
                <a:solidFill>
                  <a:schemeClr val="tx1"/>
                </a:solidFill>
              </a:rPr>
              <a:t>×</a:t>
            </a:r>
            <a:r>
              <a:rPr kumimoji="1" lang="ja-JP" altLang="en-US" sz="1050" dirty="0">
                <a:solidFill>
                  <a:schemeClr val="tx1"/>
                </a:solidFill>
              </a:rPr>
              <a:t>」がないこと</a:t>
            </a:r>
            <a:endParaRPr kumimoji="1" lang="en-US" altLang="ja-JP" sz="1050" dirty="0">
              <a:solidFill>
                <a:schemeClr val="tx1"/>
              </a:solidFill>
            </a:endParaRPr>
          </a:p>
          <a:p>
            <a:r>
              <a:rPr lang="ja-JP" altLang="en-US" sz="1050" dirty="0">
                <a:solidFill>
                  <a:schemeClr val="tx1"/>
                </a:solidFill>
              </a:rPr>
              <a:t>　不可：１から４に「</a:t>
            </a:r>
            <a:r>
              <a:rPr lang="en-US" altLang="ja-JP" sz="1050" dirty="0">
                <a:solidFill>
                  <a:schemeClr val="tx1"/>
                </a:solidFill>
              </a:rPr>
              <a:t>×</a:t>
            </a:r>
            <a:r>
              <a:rPr lang="ja-JP" altLang="en-US" sz="1050" dirty="0">
                <a:solidFill>
                  <a:schemeClr val="tx1"/>
                </a:solidFill>
              </a:rPr>
              <a:t>」があること</a:t>
            </a:r>
            <a:endParaRPr lang="en-US" altLang="ja-JP" sz="1050" dirty="0">
              <a:solidFill>
                <a:schemeClr val="tx1"/>
              </a:solidFill>
            </a:endParaRPr>
          </a:p>
          <a:p>
            <a:endParaRPr kumimoji="1" lang="en-US" altLang="ja-JP" sz="1050" dirty="0">
              <a:solidFill>
                <a:schemeClr val="tx1"/>
              </a:solidFill>
            </a:endParaRPr>
          </a:p>
          <a:p>
            <a:r>
              <a:rPr lang="ja-JP" altLang="en-US" sz="1050" dirty="0">
                <a:solidFill>
                  <a:schemeClr val="tx1"/>
                </a:solidFill>
              </a:rPr>
              <a:t>　　　　１　利用権設定等又は同一の生産工程における基幹的農作業の委託</a:t>
            </a:r>
            <a:endParaRPr lang="en-US" altLang="ja-JP" sz="1050" dirty="0">
              <a:solidFill>
                <a:schemeClr val="tx1"/>
              </a:solidFill>
            </a:endParaRPr>
          </a:p>
          <a:p>
            <a:r>
              <a:rPr kumimoji="1" lang="ja-JP" altLang="en-US" sz="1050" dirty="0">
                <a:solidFill>
                  <a:schemeClr val="tx1"/>
                </a:solidFill>
              </a:rPr>
              <a:t>　　　　２　農業生産活動等として取り組むべき事項</a:t>
            </a:r>
            <a:endParaRPr kumimoji="1" lang="en-US" altLang="ja-JP" sz="1050" dirty="0">
              <a:solidFill>
                <a:schemeClr val="tx1"/>
              </a:solidFill>
            </a:endParaRPr>
          </a:p>
          <a:p>
            <a:r>
              <a:rPr lang="ja-JP" altLang="en-US" sz="1050" dirty="0">
                <a:solidFill>
                  <a:schemeClr val="tx1"/>
                </a:solidFill>
              </a:rPr>
              <a:t>　　　　３　利用権設定等として取り組むべき事項</a:t>
            </a:r>
            <a:endParaRPr lang="en-US" altLang="ja-JP" sz="1050" dirty="0">
              <a:solidFill>
                <a:schemeClr val="tx1"/>
              </a:solidFill>
            </a:endParaRPr>
          </a:p>
          <a:p>
            <a:r>
              <a:rPr kumimoji="1" lang="ja-JP" altLang="en-US" sz="1050" dirty="0">
                <a:solidFill>
                  <a:schemeClr val="tx1"/>
                </a:solidFill>
              </a:rPr>
              <a:t>　　　　４　超急傾斜農地保全管理加算</a:t>
            </a:r>
          </a:p>
        </p:txBody>
      </p:sp>
      <p:sp>
        <p:nvSpPr>
          <p:cNvPr id="17" name="左大かっこ 16">
            <a:extLst>
              <a:ext uri="{FF2B5EF4-FFF2-40B4-BE49-F238E27FC236}">
                <a16:creationId xmlns:a16="http://schemas.microsoft.com/office/drawing/2014/main" id="{60670FF6-13A4-4463-ABAE-7F81AB5DD0C3}"/>
              </a:ext>
            </a:extLst>
          </p:cNvPr>
          <p:cNvSpPr/>
          <p:nvPr/>
        </p:nvSpPr>
        <p:spPr>
          <a:xfrm>
            <a:off x="7032929" y="5003429"/>
            <a:ext cx="45719" cy="8001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149FEB64-77BF-4DA8-9550-D15A9849DB10}"/>
              </a:ext>
            </a:extLst>
          </p:cNvPr>
          <p:cNvCxnSpPr/>
          <p:nvPr/>
        </p:nvCxnSpPr>
        <p:spPr>
          <a:xfrm>
            <a:off x="3124200" y="3571875"/>
            <a:ext cx="828675" cy="276225"/>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A3C5408B-1285-4FE5-9665-D13200E42146}"/>
              </a:ext>
            </a:extLst>
          </p:cNvPr>
          <p:cNvSpPr txBox="1"/>
          <p:nvPr/>
        </p:nvSpPr>
        <p:spPr>
          <a:xfrm>
            <a:off x="2266950" y="4540880"/>
            <a:ext cx="933450" cy="307777"/>
          </a:xfrm>
          <a:prstGeom prst="rect">
            <a:avLst/>
          </a:prstGeom>
          <a:noFill/>
        </p:spPr>
        <p:txBody>
          <a:bodyPr wrap="square" rtlCol="0">
            <a:spAutoFit/>
          </a:bodyPr>
          <a:lstStyle/>
          <a:p>
            <a:r>
              <a:rPr kumimoji="1" lang="ja-JP" altLang="en-US" sz="1400" dirty="0"/>
              <a:t>３協定</a:t>
            </a:r>
          </a:p>
        </p:txBody>
      </p:sp>
    </p:spTree>
    <p:extLst>
      <p:ext uri="{BB962C8B-B14F-4D97-AF65-F5344CB8AC3E}">
        <p14:creationId xmlns:p14="http://schemas.microsoft.com/office/powerpoint/2010/main" val="86166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ECA8E9FE-7467-4F07-9B64-D69DFD2E8B96}"/>
              </a:ext>
            </a:extLst>
          </p:cNvPr>
          <p:cNvGraphicFramePr>
            <a:graphicFrameLocks noGrp="1"/>
          </p:cNvGraphicFramePr>
          <p:nvPr>
            <p:extLst>
              <p:ext uri="{D42A27DB-BD31-4B8C-83A1-F6EECF244321}">
                <p14:modId xmlns:p14="http://schemas.microsoft.com/office/powerpoint/2010/main" val="1904365445"/>
              </p:ext>
            </p:extLst>
          </p:nvPr>
        </p:nvGraphicFramePr>
        <p:xfrm>
          <a:off x="579033" y="2806038"/>
          <a:ext cx="6997017" cy="3502528"/>
        </p:xfrm>
        <a:graphic>
          <a:graphicData uri="http://schemas.openxmlformats.org/drawingml/2006/table">
            <a:tbl>
              <a:tblPr/>
              <a:tblGrid>
                <a:gridCol w="362262">
                  <a:extLst>
                    <a:ext uri="{9D8B030D-6E8A-4147-A177-3AD203B41FA5}">
                      <a16:colId xmlns:a16="http://schemas.microsoft.com/office/drawing/2014/main" val="4290145134"/>
                    </a:ext>
                  </a:extLst>
                </a:gridCol>
                <a:gridCol w="362262">
                  <a:extLst>
                    <a:ext uri="{9D8B030D-6E8A-4147-A177-3AD203B41FA5}">
                      <a16:colId xmlns:a16="http://schemas.microsoft.com/office/drawing/2014/main" val="458156130"/>
                    </a:ext>
                  </a:extLst>
                </a:gridCol>
                <a:gridCol w="1925353">
                  <a:extLst>
                    <a:ext uri="{9D8B030D-6E8A-4147-A177-3AD203B41FA5}">
                      <a16:colId xmlns:a16="http://schemas.microsoft.com/office/drawing/2014/main" val="3715981359"/>
                    </a:ext>
                  </a:extLst>
                </a:gridCol>
                <a:gridCol w="1086785">
                  <a:extLst>
                    <a:ext uri="{9D8B030D-6E8A-4147-A177-3AD203B41FA5}">
                      <a16:colId xmlns:a16="http://schemas.microsoft.com/office/drawing/2014/main" val="1641058463"/>
                    </a:ext>
                  </a:extLst>
                </a:gridCol>
                <a:gridCol w="1086785">
                  <a:extLst>
                    <a:ext uri="{9D8B030D-6E8A-4147-A177-3AD203B41FA5}">
                      <a16:colId xmlns:a16="http://schemas.microsoft.com/office/drawing/2014/main" val="2736344424"/>
                    </a:ext>
                  </a:extLst>
                </a:gridCol>
                <a:gridCol w="1086785">
                  <a:extLst>
                    <a:ext uri="{9D8B030D-6E8A-4147-A177-3AD203B41FA5}">
                      <a16:colId xmlns:a16="http://schemas.microsoft.com/office/drawing/2014/main" val="3142422832"/>
                    </a:ext>
                  </a:extLst>
                </a:gridCol>
                <a:gridCol w="1086785">
                  <a:extLst>
                    <a:ext uri="{9D8B030D-6E8A-4147-A177-3AD203B41FA5}">
                      <a16:colId xmlns:a16="http://schemas.microsoft.com/office/drawing/2014/main" val="4189494491"/>
                    </a:ext>
                  </a:extLst>
                </a:gridCol>
              </a:tblGrid>
              <a:tr h="156025">
                <a:tc rowSpan="2" gridSpan="3">
                  <a:txBody>
                    <a:bodyPr/>
                    <a:lstStyle/>
                    <a:p>
                      <a:pPr algn="ctr" fontAlgn="ctr"/>
                      <a:r>
                        <a:rPr lang="ja-JP" altLang="en-US" sz="1100" b="1" i="0" u="none" strike="noStrike" dirty="0">
                          <a:solidFill>
                            <a:srgbClr val="000000"/>
                          </a:solidFill>
                          <a:effectLst/>
                          <a:latin typeface="HGPｺﾞｼｯｸM" panose="020B0600000000000000" pitchFamily="50" charset="-128"/>
                          <a:ea typeface="HGPｺﾞｼｯｸM" panose="020B0600000000000000" pitchFamily="50" charset="-128"/>
                        </a:rPr>
                        <a:t>評価項目</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fontAlgn="ctr"/>
                      <a:r>
                        <a:rPr lang="zh-TW" altLang="en-US" sz="1100" b="1" i="0" u="none" strike="noStrike" dirty="0">
                          <a:solidFill>
                            <a:srgbClr val="000000"/>
                          </a:solidFill>
                          <a:effectLst/>
                          <a:latin typeface="HGPｺﾞｼｯｸM" panose="020B0600000000000000" pitchFamily="50" charset="-128"/>
                          <a:ea typeface="HGPｺﾞｼｯｸM" panose="020B0600000000000000" pitchFamily="50" charset="-128"/>
                        </a:rPr>
                        <a:t>評価結果（協定数）</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064652"/>
                  </a:ext>
                </a:extLst>
              </a:tr>
              <a:tr h="146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dirty="0">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1"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29581527"/>
                  </a:ext>
                </a:extLst>
              </a:tr>
              <a:tr h="178970">
                <a:tc rowSpan="5">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必須事項</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ア　集落マスタープランに係る活動</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354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37450194"/>
                  </a:ext>
                </a:extLst>
              </a:tr>
              <a:tr h="178970">
                <a:tc vMerge="1">
                  <a:txBody>
                    <a:bodyPr/>
                    <a:lstStyle/>
                    <a:p>
                      <a:endParaRPr kumimoji="1" lang="ja-JP" altLang="en-US"/>
                    </a:p>
                  </a:txBody>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イ　農業生産活動等として取り組むべき事項</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648566"/>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ａ　耕作放棄の防止等の活動</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371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21899894"/>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ｂ　水路・農道等の管理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405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01589780"/>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ｃ　多面的機能を増進する活動</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359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41816293"/>
                  </a:ext>
                </a:extLst>
              </a:tr>
              <a:tr h="275339">
                <a:tc rowSpan="3">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体制整備単価</a:t>
                      </a:r>
                      <a:b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b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の協定のみ</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ウ　集落戦略の作成</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462611"/>
                  </a:ext>
                </a:extLst>
              </a:tr>
              <a:tr h="275339">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ａ　集落戦略の作成見込み</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244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50998706"/>
                  </a:ext>
                </a:extLst>
              </a:tr>
              <a:tr h="275339">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ｂ　集落戦略の話合いに用いる地図の作成状況</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188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4413593"/>
                  </a:ext>
                </a:extLst>
              </a:tr>
              <a:tr h="178970">
                <a:tc rowSpan="6">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選択事項</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エ　加算措置の目標の達成状況・達成見込み</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906932"/>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ａ　棚田地域振興活動加算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23084343"/>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ｃ　急傾斜農地保全管理加算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82916408"/>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ｄ　集落協定広域化加算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63463008"/>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ｅ　集落機能強化加算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28855748"/>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100" b="0" i="0" u="none" strike="noStrike">
                          <a:solidFill>
                            <a:srgbClr val="000000"/>
                          </a:solidFill>
                          <a:effectLst/>
                          <a:latin typeface="HGPｺﾞｼｯｸM" panose="020B0600000000000000" pitchFamily="50" charset="-128"/>
                          <a:ea typeface="HGPｺﾞｼｯｸM" panose="020B0600000000000000" pitchFamily="50" charset="-128"/>
                        </a:rPr>
                        <a:t>ｆ　</a:t>
                      </a: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生産性向上加算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70432984"/>
                  </a:ext>
                </a:extLst>
              </a:tr>
            </a:tbl>
          </a:graphicData>
        </a:graphic>
      </p:graphicFrame>
      <p:sp>
        <p:nvSpPr>
          <p:cNvPr id="27" name="テキスト ボックス 26">
            <a:extLst>
              <a:ext uri="{FF2B5EF4-FFF2-40B4-BE49-F238E27FC236}">
                <a16:creationId xmlns:a16="http://schemas.microsoft.com/office/drawing/2014/main" id="{D9C89CEA-4FEE-4540-958F-F9372A444298}"/>
              </a:ext>
            </a:extLst>
          </p:cNvPr>
          <p:cNvSpPr txBox="1"/>
          <p:nvPr/>
        </p:nvSpPr>
        <p:spPr>
          <a:xfrm>
            <a:off x="579033" y="1228748"/>
            <a:ext cx="10515600" cy="897425"/>
          </a:xfrm>
          <a:prstGeom prst="rect">
            <a:avLst/>
          </a:prstGeom>
          <a:noFill/>
          <a:ln w="28575">
            <a:solidFill>
              <a:schemeClr val="tx1"/>
            </a:solidFill>
          </a:ln>
        </p:spPr>
        <p:txBody>
          <a:bodyPr wrap="square" rtlCol="0">
            <a:spAutoFit/>
          </a:bodyPr>
          <a:lstStyle/>
          <a:p>
            <a:pPr>
              <a:lnSpc>
                <a:spcPct val="150000"/>
              </a:lnSpc>
            </a:pPr>
            <a:r>
              <a:rPr kumimoji="1" lang="ja-JP" altLang="en-US" sz="1200" dirty="0"/>
              <a:t>〇　集落協定に定められた各活動とも、概ね９割以上が「◎」、「〇」と評価されている。</a:t>
            </a:r>
            <a:endParaRPr kumimoji="1" lang="en-US" altLang="ja-JP" sz="1200" dirty="0"/>
          </a:p>
          <a:p>
            <a:pPr>
              <a:lnSpc>
                <a:spcPct val="150000"/>
              </a:lnSpc>
            </a:pPr>
            <a:r>
              <a:rPr lang="ja-JP" altLang="en-US" sz="1200" dirty="0"/>
              <a:t>〇　一方で集落戦略の作成について「△」「</a:t>
            </a:r>
            <a:r>
              <a:rPr lang="en-US" altLang="ja-JP" sz="1200" dirty="0"/>
              <a:t>×</a:t>
            </a:r>
            <a:r>
              <a:rPr lang="ja-JP" altLang="en-US" sz="1200" dirty="0"/>
              <a:t>」と評価された協定が多い状況。</a:t>
            </a:r>
            <a:endParaRPr lang="en-US" altLang="ja-JP" sz="1200" dirty="0"/>
          </a:p>
          <a:p>
            <a:pPr>
              <a:lnSpc>
                <a:spcPct val="150000"/>
              </a:lnSpc>
            </a:pPr>
            <a:r>
              <a:rPr lang="ja-JP" altLang="en-US" sz="1200" dirty="0"/>
              <a:t>〇　今後、最終年までの集落戦略作成完了に向けたスケジュールの作成・管理を行い、市町村・</a:t>
            </a:r>
            <a:r>
              <a:rPr lang="en-US" altLang="ja-JP" sz="1200" dirty="0"/>
              <a:t>JA</a:t>
            </a:r>
            <a:r>
              <a:rPr lang="ja-JP" altLang="en-US" sz="1200" dirty="0"/>
              <a:t>等の関係機関と連携して話合いの充実を図っていく。</a:t>
            </a:r>
            <a:endParaRPr lang="en-US" altLang="ja-JP" sz="1200" dirty="0"/>
          </a:p>
        </p:txBody>
      </p:sp>
      <p:sp>
        <p:nvSpPr>
          <p:cNvPr id="33" name="テキスト ボックス 32">
            <a:extLst>
              <a:ext uri="{FF2B5EF4-FFF2-40B4-BE49-F238E27FC236}">
                <a16:creationId xmlns:a16="http://schemas.microsoft.com/office/drawing/2014/main" id="{D8664122-1DC8-47EA-AAAE-A415F8127CEB}"/>
              </a:ext>
            </a:extLst>
          </p:cNvPr>
          <p:cNvSpPr txBox="1"/>
          <p:nvPr/>
        </p:nvSpPr>
        <p:spPr>
          <a:xfrm>
            <a:off x="1"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34" name="タイトル 1">
            <a:extLst>
              <a:ext uri="{FF2B5EF4-FFF2-40B4-BE49-F238E27FC236}">
                <a16:creationId xmlns:a16="http://schemas.microsoft.com/office/drawing/2014/main" id="{F6369C17-C021-4DED-BC24-AA5EBB77378B}"/>
              </a:ext>
            </a:extLst>
          </p:cNvPr>
          <p:cNvSpPr txBox="1">
            <a:spLocks/>
          </p:cNvSpPr>
          <p:nvPr/>
        </p:nvSpPr>
        <p:spPr>
          <a:xfrm>
            <a:off x="263854" y="704833"/>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２．協定に定められた活動ごとの実施状況（１）集落協定</a:t>
            </a:r>
          </a:p>
        </p:txBody>
      </p:sp>
      <p:sp>
        <p:nvSpPr>
          <p:cNvPr id="6" name="吹き出し: 折線 5">
            <a:extLst>
              <a:ext uri="{FF2B5EF4-FFF2-40B4-BE49-F238E27FC236}">
                <a16:creationId xmlns:a16="http://schemas.microsoft.com/office/drawing/2014/main" id="{3AF05D20-4EEF-4942-93CD-6D8863D8A1D0}"/>
              </a:ext>
            </a:extLst>
          </p:cNvPr>
          <p:cNvSpPr/>
          <p:nvPr/>
        </p:nvSpPr>
        <p:spPr>
          <a:xfrm>
            <a:off x="7800392" y="2425959"/>
            <a:ext cx="4124908" cy="1399592"/>
          </a:xfrm>
          <a:prstGeom prst="borderCallout2">
            <a:avLst>
              <a:gd name="adj1" fmla="val 18751"/>
              <a:gd name="adj2" fmla="val -3809"/>
              <a:gd name="adj3" fmla="val 18750"/>
              <a:gd name="adj4" fmla="val -16667"/>
              <a:gd name="adj5" fmla="val 150500"/>
              <a:gd name="adj6" fmla="val -401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（市町村のコメント抜粋）</a:t>
            </a:r>
            <a:endParaRPr kumimoji="1" lang="en-US" altLang="ja-JP" sz="1000" dirty="0">
              <a:solidFill>
                <a:schemeClr val="tx1"/>
              </a:solidFill>
            </a:endParaRPr>
          </a:p>
          <a:p>
            <a:r>
              <a:rPr kumimoji="1" lang="ja-JP" altLang="en-US" sz="1000" dirty="0">
                <a:solidFill>
                  <a:schemeClr val="tx1"/>
                </a:solidFill>
              </a:rPr>
              <a:t>・現状や支援体制については充分話し合いが行われているが、農用地の将来像についての話合いが不十分。</a:t>
            </a:r>
            <a:endParaRPr kumimoji="1" lang="en-US" altLang="ja-JP" sz="1000" dirty="0">
              <a:solidFill>
                <a:schemeClr val="tx1"/>
              </a:solidFill>
            </a:endParaRPr>
          </a:p>
          <a:p>
            <a:r>
              <a:rPr lang="ja-JP" altLang="en-US" sz="1000" dirty="0">
                <a:solidFill>
                  <a:schemeClr val="tx1"/>
                </a:solidFill>
              </a:rPr>
              <a:t>・</a:t>
            </a:r>
            <a:r>
              <a:rPr lang="en-US" altLang="ja-JP" sz="1000" dirty="0">
                <a:solidFill>
                  <a:schemeClr val="tx1"/>
                </a:solidFill>
              </a:rPr>
              <a:t>5</a:t>
            </a:r>
            <a:r>
              <a:rPr lang="ja-JP" altLang="en-US" sz="1000" dirty="0">
                <a:solidFill>
                  <a:schemeClr val="tx1"/>
                </a:solidFill>
              </a:rPr>
              <a:t>年後</a:t>
            </a:r>
            <a:r>
              <a:rPr lang="en-US" altLang="ja-JP" sz="1000" dirty="0">
                <a:solidFill>
                  <a:schemeClr val="tx1"/>
                </a:solidFill>
              </a:rPr>
              <a:t>10</a:t>
            </a:r>
            <a:r>
              <a:rPr lang="ja-JP" altLang="en-US" sz="1000" dirty="0">
                <a:solidFill>
                  <a:schemeClr val="tx1"/>
                </a:solidFill>
              </a:rPr>
              <a:t>年後への危惧が強いが、様々な問題点が考えられ、具体的な対策が難しい。</a:t>
            </a:r>
            <a:endParaRPr lang="en-US" altLang="ja-JP" sz="1000" dirty="0">
              <a:solidFill>
                <a:schemeClr val="tx1"/>
              </a:solidFill>
            </a:endParaRPr>
          </a:p>
          <a:p>
            <a:r>
              <a:rPr kumimoji="1" lang="ja-JP" altLang="en-US" sz="1000" dirty="0">
                <a:solidFill>
                  <a:schemeClr val="tx1"/>
                </a:solidFill>
              </a:rPr>
              <a:t>・代表引退後の継続までを視野に入れた戦略作りに苦慮している。</a:t>
            </a:r>
            <a:endParaRPr kumimoji="1" lang="en-US" altLang="ja-JP" sz="1000" dirty="0">
              <a:solidFill>
                <a:schemeClr val="tx1"/>
              </a:solidFill>
            </a:endParaRPr>
          </a:p>
          <a:p>
            <a:r>
              <a:rPr lang="ja-JP" altLang="en-US" sz="1000" dirty="0">
                <a:solidFill>
                  <a:schemeClr val="tx1"/>
                </a:solidFill>
              </a:rPr>
              <a:t>・市が素案となる地図等を配布済み。作成について呼びかけ・支援を行う。</a:t>
            </a:r>
            <a:endParaRPr kumimoji="1" lang="ja-JP" altLang="en-US" sz="1000" dirty="0">
              <a:solidFill>
                <a:schemeClr val="tx1"/>
              </a:solidFill>
            </a:endParaRPr>
          </a:p>
        </p:txBody>
      </p:sp>
      <p:sp>
        <p:nvSpPr>
          <p:cNvPr id="13" name="吹き出し: 折線 12">
            <a:extLst>
              <a:ext uri="{FF2B5EF4-FFF2-40B4-BE49-F238E27FC236}">
                <a16:creationId xmlns:a16="http://schemas.microsoft.com/office/drawing/2014/main" id="{116BB67A-DDC4-45EF-B25D-26E9A3B5F6CA}"/>
              </a:ext>
            </a:extLst>
          </p:cNvPr>
          <p:cNvSpPr/>
          <p:nvPr/>
        </p:nvSpPr>
        <p:spPr>
          <a:xfrm>
            <a:off x="7800393" y="4225428"/>
            <a:ext cx="4124907" cy="584775"/>
          </a:xfrm>
          <a:prstGeom prst="borderCallout2">
            <a:avLst>
              <a:gd name="adj1" fmla="val 18750"/>
              <a:gd name="adj2" fmla="val -2226"/>
              <a:gd name="adj3" fmla="val 18750"/>
              <a:gd name="adj4" fmla="val -16667"/>
              <a:gd name="adj5" fmla="val 48676"/>
              <a:gd name="adj6" fmla="val -168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　今後のスケジュール感や将来像に不安があるものと思われるので、</a:t>
            </a:r>
            <a:endParaRPr lang="en-US" altLang="ja-JP" sz="1000" dirty="0">
              <a:solidFill>
                <a:schemeClr val="tx1"/>
              </a:solidFill>
            </a:endParaRPr>
          </a:p>
          <a:p>
            <a:r>
              <a:rPr lang="ja-JP" altLang="en-US" sz="1000" dirty="0">
                <a:solidFill>
                  <a:schemeClr val="tx1"/>
                </a:solidFill>
              </a:rPr>
              <a:t>　関係機関と協力しながら指導助言を行っていく。</a:t>
            </a:r>
            <a:endParaRPr kumimoji="1" lang="en-US" altLang="ja-JP" sz="1000" dirty="0">
              <a:solidFill>
                <a:schemeClr val="tx1"/>
              </a:solidFill>
            </a:endParaRPr>
          </a:p>
        </p:txBody>
      </p:sp>
      <p:sp>
        <p:nvSpPr>
          <p:cNvPr id="14" name="吹き出し: 折線 13">
            <a:extLst>
              <a:ext uri="{FF2B5EF4-FFF2-40B4-BE49-F238E27FC236}">
                <a16:creationId xmlns:a16="http://schemas.microsoft.com/office/drawing/2014/main" id="{C34FA46F-F143-4567-8A96-15D2AFB8CB57}"/>
              </a:ext>
            </a:extLst>
          </p:cNvPr>
          <p:cNvSpPr/>
          <p:nvPr/>
        </p:nvSpPr>
        <p:spPr>
          <a:xfrm>
            <a:off x="7800391" y="5916781"/>
            <a:ext cx="4124907" cy="584775"/>
          </a:xfrm>
          <a:prstGeom prst="borderCallout2">
            <a:avLst>
              <a:gd name="adj1" fmla="val 49066"/>
              <a:gd name="adj2" fmla="val -5181"/>
              <a:gd name="adj3" fmla="val 50662"/>
              <a:gd name="adj4" fmla="val -19196"/>
              <a:gd name="adj5" fmla="val -149177"/>
              <a:gd name="adj6" fmla="val -4123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R4</a:t>
            </a:r>
            <a:r>
              <a:rPr kumimoji="1" lang="ja-JP" altLang="en-US" sz="1000" dirty="0">
                <a:solidFill>
                  <a:schemeClr val="tx1"/>
                </a:solidFill>
              </a:rPr>
              <a:t>年度内に行政担当部局と連携を図りながら地図作成を行う</a:t>
            </a:r>
            <a:endParaRPr kumimoji="1" lang="en-US" altLang="ja-JP" sz="1000" dirty="0">
              <a:solidFill>
                <a:schemeClr val="tx1"/>
              </a:solidFill>
            </a:endParaRPr>
          </a:p>
        </p:txBody>
      </p:sp>
      <p:sp>
        <p:nvSpPr>
          <p:cNvPr id="15" name="吹き出し: 折線 14">
            <a:extLst>
              <a:ext uri="{FF2B5EF4-FFF2-40B4-BE49-F238E27FC236}">
                <a16:creationId xmlns:a16="http://schemas.microsoft.com/office/drawing/2014/main" id="{0347FC29-CC7A-4CCD-BB4C-14D2B0EE0D18}"/>
              </a:ext>
            </a:extLst>
          </p:cNvPr>
          <p:cNvSpPr/>
          <p:nvPr/>
        </p:nvSpPr>
        <p:spPr>
          <a:xfrm>
            <a:off x="7800392" y="5065938"/>
            <a:ext cx="4124907" cy="584775"/>
          </a:xfrm>
          <a:prstGeom prst="borderCallout2">
            <a:avLst>
              <a:gd name="adj1" fmla="val 20346"/>
              <a:gd name="adj2" fmla="val -2452"/>
              <a:gd name="adj3" fmla="val 18750"/>
              <a:gd name="adj4" fmla="val -16667"/>
              <a:gd name="adj5" fmla="val -11957"/>
              <a:gd name="adj6" fmla="val -1680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「何をしたらいいか分からない」と相談があったので、支援を行う。</a:t>
            </a:r>
            <a:endParaRPr kumimoji="1" lang="en-US" altLang="ja-JP" sz="1000" dirty="0">
              <a:solidFill>
                <a:schemeClr val="tx1"/>
              </a:solidFill>
            </a:endParaRPr>
          </a:p>
        </p:txBody>
      </p:sp>
      <p:sp>
        <p:nvSpPr>
          <p:cNvPr id="8" name="スライド番号プレースホルダー 7">
            <a:extLst>
              <a:ext uri="{FF2B5EF4-FFF2-40B4-BE49-F238E27FC236}">
                <a16:creationId xmlns:a16="http://schemas.microsoft.com/office/drawing/2014/main" id="{137A2CD5-AA88-4AD9-825E-4E2CD3EAB2CA}"/>
              </a:ext>
            </a:extLst>
          </p:cNvPr>
          <p:cNvSpPr>
            <a:spLocks noGrp="1"/>
          </p:cNvSpPr>
          <p:nvPr>
            <p:ph type="sldNum" sz="quarter" idx="12"/>
          </p:nvPr>
        </p:nvSpPr>
        <p:spPr/>
        <p:txBody>
          <a:bodyPr/>
          <a:lstStyle/>
          <a:p>
            <a:fld id="{FD838947-C620-46F1-8E60-09DA1DAC0C22}" type="slidenum">
              <a:rPr kumimoji="1" lang="ja-JP" altLang="en-US" smtClean="0"/>
              <a:t>7</a:t>
            </a:fld>
            <a:endParaRPr kumimoji="1" lang="ja-JP" altLang="en-US"/>
          </a:p>
        </p:txBody>
      </p:sp>
    </p:spTree>
    <p:extLst>
      <p:ext uri="{BB962C8B-B14F-4D97-AF65-F5344CB8AC3E}">
        <p14:creationId xmlns:p14="http://schemas.microsoft.com/office/powerpoint/2010/main" val="277322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（参考）集落協定アンケート結果より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5732" y="928560"/>
            <a:ext cx="339759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（１）集落協定が実施している活動</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8</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670933383"/>
              </p:ext>
            </p:extLst>
          </p:nvPr>
        </p:nvGraphicFramePr>
        <p:xfrm>
          <a:off x="-295274" y="1352177"/>
          <a:ext cx="6324600" cy="5226486"/>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6749880" y="892870"/>
            <a:ext cx="339759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（２）活動に当たっての連携組織</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201189135"/>
              </p:ext>
            </p:extLst>
          </p:nvPr>
        </p:nvGraphicFramePr>
        <p:xfrm>
          <a:off x="6838950" y="1365447"/>
          <a:ext cx="4879799" cy="3092254"/>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7715250" y="241332"/>
            <a:ext cx="3924301" cy="261610"/>
          </a:xfrm>
          <a:prstGeom prst="rect">
            <a:avLst/>
          </a:prstGeom>
          <a:noFill/>
          <a:ln w="6350">
            <a:solidFill>
              <a:schemeClr val="tx1"/>
            </a:solidFill>
          </a:ln>
        </p:spPr>
        <p:txBody>
          <a:bodyPr wrap="square" rtlCol="0">
            <a:spAutoFit/>
          </a:bodyPr>
          <a:lstStyle/>
          <a:p>
            <a:r>
              <a:rPr kumimoji="1" lang="en-US" altLang="ja-JP" sz="1100" dirty="0"/>
              <a:t>※1008</a:t>
            </a:r>
            <a:r>
              <a:rPr kumimoji="1" lang="ja-JP" altLang="en-US" sz="1100" dirty="0"/>
              <a:t>集落協定のうち</a:t>
            </a:r>
            <a:r>
              <a:rPr kumimoji="1" lang="en-US" altLang="ja-JP" sz="1100" dirty="0"/>
              <a:t>197</a:t>
            </a:r>
            <a:r>
              <a:rPr kumimoji="1" lang="ja-JP" altLang="en-US" sz="1100" dirty="0"/>
              <a:t>協定に対してアンケートを実施</a:t>
            </a:r>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6029325" y="4561074"/>
            <a:ext cx="5867399" cy="186295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　集落協定が実施している活動の上位３つは「協定農用地以外の農用地の保全活動」、「鳥獣害対策」、「協定農用地に隣接しない農道水路の管理」であり、地域</a:t>
            </a:r>
            <a:endParaRPr kumimoji="1" lang="en-US" altLang="ja-JP" sz="1100" dirty="0">
              <a:solidFill>
                <a:schemeClr val="tx1"/>
              </a:solidFill>
            </a:endParaRPr>
          </a:p>
          <a:p>
            <a:r>
              <a:rPr kumimoji="1" lang="ja-JP" altLang="en-US" sz="1100" dirty="0">
                <a:solidFill>
                  <a:schemeClr val="tx1"/>
                </a:solidFill>
              </a:rPr>
              <a:t>　全体の農用地保全に関わる取組を行っていただいていることが分かる。</a:t>
            </a:r>
            <a:endParaRPr kumimoji="1" lang="en-US" altLang="ja-JP" sz="1100" dirty="0">
              <a:solidFill>
                <a:schemeClr val="tx1"/>
              </a:solidFill>
            </a:endParaRPr>
          </a:p>
          <a:p>
            <a:r>
              <a:rPr lang="ja-JP" altLang="en-US" sz="1100" dirty="0">
                <a:solidFill>
                  <a:schemeClr val="tx1"/>
                </a:solidFill>
              </a:rPr>
              <a:t>〇　一方で、</a:t>
            </a:r>
            <a:r>
              <a:rPr lang="en-US" altLang="ja-JP" sz="1100" dirty="0">
                <a:solidFill>
                  <a:schemeClr val="tx1"/>
                </a:solidFill>
              </a:rPr>
              <a:t>39</a:t>
            </a:r>
            <a:r>
              <a:rPr lang="ja-JP" altLang="en-US" sz="1100" dirty="0">
                <a:solidFill>
                  <a:schemeClr val="tx1"/>
                </a:solidFill>
              </a:rPr>
              <a:t>協定が「</a:t>
            </a:r>
            <a:r>
              <a:rPr kumimoji="1" lang="ja-JP" altLang="en-US" sz="1100" dirty="0">
                <a:solidFill>
                  <a:schemeClr val="tx1"/>
                </a:solidFill>
              </a:rPr>
              <a:t>必須の取組（農用地の維持管理、農地・水路の維持管理等）</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以外の活動はしていない」と回答し、積極的な活動が難しい集落も多いと推察される。</a:t>
            </a:r>
            <a:endParaRPr lang="en-US" altLang="ja-JP" sz="1100" dirty="0">
              <a:solidFill>
                <a:schemeClr val="tx1"/>
              </a:solidFill>
            </a:endParaRPr>
          </a:p>
          <a:p>
            <a:r>
              <a:rPr kumimoji="1" lang="ja-JP" altLang="en-US" sz="1100" dirty="0">
                <a:solidFill>
                  <a:schemeClr val="tx1"/>
                </a:solidFill>
              </a:rPr>
              <a:t>〇　また、生活サービス活動や都市農村交流等のステップアップした取組を</a:t>
            </a:r>
            <a:r>
              <a:rPr lang="ja-JP" altLang="en-US" sz="1100" dirty="0">
                <a:solidFill>
                  <a:schemeClr val="tx1"/>
                </a:solidFill>
              </a:rPr>
              <a:t>行</a:t>
            </a:r>
            <a:r>
              <a:rPr kumimoji="1" lang="ja-JP" altLang="en-US" sz="1100" dirty="0">
                <a:solidFill>
                  <a:schemeClr val="tx1"/>
                </a:solidFill>
              </a:rPr>
              <a:t>って</a:t>
            </a:r>
            <a:r>
              <a:rPr lang="ja-JP" altLang="en-US" sz="1100" dirty="0">
                <a:solidFill>
                  <a:schemeClr val="tx1"/>
                </a:solidFill>
              </a:rPr>
              <a:t>い　</a:t>
            </a:r>
            <a:endParaRPr lang="en-US" altLang="ja-JP" sz="1100" dirty="0">
              <a:solidFill>
                <a:schemeClr val="tx1"/>
              </a:solidFill>
            </a:endParaRPr>
          </a:p>
          <a:p>
            <a:r>
              <a:rPr kumimoji="1" lang="ja-JP" altLang="en-US" sz="1100" dirty="0">
                <a:solidFill>
                  <a:schemeClr val="tx1"/>
                </a:solidFill>
              </a:rPr>
              <a:t>　る例もある。</a:t>
            </a:r>
            <a:endParaRPr kumimoji="1" lang="en-US" altLang="ja-JP" sz="1100" dirty="0">
              <a:solidFill>
                <a:schemeClr val="tx1"/>
              </a:solidFill>
            </a:endParaRPr>
          </a:p>
          <a:p>
            <a:r>
              <a:rPr kumimoji="1" lang="ja-JP" altLang="en-US" sz="1100" dirty="0">
                <a:solidFill>
                  <a:schemeClr val="tx1"/>
                </a:solidFill>
              </a:rPr>
              <a:t>〇　集落の取組事例を周知し、多様な主体と連携して、取組を展開していく必要がある。</a:t>
            </a:r>
          </a:p>
        </p:txBody>
      </p:sp>
      <p:sp>
        <p:nvSpPr>
          <p:cNvPr id="2" name="正方形/長方形 1">
            <a:extLst>
              <a:ext uri="{FF2B5EF4-FFF2-40B4-BE49-F238E27FC236}">
                <a16:creationId xmlns:a16="http://schemas.microsoft.com/office/drawing/2014/main" id="{047C9509-C04C-4F54-901A-6153480950E3}"/>
              </a:ext>
            </a:extLst>
          </p:cNvPr>
          <p:cNvSpPr/>
          <p:nvPr/>
        </p:nvSpPr>
        <p:spPr>
          <a:xfrm>
            <a:off x="6162676" y="4602120"/>
            <a:ext cx="5591175" cy="17542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847FC6F-61AB-4B10-A77B-34ED5E852A62}"/>
              </a:ext>
            </a:extLst>
          </p:cNvPr>
          <p:cNvSpPr txBox="1"/>
          <p:nvPr/>
        </p:nvSpPr>
        <p:spPr>
          <a:xfrm>
            <a:off x="3998826" y="1147003"/>
            <a:ext cx="1247776" cy="246221"/>
          </a:xfrm>
          <a:prstGeom prst="rect">
            <a:avLst/>
          </a:prstGeom>
          <a:noFill/>
        </p:spPr>
        <p:txBody>
          <a:bodyPr wrap="square" rtlCol="0">
            <a:spAutoFit/>
          </a:bodyPr>
          <a:lstStyle/>
          <a:p>
            <a:r>
              <a:rPr kumimoji="1" lang="ja-JP" altLang="en-US" sz="1000" dirty="0"/>
              <a:t>回答数：</a:t>
            </a:r>
            <a:r>
              <a:rPr kumimoji="1" lang="en-US" altLang="ja-JP" sz="1000" dirty="0"/>
              <a:t>197</a:t>
            </a:r>
            <a:r>
              <a:rPr kumimoji="1" lang="ja-JP" altLang="en-US" sz="1000" dirty="0"/>
              <a:t>協定</a:t>
            </a:r>
          </a:p>
        </p:txBody>
      </p:sp>
      <p:sp>
        <p:nvSpPr>
          <p:cNvPr id="14" name="テキスト ボックス 13">
            <a:extLst>
              <a:ext uri="{FF2B5EF4-FFF2-40B4-BE49-F238E27FC236}">
                <a16:creationId xmlns:a16="http://schemas.microsoft.com/office/drawing/2014/main" id="{74EB2DCC-7CA7-401F-B861-9BC8CC6DFC46}"/>
              </a:ext>
            </a:extLst>
          </p:cNvPr>
          <p:cNvSpPr txBox="1"/>
          <p:nvPr/>
        </p:nvSpPr>
        <p:spPr>
          <a:xfrm>
            <a:off x="10493949" y="1147003"/>
            <a:ext cx="1247776" cy="246221"/>
          </a:xfrm>
          <a:prstGeom prst="rect">
            <a:avLst/>
          </a:prstGeom>
          <a:noFill/>
        </p:spPr>
        <p:txBody>
          <a:bodyPr wrap="square" rtlCol="0">
            <a:spAutoFit/>
          </a:bodyPr>
          <a:lstStyle/>
          <a:p>
            <a:r>
              <a:rPr kumimoji="1" lang="ja-JP" altLang="en-US" sz="1000" dirty="0"/>
              <a:t>回答数：</a:t>
            </a:r>
            <a:r>
              <a:rPr kumimoji="1" lang="en-US" altLang="ja-JP" sz="1000" dirty="0"/>
              <a:t>197</a:t>
            </a:r>
            <a:r>
              <a:rPr kumimoji="1" lang="ja-JP" altLang="en-US" sz="1000" dirty="0"/>
              <a:t>協定</a:t>
            </a:r>
          </a:p>
        </p:txBody>
      </p:sp>
    </p:spTree>
    <p:extLst>
      <p:ext uri="{BB962C8B-B14F-4D97-AF65-F5344CB8AC3E}">
        <p14:creationId xmlns:p14="http://schemas.microsoft.com/office/powerpoint/2010/main" val="58523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2900" y="894264"/>
            <a:ext cx="3397593"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（３）本制度に取り組んだことによる効果</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9</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3796023620"/>
              </p:ext>
            </p:extLst>
          </p:nvPr>
        </p:nvGraphicFramePr>
        <p:xfrm>
          <a:off x="342900" y="1696827"/>
          <a:ext cx="5331167" cy="3238873"/>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7410450" y="136525"/>
            <a:ext cx="4229101" cy="430887"/>
          </a:xfrm>
          <a:prstGeom prst="rect">
            <a:avLst/>
          </a:prstGeom>
          <a:noFill/>
          <a:ln w="6350">
            <a:solidFill>
              <a:schemeClr val="tx1"/>
            </a:solidFill>
          </a:ln>
        </p:spPr>
        <p:txBody>
          <a:bodyPr wrap="square" rtlCol="0">
            <a:spAutoFit/>
          </a:bodyPr>
          <a:lstStyle/>
          <a:p>
            <a:r>
              <a:rPr kumimoji="1" lang="en-US" altLang="ja-JP" sz="1100" dirty="0"/>
              <a:t>※1008</a:t>
            </a:r>
            <a:r>
              <a:rPr kumimoji="1" lang="ja-JP" altLang="en-US" sz="1100" dirty="0"/>
              <a:t>集落協定のうち</a:t>
            </a:r>
            <a:r>
              <a:rPr kumimoji="1" lang="en-US" altLang="ja-JP" sz="1100" dirty="0"/>
              <a:t>197</a:t>
            </a:r>
            <a:r>
              <a:rPr kumimoji="1" lang="ja-JP" altLang="en-US" sz="1100" dirty="0"/>
              <a:t>協定に対してアンケートを実施</a:t>
            </a:r>
            <a:endParaRPr kumimoji="1" lang="en-US" altLang="ja-JP" sz="1100" dirty="0"/>
          </a:p>
          <a:p>
            <a:r>
              <a:rPr lang="en-US" altLang="ja-JP" sz="1100" dirty="0"/>
              <a:t>※</a:t>
            </a:r>
            <a:r>
              <a:rPr lang="ja-JP" altLang="en-US" sz="1100" dirty="0"/>
              <a:t>本制度に取り組む</a:t>
            </a:r>
            <a:r>
              <a:rPr lang="en-US" altLang="ja-JP" sz="1100" dirty="0"/>
              <a:t>69</a:t>
            </a:r>
            <a:r>
              <a:rPr lang="ja-JP" altLang="en-US" sz="1100" dirty="0"/>
              <a:t>市町村全てに対してアンケートを実施</a:t>
            </a:r>
            <a:endParaRPr kumimoji="1" lang="ja-JP" altLang="en-US" sz="1100" dirty="0"/>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342900" y="5160858"/>
            <a:ext cx="5753099" cy="11954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　集落及び市町村の多くが、本制度が耕作放棄の発生防止と多面的機能の確保に効果</a:t>
            </a:r>
            <a:endParaRPr kumimoji="1" lang="en-US" altLang="ja-JP" sz="1100" dirty="0">
              <a:solidFill>
                <a:schemeClr val="tx1"/>
              </a:solidFill>
            </a:endParaRPr>
          </a:p>
          <a:p>
            <a:r>
              <a:rPr kumimoji="1" lang="ja-JP" altLang="en-US" sz="1100" dirty="0">
                <a:solidFill>
                  <a:schemeClr val="tx1"/>
                </a:solidFill>
              </a:rPr>
              <a:t>　があり、</a:t>
            </a:r>
            <a:r>
              <a:rPr lang="ja-JP" altLang="en-US" sz="1100" dirty="0">
                <a:solidFill>
                  <a:schemeClr val="tx1"/>
                </a:solidFill>
              </a:rPr>
              <a:t>荒廃農用地の発生を一定程度防いでいると考えている。</a:t>
            </a:r>
            <a:endParaRPr kumimoji="1" lang="en-US" altLang="ja-JP" sz="1100" dirty="0">
              <a:solidFill>
                <a:schemeClr val="tx1"/>
              </a:solidFill>
            </a:endParaRPr>
          </a:p>
          <a:p>
            <a:r>
              <a:rPr lang="ja-JP" altLang="en-US" sz="1100" dirty="0">
                <a:solidFill>
                  <a:schemeClr val="tx1"/>
                </a:solidFill>
              </a:rPr>
              <a:t>〇　</a:t>
            </a:r>
            <a:r>
              <a:rPr kumimoji="1" lang="ja-JP" altLang="en-US" sz="1100" dirty="0">
                <a:solidFill>
                  <a:schemeClr val="tx1"/>
                </a:solidFill>
              </a:rPr>
              <a:t>一方で、事務処理の簡素化や、燃料・資材の価格高騰に伴う交付単価の増額等の要</a:t>
            </a:r>
            <a:endParaRPr kumimoji="1" lang="en-US" altLang="ja-JP" sz="1100" dirty="0">
              <a:solidFill>
                <a:schemeClr val="tx1"/>
              </a:solidFill>
            </a:endParaRPr>
          </a:p>
          <a:p>
            <a:r>
              <a:rPr kumimoji="1" lang="ja-JP" altLang="en-US" sz="1100" dirty="0">
                <a:solidFill>
                  <a:schemeClr val="tx1"/>
                </a:solidFill>
              </a:rPr>
              <a:t>　望も多く寄せられている</a:t>
            </a:r>
            <a:r>
              <a:rPr lang="ja-JP" altLang="en-US" sz="1100" dirty="0">
                <a:solidFill>
                  <a:schemeClr val="tx1"/>
                </a:solidFill>
              </a:rPr>
              <a:t>ところ</a:t>
            </a:r>
            <a:r>
              <a:rPr kumimoji="1" lang="ja-JP" altLang="en-US" sz="1100" dirty="0">
                <a:solidFill>
                  <a:schemeClr val="tx1"/>
                </a:solidFill>
              </a:rPr>
              <a:t>（ｐ</a:t>
            </a:r>
            <a:r>
              <a:rPr kumimoji="1" lang="en-US" altLang="ja-JP" sz="1100" dirty="0">
                <a:solidFill>
                  <a:schemeClr val="tx1"/>
                </a:solidFill>
              </a:rPr>
              <a:t>18,19</a:t>
            </a:r>
            <a:r>
              <a:rPr kumimoji="1" lang="ja-JP" altLang="en-US" sz="1100" dirty="0">
                <a:solidFill>
                  <a:schemeClr val="tx1"/>
                </a:solidFill>
              </a:rPr>
              <a:t>）である。</a:t>
            </a:r>
            <a:endParaRPr kumimoji="1" lang="en-US" altLang="ja-JP" sz="1100" dirty="0">
              <a:solidFill>
                <a:schemeClr val="tx1"/>
              </a:solidFill>
            </a:endParaRPr>
          </a:p>
          <a:p>
            <a:r>
              <a:rPr lang="ja-JP" altLang="en-US" sz="1100" dirty="0">
                <a:solidFill>
                  <a:schemeClr val="tx1"/>
                </a:solidFill>
              </a:rPr>
              <a:t>〇　</a:t>
            </a:r>
            <a:r>
              <a:rPr kumimoji="1" lang="ja-JP" altLang="en-US" sz="1100" dirty="0">
                <a:solidFill>
                  <a:schemeClr val="tx1"/>
                </a:solidFill>
              </a:rPr>
              <a:t>本制度を継続しつつも、制度の見直しを検討する必要がある。</a:t>
            </a:r>
          </a:p>
        </p:txBody>
      </p:sp>
      <p:sp>
        <p:nvSpPr>
          <p:cNvPr id="4" name="吹き出し: 折線 3">
            <a:extLst>
              <a:ext uri="{FF2B5EF4-FFF2-40B4-BE49-F238E27FC236}">
                <a16:creationId xmlns:a16="http://schemas.microsoft.com/office/drawing/2014/main" id="{88485DA6-6F03-42BC-9F4B-36DA08BB2076}"/>
              </a:ext>
            </a:extLst>
          </p:cNvPr>
          <p:cNvSpPr/>
          <p:nvPr/>
        </p:nvSpPr>
        <p:spPr>
          <a:xfrm>
            <a:off x="6600825" y="763594"/>
            <a:ext cx="5038725" cy="2475279"/>
          </a:xfrm>
          <a:prstGeom prst="borderCallout2">
            <a:avLst>
              <a:gd name="adj1" fmla="val 18750"/>
              <a:gd name="adj2" fmla="val -8333"/>
              <a:gd name="adj3" fmla="val 18750"/>
              <a:gd name="adj4" fmla="val -16667"/>
              <a:gd name="adj5" fmla="val 91294"/>
              <a:gd name="adj6" fmla="val -2770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solidFill>
                <a:schemeClr val="tx1"/>
              </a:solidFill>
            </a:endParaRPr>
          </a:p>
        </p:txBody>
      </p:sp>
      <p:sp>
        <p:nvSpPr>
          <p:cNvPr id="14" name="吹き出し: 折線 13">
            <a:extLst>
              <a:ext uri="{FF2B5EF4-FFF2-40B4-BE49-F238E27FC236}">
                <a16:creationId xmlns:a16="http://schemas.microsoft.com/office/drawing/2014/main" id="{A30B81BA-D90B-455C-86BF-45F7CA1B1F6E}"/>
              </a:ext>
            </a:extLst>
          </p:cNvPr>
          <p:cNvSpPr/>
          <p:nvPr/>
        </p:nvSpPr>
        <p:spPr>
          <a:xfrm>
            <a:off x="6600825" y="3746500"/>
            <a:ext cx="5038725" cy="2999265"/>
          </a:xfrm>
          <a:prstGeom prst="borderCallout2">
            <a:avLst>
              <a:gd name="adj1" fmla="val 18750"/>
              <a:gd name="adj2" fmla="val -8333"/>
              <a:gd name="adj3" fmla="val 18878"/>
              <a:gd name="adj4" fmla="val -16656"/>
              <a:gd name="adj5" fmla="val -5432"/>
              <a:gd name="adj6" fmla="val -2689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solidFill>
                <a:schemeClr val="tx1"/>
              </a:solidFill>
            </a:endParaRPr>
          </a:p>
        </p:txBody>
      </p:sp>
      <p:graphicFrame>
        <p:nvGraphicFramePr>
          <p:cNvPr id="7" name="グラフ 6">
            <a:extLst>
              <a:ext uri="{FF2B5EF4-FFF2-40B4-BE49-F238E27FC236}">
                <a16:creationId xmlns:a16="http://schemas.microsoft.com/office/drawing/2014/main" id="{7B8EB87B-60D8-406D-9AE4-C00FFE9E416A}"/>
              </a:ext>
            </a:extLst>
          </p:cNvPr>
          <p:cNvGraphicFramePr/>
          <p:nvPr>
            <p:extLst>
              <p:ext uri="{D42A27DB-BD31-4B8C-83A1-F6EECF244321}">
                <p14:modId xmlns:p14="http://schemas.microsoft.com/office/powerpoint/2010/main" val="2738438749"/>
              </p:ext>
            </p:extLst>
          </p:nvPr>
        </p:nvGraphicFramePr>
        <p:xfrm>
          <a:off x="6600824" y="3926365"/>
          <a:ext cx="2309811"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7B460581-3CD3-4BEE-A9B0-7EFDCF116CA7}"/>
              </a:ext>
            </a:extLst>
          </p:cNvPr>
          <p:cNvGraphicFramePr/>
          <p:nvPr>
            <p:extLst>
              <p:ext uri="{D42A27DB-BD31-4B8C-83A1-F6EECF244321}">
                <p14:modId xmlns:p14="http://schemas.microsoft.com/office/powerpoint/2010/main" val="3628569682"/>
              </p:ext>
            </p:extLst>
          </p:nvPr>
        </p:nvGraphicFramePr>
        <p:xfrm>
          <a:off x="9082088" y="3913665"/>
          <a:ext cx="2309811"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21" name="タイトル 1">
            <a:extLst>
              <a:ext uri="{FF2B5EF4-FFF2-40B4-BE49-F238E27FC236}">
                <a16:creationId xmlns:a16="http://schemas.microsoft.com/office/drawing/2014/main" id="{3A215162-6BB3-4E52-A1A2-1657E5E4A9EE}"/>
              </a:ext>
            </a:extLst>
          </p:cNvPr>
          <p:cNvSpPr txBox="1">
            <a:spLocks/>
          </p:cNvSpPr>
          <p:nvPr/>
        </p:nvSpPr>
        <p:spPr>
          <a:xfrm>
            <a:off x="6932271" y="3954785"/>
            <a:ext cx="2149817" cy="296230"/>
          </a:xfrm>
          <a:prstGeom prst="rect">
            <a:avLst/>
          </a:prstGeom>
          <a:noFill/>
          <a:ln w="190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900" b="1" dirty="0"/>
              <a:t>荒廃農地の発生・防止への貢献の程度</a:t>
            </a:r>
          </a:p>
        </p:txBody>
      </p:sp>
      <p:sp>
        <p:nvSpPr>
          <p:cNvPr id="22" name="タイトル 1">
            <a:extLst>
              <a:ext uri="{FF2B5EF4-FFF2-40B4-BE49-F238E27FC236}">
                <a16:creationId xmlns:a16="http://schemas.microsoft.com/office/drawing/2014/main" id="{63117035-B569-421B-9EAB-C91F4A15526A}"/>
              </a:ext>
            </a:extLst>
          </p:cNvPr>
          <p:cNvSpPr txBox="1">
            <a:spLocks/>
          </p:cNvSpPr>
          <p:nvPr/>
        </p:nvSpPr>
        <p:spPr>
          <a:xfrm>
            <a:off x="9831216" y="3963355"/>
            <a:ext cx="1123949" cy="296230"/>
          </a:xfrm>
          <a:prstGeom prst="rect">
            <a:avLst/>
          </a:prstGeom>
          <a:noFill/>
          <a:ln w="190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900" b="1" dirty="0"/>
              <a:t>本制度の必要性</a:t>
            </a:r>
          </a:p>
        </p:txBody>
      </p:sp>
      <p:sp>
        <p:nvSpPr>
          <p:cNvPr id="24" name="タイトル 1">
            <a:extLst>
              <a:ext uri="{FF2B5EF4-FFF2-40B4-BE49-F238E27FC236}">
                <a16:creationId xmlns:a16="http://schemas.microsoft.com/office/drawing/2014/main" id="{9AD67F4B-7BA5-4D79-AF8A-342CF0F5AE61}"/>
              </a:ext>
            </a:extLst>
          </p:cNvPr>
          <p:cNvSpPr txBox="1">
            <a:spLocks/>
          </p:cNvSpPr>
          <p:nvPr/>
        </p:nvSpPr>
        <p:spPr>
          <a:xfrm>
            <a:off x="6818933" y="844767"/>
            <a:ext cx="4728199" cy="331842"/>
          </a:xfrm>
          <a:prstGeom prst="rect">
            <a:avLst/>
          </a:prstGeo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b="1" dirty="0"/>
              <a:t>本制度に取り組まなかった場合に協定農用地が荒廃農用地になっていた割合</a:t>
            </a:r>
          </a:p>
        </p:txBody>
      </p:sp>
      <p:graphicFrame>
        <p:nvGraphicFramePr>
          <p:cNvPr id="26" name="グラフ 25">
            <a:extLst>
              <a:ext uri="{FF2B5EF4-FFF2-40B4-BE49-F238E27FC236}">
                <a16:creationId xmlns:a16="http://schemas.microsoft.com/office/drawing/2014/main" id="{1F044CEC-1228-4A83-9DE3-481DF80E5391}"/>
              </a:ext>
            </a:extLst>
          </p:cNvPr>
          <p:cNvGraphicFramePr/>
          <p:nvPr>
            <p:extLst>
              <p:ext uri="{D42A27DB-BD31-4B8C-83A1-F6EECF244321}">
                <p14:modId xmlns:p14="http://schemas.microsoft.com/office/powerpoint/2010/main" val="52396124"/>
              </p:ext>
            </p:extLst>
          </p:nvPr>
        </p:nvGraphicFramePr>
        <p:xfrm>
          <a:off x="6215063" y="912934"/>
          <a:ext cx="4791074" cy="2176597"/>
        </p:xfrm>
        <a:graphic>
          <a:graphicData uri="http://schemas.openxmlformats.org/drawingml/2006/chart">
            <c:chart xmlns:c="http://schemas.openxmlformats.org/drawingml/2006/chart" xmlns:r="http://schemas.openxmlformats.org/officeDocument/2006/relationships" r:id="rId5"/>
          </a:graphicData>
        </a:graphic>
      </p:graphicFrame>
      <p:sp>
        <p:nvSpPr>
          <p:cNvPr id="17" name="正方形/長方形 16">
            <a:extLst>
              <a:ext uri="{FF2B5EF4-FFF2-40B4-BE49-F238E27FC236}">
                <a16:creationId xmlns:a16="http://schemas.microsoft.com/office/drawing/2014/main" id="{7D987D17-33B7-47E5-BFB5-A7B329F5B716}"/>
              </a:ext>
            </a:extLst>
          </p:cNvPr>
          <p:cNvSpPr/>
          <p:nvPr/>
        </p:nvSpPr>
        <p:spPr>
          <a:xfrm>
            <a:off x="383380" y="5160858"/>
            <a:ext cx="5672138" cy="11954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10611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2962</TotalTime>
  <Words>6069</Words>
  <Application>Microsoft Office PowerPoint</Application>
  <PresentationFormat>ワイド画面</PresentationFormat>
  <Paragraphs>661</Paragraphs>
  <Slides>33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HGPｺﾞｼｯｸM</vt:lpstr>
      <vt:lpstr>HGSｺﾞｼｯｸM</vt:lpstr>
      <vt:lpstr>ＭＳ 明朝</vt:lpstr>
      <vt:lpstr>游ゴシック</vt:lpstr>
      <vt:lpstr>游ゴシック Light</vt:lpstr>
      <vt:lpstr>Arial</vt:lpstr>
      <vt:lpstr>Office テーマ</vt:lpstr>
      <vt:lpstr> 長野県中間年評価書について</vt:lpstr>
      <vt:lpstr>目次</vt:lpstr>
      <vt:lpstr>１．目的と評価の流れ</vt:lpstr>
      <vt:lpstr>２．評価の基準</vt:lpstr>
      <vt:lpstr>１．協定に定められた活動に関する全体評価</vt:lpstr>
      <vt:lpstr>１．協定に定められた活動に関する総合評価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※『持続的な地域づくりに向けた話し合い＜集落戦略の策定ガイドライン＞（令和２年12月農林水産省作成）』より抜粋して作成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〇　廃止意向の理由として、「高齢化による体力や活動意欲の低下」と回答したのが55協定（86％）で最も多く、続いて「リーダーの高齢化」「担い手の不在」 　　と回答したのが33協定（52％）であった。高齢化や担い手不足が大きな課題。 〇　廃止意向の協定に対しては、協定の広域化により担い手の確保を図ることや、作物の作付けが可能な状態に維持管理することができれば 　交付金の対象となる旨を周知していくことなどが考えられる。個々の状況に応じて、働きかけの方針を検討する。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１．協定に定められた活動に関する評価</dc:title>
  <dc:creator>石原　みなみ</dc:creator>
  <cp:lastModifiedBy>石原　みなみ</cp:lastModifiedBy>
  <cp:revision>219</cp:revision>
  <cp:lastPrinted>2023-01-30T00:36:03Z</cp:lastPrinted>
  <dcterms:created xsi:type="dcterms:W3CDTF">2023-01-25T04:26:20Z</dcterms:created>
  <dcterms:modified xsi:type="dcterms:W3CDTF">2023-02-09T02:52:59Z</dcterms:modified>
</cp:coreProperties>
</file>