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EC"/>
    <a:srgbClr val="FFE7CD"/>
    <a:srgbClr val="FCE1BC"/>
    <a:srgbClr val="FF5050"/>
    <a:srgbClr val="EEF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gradFill>
          <a:gsLst>
            <a:gs pos="0">
              <a:srgbClr val="00B0F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62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94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3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6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08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59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6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42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77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3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52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95A4-D2A0-4AB3-B408-8E130B2DF455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95884-72BF-4CD7-8FC3-9F024540D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74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apply.e-tumo.jp/pref-nagano-u/offer/offerList_detail?tempSeq=5629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isochi-shokan@pref.nagano.lg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29E764A6-14BA-44B4-AF2D-1E954C603396}"/>
              </a:ext>
            </a:extLst>
          </p:cNvPr>
          <p:cNvCxnSpPr>
            <a:cxnSpLocks/>
          </p:cNvCxnSpPr>
          <p:nvPr/>
        </p:nvCxnSpPr>
        <p:spPr>
          <a:xfrm flipV="1">
            <a:off x="0" y="9581285"/>
            <a:ext cx="6985191" cy="146"/>
          </a:xfrm>
          <a:prstGeom prst="line">
            <a:avLst/>
          </a:prstGeom>
          <a:ln w="635000" cmpd="thickThin">
            <a:solidFill>
              <a:srgbClr val="FFC00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1A0DCC18-45D1-478A-AAB2-788EF1B1EA20}"/>
              </a:ext>
            </a:extLst>
          </p:cNvPr>
          <p:cNvCxnSpPr>
            <a:cxnSpLocks/>
          </p:cNvCxnSpPr>
          <p:nvPr/>
        </p:nvCxnSpPr>
        <p:spPr>
          <a:xfrm flipV="1">
            <a:off x="-36485" y="278837"/>
            <a:ext cx="6985191" cy="146"/>
          </a:xfrm>
          <a:prstGeom prst="line">
            <a:avLst/>
          </a:prstGeom>
          <a:ln w="558800" cmpd="thinThick">
            <a:solidFill>
              <a:srgbClr val="FFC00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吹き出し: 円形 28">
            <a:extLst>
              <a:ext uri="{FF2B5EF4-FFF2-40B4-BE49-F238E27FC236}">
                <a16:creationId xmlns:a16="http://schemas.microsoft.com/office/drawing/2014/main" id="{A9C14D8C-DC89-4F24-B09E-142D3189F18B}"/>
              </a:ext>
            </a:extLst>
          </p:cNvPr>
          <p:cNvSpPr/>
          <p:nvPr/>
        </p:nvSpPr>
        <p:spPr>
          <a:xfrm>
            <a:off x="149598" y="111335"/>
            <a:ext cx="1191558" cy="469543"/>
          </a:xfrm>
          <a:prstGeom prst="wedgeEllipseCallout">
            <a:avLst>
              <a:gd name="adj1" fmla="val 20395"/>
              <a:gd name="adj2" fmla="val 5436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rgbClr val="00B05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3911" y="410607"/>
            <a:ext cx="6412757" cy="1352804"/>
            <a:chOff x="210312" y="268147"/>
            <a:chExt cx="6412757" cy="1352804"/>
          </a:xfrm>
        </p:grpSpPr>
        <p:sp>
          <p:nvSpPr>
            <p:cNvPr id="4" name="正方形/長方形 3"/>
            <p:cNvSpPr/>
            <p:nvPr/>
          </p:nvSpPr>
          <p:spPr>
            <a:xfrm>
              <a:off x="222269" y="297512"/>
              <a:ext cx="6400800" cy="132343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ja-JP" altLang="ja-JP" sz="4800" dirty="0">
                  <a:ln w="3175">
                    <a:solidFill>
                      <a:srgbClr val="002060"/>
                    </a:solidFill>
                  </a:ln>
                  <a:solidFill>
                    <a:srgbClr val="00B050"/>
                  </a:solidFill>
                  <a:effectLst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Meiryo UI" panose="020B0604030504040204" pitchFamily="50" charset="-128"/>
                </a:rPr>
                <a:t>企業説明会</a:t>
              </a:r>
              <a:r>
                <a:rPr lang="ja-JP" altLang="en-US" sz="4800" dirty="0">
                  <a:ln w="3175">
                    <a:solidFill>
                      <a:srgbClr val="002060"/>
                    </a:solidFill>
                  </a:ln>
                  <a:solidFill>
                    <a:srgbClr val="00B050"/>
                  </a:solidFill>
                  <a:effectLst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4400" dirty="0">
                  <a:ln w="3175">
                    <a:solidFill>
                      <a:srgbClr val="002060"/>
                    </a:solidFill>
                  </a:ln>
                  <a:solidFill>
                    <a:srgbClr val="00B050"/>
                  </a:solidFill>
                  <a:effectLst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Meiryo UI" panose="020B0604030504040204" pitchFamily="50" charset="-128"/>
                </a:rPr>
                <a:t>in </a:t>
              </a:r>
              <a:r>
                <a:rPr lang="ja-JP" altLang="ja-JP" sz="4400" dirty="0">
                  <a:ln w="3175">
                    <a:solidFill>
                      <a:srgbClr val="002060"/>
                    </a:solidFill>
                  </a:ln>
                  <a:solidFill>
                    <a:srgbClr val="00B050"/>
                  </a:solidFill>
                  <a:effectLst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Meiryo UI" panose="020B0604030504040204" pitchFamily="50" charset="-128"/>
                </a:rPr>
                <a:t>蘇南高校</a:t>
              </a:r>
              <a:endParaRPr lang="en-US" altLang="ja-JP" sz="4400" dirty="0">
                <a:ln w="3175">
                  <a:solidFill>
                    <a:srgbClr val="002060"/>
                  </a:solidFill>
                </a:ln>
                <a:solidFill>
                  <a:srgbClr val="00B05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  <a:solidFill>
                    <a:schemeClr val="accent5">
                      <a:lumMod val="75000"/>
                    </a:schemeClr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参加企業募集のご案内</a:t>
              </a: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10312" y="268147"/>
              <a:ext cx="64008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ja-JP" altLang="en-US" sz="32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259034" y="1846733"/>
            <a:ext cx="6339932" cy="624576"/>
          </a:xfrm>
          <a:prstGeom prst="rect">
            <a:avLst/>
          </a:prstGeom>
          <a:solidFill>
            <a:srgbClr val="FFE7CD"/>
          </a:solidFill>
          <a:ln w="9525">
            <a:solidFill>
              <a:srgbClr val="FF5050"/>
            </a:solidFill>
          </a:ln>
        </p:spPr>
        <p:txBody>
          <a:bodyPr wrap="square" tIns="72000" bIns="7200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地元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高校生へ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地元企業の活躍、地元で働くことの意義・価値等を含め、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自社をご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紹介し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ていただける事業者様を大募集！！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EEF2BF5-B09B-4446-8EC0-EB6DDC0B2584}"/>
              </a:ext>
            </a:extLst>
          </p:cNvPr>
          <p:cNvGrpSpPr/>
          <p:nvPr/>
        </p:nvGrpSpPr>
        <p:grpSpPr>
          <a:xfrm>
            <a:off x="160528" y="2811058"/>
            <a:ext cx="6639571" cy="553998"/>
            <a:chOff x="212882" y="2636055"/>
            <a:chExt cx="6639571" cy="553998"/>
          </a:xfrm>
        </p:grpSpPr>
        <p:sp>
          <p:nvSpPr>
            <p:cNvPr id="10" name="角丸四角形 9"/>
            <p:cNvSpPr/>
            <p:nvPr/>
          </p:nvSpPr>
          <p:spPr>
            <a:xfrm>
              <a:off x="212882" y="2692569"/>
              <a:ext cx="1098296" cy="30809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開催日時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430162" y="2636055"/>
              <a:ext cx="5422291" cy="553998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r>
                <a:rPr lang="ja-JP" altLang="en-US" sz="20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令和７年６</a:t>
              </a:r>
              <a:r>
                <a:rPr lang="ja-JP" altLang="ja-JP" sz="20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20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12</a:t>
              </a:r>
              <a:r>
                <a:rPr lang="ja-JP" altLang="ja-JP" sz="20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日（木）</a:t>
              </a:r>
              <a:r>
                <a:rPr lang="en-US" altLang="ja-JP" b="1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14</a:t>
              </a:r>
              <a:r>
                <a:rPr lang="ja-JP" altLang="en-US" b="1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：</a:t>
              </a:r>
              <a:r>
                <a:rPr lang="en-US" altLang="ja-JP" b="1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30</a:t>
              </a:r>
              <a:r>
                <a:rPr lang="ja-JP" altLang="en-US" b="1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～</a:t>
              </a:r>
              <a:r>
                <a:rPr lang="en-US" altLang="ja-JP" b="1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16:30</a:t>
              </a:r>
            </a:p>
            <a:p>
              <a:r>
                <a:rPr lang="ja-JP" altLang="en-US" sz="1000" b="1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</a:t>
              </a:r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時間は変動する可能性あり</a:t>
              </a:r>
              <a:endParaRPr lang="ja-JP" altLang="en-US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6A440A3-A4B8-42BF-BFA7-46D2B76D1AD2}"/>
              </a:ext>
            </a:extLst>
          </p:cNvPr>
          <p:cNvGrpSpPr/>
          <p:nvPr/>
        </p:nvGrpSpPr>
        <p:grpSpPr>
          <a:xfrm>
            <a:off x="160528" y="3588256"/>
            <a:ext cx="6891902" cy="320976"/>
            <a:chOff x="228092" y="3174037"/>
            <a:chExt cx="6891902" cy="320976"/>
          </a:xfrm>
        </p:grpSpPr>
        <p:sp>
          <p:nvSpPr>
            <p:cNvPr id="12" name="角丸四角形 11"/>
            <p:cNvSpPr/>
            <p:nvPr/>
          </p:nvSpPr>
          <p:spPr>
            <a:xfrm>
              <a:off x="228092" y="3174037"/>
              <a:ext cx="1094017" cy="30809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会場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434442" y="3187236"/>
              <a:ext cx="5685552" cy="307777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r>
                <a:rPr lang="zh-TW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長野県蘇南高等学校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en-US" altLang="zh-TW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lang="zh-TW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南木曽町読書</a:t>
              </a:r>
              <a:r>
                <a:rPr lang="en-US" altLang="zh-TW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2937-45)</a:t>
              </a: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81131B60-72E9-4808-96F0-B908A3E9FA2F}"/>
              </a:ext>
            </a:extLst>
          </p:cNvPr>
          <p:cNvGrpSpPr/>
          <p:nvPr/>
        </p:nvGrpSpPr>
        <p:grpSpPr>
          <a:xfrm>
            <a:off x="164808" y="5487375"/>
            <a:ext cx="6475356" cy="830997"/>
            <a:chOff x="228092" y="4651342"/>
            <a:chExt cx="6475356" cy="830997"/>
          </a:xfrm>
        </p:grpSpPr>
        <p:sp>
          <p:nvSpPr>
            <p:cNvPr id="18" name="角丸四角形 17"/>
            <p:cNvSpPr/>
            <p:nvPr/>
          </p:nvSpPr>
          <p:spPr>
            <a:xfrm>
              <a:off x="228092" y="4773467"/>
              <a:ext cx="1083086" cy="30809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開催方法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419232" y="4651342"/>
              <a:ext cx="528421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・各教室に分かれ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社１教室で生徒に対し説明を最大３回実施。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・説明時間は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社あたり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25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分。質疑応答時間は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分間。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・説明に必要な物品（製品等）、機材（パソコン等）及び配布資料は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説明者が用意。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A8B4463C-3F2C-4A64-A14E-A7A379D11FCA}"/>
              </a:ext>
            </a:extLst>
          </p:cNvPr>
          <p:cNvGrpSpPr/>
          <p:nvPr/>
        </p:nvGrpSpPr>
        <p:grpSpPr>
          <a:xfrm>
            <a:off x="164808" y="6450471"/>
            <a:ext cx="6757586" cy="892552"/>
            <a:chOff x="247408" y="5536236"/>
            <a:chExt cx="6757586" cy="892552"/>
          </a:xfrm>
        </p:grpSpPr>
        <p:sp>
          <p:nvSpPr>
            <p:cNvPr id="13" name="角丸四角形 12"/>
            <p:cNvSpPr/>
            <p:nvPr/>
          </p:nvSpPr>
          <p:spPr>
            <a:xfrm>
              <a:off x="247408" y="5667771"/>
              <a:ext cx="1078807" cy="307953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申込方法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438548" y="5536236"/>
              <a:ext cx="5566446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下記ＵＲＬまたはＱＲコードより「ながの電子申請サービス」に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アクセスし、必要事項を入力するとともに</a:t>
              </a:r>
              <a:r>
                <a:rPr lang="ja-JP" altLang="en-US" sz="1200" b="1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「企業ＰＲシート」 （Ａ４サイズ片面</a:t>
              </a:r>
              <a:r>
                <a:rPr lang="en-US" altLang="ja-JP" sz="1200" b="1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1200" b="1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枚：</a:t>
              </a:r>
              <a:r>
                <a:rPr lang="en-US" altLang="ja-JP" sz="1200" b="1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PDF</a:t>
              </a:r>
              <a:r>
                <a:rPr lang="ja-JP" altLang="en-US" sz="1200" b="1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形式・任意様式）</a:t>
              </a:r>
              <a:r>
                <a:rPr lang="ja-JP" altLang="en-US" sz="1200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をアップロードしてください。</a:t>
              </a:r>
              <a:endParaRPr lang="en-US" altLang="ja-JP" sz="1200" u="sng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600"/>
                </a:lnSpc>
              </a:pPr>
              <a:endParaRPr lang="en-US" altLang="ja-JP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sz="11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その他の方法で申し込みを希望する場合は、裏面の担当者へご相談ください。</a:t>
              </a:r>
              <a:endParaRPr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04A5C8D-0995-494C-BC76-184890AC6860}"/>
              </a:ext>
            </a:extLst>
          </p:cNvPr>
          <p:cNvGrpSpPr/>
          <p:nvPr/>
        </p:nvGrpSpPr>
        <p:grpSpPr>
          <a:xfrm>
            <a:off x="160528" y="4153832"/>
            <a:ext cx="6490566" cy="469359"/>
            <a:chOff x="212882" y="3595741"/>
            <a:chExt cx="6490566" cy="469359"/>
          </a:xfrm>
        </p:grpSpPr>
        <p:sp>
          <p:nvSpPr>
            <p:cNvPr id="22" name="正方形/長方形 21"/>
            <p:cNvSpPr/>
            <p:nvPr/>
          </p:nvSpPr>
          <p:spPr>
            <a:xfrm>
              <a:off x="1443862" y="3595741"/>
              <a:ext cx="5259586" cy="4693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長野県木曽地域振興局</a:t>
              </a:r>
              <a:r>
                <a:rPr lang="zh-TW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lang="en-US" altLang="zh-TW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zh-TW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協力</a:t>
              </a:r>
              <a:r>
                <a:rPr lang="en-US" altLang="zh-TW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lang="zh-TW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木曽地区雇用対策推進協議会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、蘇南高等学校</a:t>
              </a:r>
              <a:endParaRPr lang="zh-TW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12882" y="3668040"/>
              <a:ext cx="1098296" cy="30809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主催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2ED064AD-EE62-45FA-9EFB-C1320B37518E}"/>
              </a:ext>
            </a:extLst>
          </p:cNvPr>
          <p:cNvGrpSpPr/>
          <p:nvPr/>
        </p:nvGrpSpPr>
        <p:grpSpPr>
          <a:xfrm>
            <a:off x="164808" y="4893362"/>
            <a:ext cx="6486286" cy="332705"/>
            <a:chOff x="217162" y="4120575"/>
            <a:chExt cx="6486286" cy="332705"/>
          </a:xfrm>
        </p:grpSpPr>
        <p:sp>
          <p:nvSpPr>
            <p:cNvPr id="19" name="角丸四角形 18"/>
            <p:cNvSpPr/>
            <p:nvPr/>
          </p:nvSpPr>
          <p:spPr>
            <a:xfrm>
              <a:off x="217162" y="4120575"/>
              <a:ext cx="1083086" cy="287378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対象者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443862" y="4145503"/>
              <a:ext cx="5259586" cy="307777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木曽郡内に事業所を有する事業者</a:t>
              </a:r>
              <a:endParaRPr lang="en-US" altLang="ja-JP" sz="1100" baseline="30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2244E520-101E-4092-81C3-C624B976F507}"/>
              </a:ext>
            </a:extLst>
          </p:cNvPr>
          <p:cNvSpPr/>
          <p:nvPr/>
        </p:nvSpPr>
        <p:spPr>
          <a:xfrm>
            <a:off x="243911" y="7650507"/>
            <a:ext cx="6335402" cy="2047359"/>
          </a:xfrm>
          <a:prstGeom prst="roundRect">
            <a:avLst>
              <a:gd name="adj" fmla="val 704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5244E43C-E2EC-4AAC-A901-5C078BB89A78}"/>
              </a:ext>
            </a:extLst>
          </p:cNvPr>
          <p:cNvGrpSpPr/>
          <p:nvPr/>
        </p:nvGrpSpPr>
        <p:grpSpPr>
          <a:xfrm>
            <a:off x="3029205" y="8420097"/>
            <a:ext cx="3546421" cy="1040668"/>
            <a:chOff x="3543679" y="7468842"/>
            <a:chExt cx="3485971" cy="1040668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3787140" y="7539764"/>
              <a:ext cx="2823464" cy="362573"/>
              <a:chOff x="3112325" y="7375152"/>
              <a:chExt cx="2823464" cy="362573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3112325" y="7390541"/>
                <a:ext cx="1759204" cy="2308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b="1" dirty="0"/>
                  <a:t>木曽地域振興局　商工観光課</a:t>
                </a:r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4871529" y="7378943"/>
                <a:ext cx="3352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</a:t>
                </a: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5206809" y="7375152"/>
                <a:ext cx="601980" cy="261610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b="1" dirty="0"/>
                  <a:t>検索</a:t>
                </a:r>
              </a:p>
            </p:txBody>
          </p:sp>
          <p:sp>
            <p:nvSpPr>
              <p:cNvPr id="15" name="下矢印 14"/>
              <p:cNvSpPr/>
              <p:nvPr/>
            </p:nvSpPr>
            <p:spPr>
              <a:xfrm rot="8429421">
                <a:off x="5681789" y="7459583"/>
                <a:ext cx="254000" cy="278142"/>
              </a:xfrm>
              <a:prstGeom prst="downArrow">
                <a:avLst>
                  <a:gd name="adj1" fmla="val 37979"/>
                  <a:gd name="adj2" fmla="val 5353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テキスト ボックス 30"/>
            <p:cNvSpPr txBox="1"/>
            <p:nvPr/>
          </p:nvSpPr>
          <p:spPr>
            <a:xfrm>
              <a:off x="3640645" y="8247257"/>
              <a:ext cx="338900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『</a:t>
              </a:r>
              <a:r>
                <a:rPr kumimoji="1" lang="ja-JP" altLang="en-US" sz="1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企業説明会</a:t>
              </a:r>
              <a:r>
                <a:rPr kumimoji="1" lang="en-US" altLang="ja-JP" sz="1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in</a:t>
              </a:r>
              <a:r>
                <a:rPr lang="ja-JP" altLang="en-US" sz="1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蘇南高校の参加申込</a:t>
              </a:r>
              <a:r>
                <a:rPr lang="en-US" altLang="ja-JP" sz="1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』</a:t>
              </a:r>
              <a:r>
                <a:rPr kumimoji="1"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よりアクセス</a:t>
              </a:r>
            </a:p>
          </p:txBody>
        </p:sp>
        <p:sp>
          <p:nvSpPr>
            <p:cNvPr id="17" name="下矢印 16"/>
            <p:cNvSpPr/>
            <p:nvPr/>
          </p:nvSpPr>
          <p:spPr>
            <a:xfrm>
              <a:off x="5101193" y="7874957"/>
              <a:ext cx="273779" cy="317534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3543679" y="7468842"/>
              <a:ext cx="3202205" cy="1040668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21A2E47-08B5-498F-962F-9FDAF099F9B2}"/>
              </a:ext>
            </a:extLst>
          </p:cNvPr>
          <p:cNvSpPr txBox="1"/>
          <p:nvPr/>
        </p:nvSpPr>
        <p:spPr>
          <a:xfrm>
            <a:off x="164808" y="188489"/>
            <a:ext cx="1315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n w="6350">
                  <a:solidFill>
                    <a:srgbClr val="00B0F0"/>
                  </a:solidFill>
                </a:ln>
                <a:solidFill>
                  <a:srgbClr val="0070C0"/>
                </a:solidFill>
                <a:effectLst>
                  <a:glow rad="12700">
                    <a:schemeClr val="accent4">
                      <a:lumMod val="20000"/>
                      <a:lumOff val="80000"/>
                    </a:schemeClr>
                  </a:glo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参加無料！</a:t>
            </a:r>
            <a:endParaRPr kumimoji="1" lang="ja-JP" altLang="en-US" dirty="0">
              <a:ln w="6350">
                <a:solidFill>
                  <a:srgbClr val="00B0F0"/>
                </a:solidFill>
              </a:ln>
              <a:solidFill>
                <a:srgbClr val="0070C0"/>
              </a:solidFill>
              <a:effectLst>
                <a:glow rad="12700">
                  <a:schemeClr val="accent4">
                    <a:lumMod val="20000"/>
                    <a:lumOff val="80000"/>
                  </a:schemeClr>
                </a:glow>
              </a:effectLst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3393DBC-2B67-4FB5-A6A9-DFFA0BE81DB0}"/>
              </a:ext>
            </a:extLst>
          </p:cNvPr>
          <p:cNvSpPr txBox="1"/>
          <p:nvPr/>
        </p:nvSpPr>
        <p:spPr>
          <a:xfrm>
            <a:off x="1480537" y="7835614"/>
            <a:ext cx="5095090" cy="285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https://apply.e-tumo.jp/pref-nagano-u/offer/offerList_detail?tempSeq=56290</a:t>
            </a:r>
            <a:r>
              <a:rPr lang="ja-JP" altLang="en-US" sz="1200" dirty="0"/>
              <a:t>　</a:t>
            </a:r>
            <a:endParaRPr lang="en-US" altLang="ja-JP" sz="1200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37B17F6-1F89-48E9-A4CF-6CD0DAB7FD20}"/>
              </a:ext>
            </a:extLst>
          </p:cNvPr>
          <p:cNvSpPr/>
          <p:nvPr/>
        </p:nvSpPr>
        <p:spPr>
          <a:xfrm>
            <a:off x="422851" y="7847380"/>
            <a:ext cx="926962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</a:t>
            </a:r>
            <a:r>
              <a:rPr lang="ja-JP" altLang="en-US" sz="12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 L</a:t>
            </a:r>
            <a:endParaRPr kumimoji="1" lang="ja-JP" altLang="en-US" sz="1200" b="1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F351A72-956B-4546-BFA2-7105B94B256F}"/>
              </a:ext>
            </a:extLst>
          </p:cNvPr>
          <p:cNvSpPr/>
          <p:nvPr/>
        </p:nvSpPr>
        <p:spPr>
          <a:xfrm>
            <a:off x="428516" y="8501612"/>
            <a:ext cx="926962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2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</a:t>
            </a:r>
            <a:endParaRPr kumimoji="1" lang="ja-JP" altLang="en-US" sz="1200" b="1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01ACBA6-EDAF-4DC2-823E-44B1E367F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765" y="8318068"/>
            <a:ext cx="1083086" cy="108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23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58177" y="6825822"/>
            <a:ext cx="6490128" cy="31815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今後のスケジュール</a:t>
            </a:r>
            <a:endParaRPr kumimoji="1" lang="ja-JP" altLang="en-US" sz="12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29043C3-0011-4758-BDC7-C4347B9D788B}"/>
              </a:ext>
            </a:extLst>
          </p:cNvPr>
          <p:cNvGrpSpPr/>
          <p:nvPr/>
        </p:nvGrpSpPr>
        <p:grpSpPr>
          <a:xfrm>
            <a:off x="158177" y="316320"/>
            <a:ext cx="6821586" cy="1465786"/>
            <a:chOff x="158178" y="296838"/>
            <a:chExt cx="6821586" cy="1465786"/>
          </a:xfrm>
        </p:grpSpPr>
        <p:sp>
          <p:nvSpPr>
            <p:cNvPr id="11" name="角丸四角形 10"/>
            <p:cNvSpPr/>
            <p:nvPr/>
          </p:nvSpPr>
          <p:spPr>
            <a:xfrm>
              <a:off x="158178" y="296838"/>
              <a:ext cx="1098296" cy="30809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選考</a:t>
              </a:r>
              <a:r>
                <a:rPr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等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194618" y="296838"/>
              <a:ext cx="5785146" cy="14657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・申込締切までにご提出いただいた</a:t>
              </a:r>
              <a:r>
                <a:rPr lang="ja-JP" altLang="en-US" sz="12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「企業ＰＲシート」が掲載された</a:t>
              </a:r>
              <a:endPara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  <a:r>
                <a:rPr lang="ja-JP" altLang="en-US" sz="12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「企業ガイドブック」を作成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し、木曽地域振興局公式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HP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に掲載します。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・その後、全校生徒（約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80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名）に</a:t>
              </a:r>
              <a:r>
                <a:rPr lang="ja-JP" altLang="en-US" sz="12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「企業ガイドブック」の情報を配信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し、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  <a:r>
                <a:rPr lang="ja-JP" altLang="en-US" sz="12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生徒アンケートを実施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します。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・申込事業者多数の場合は、生徒アンケート及び開催校へのヒアリング結果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をもとに</a:t>
              </a:r>
              <a:r>
                <a:rPr lang="ja-JP" altLang="en-US" sz="1200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選考を実施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します。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6F35DA-4C71-4BED-9FC7-8630DE0B98B7}"/>
              </a:ext>
            </a:extLst>
          </p:cNvPr>
          <p:cNvGrpSpPr/>
          <p:nvPr/>
        </p:nvGrpSpPr>
        <p:grpSpPr>
          <a:xfrm>
            <a:off x="158177" y="2816532"/>
            <a:ext cx="5542688" cy="382412"/>
            <a:chOff x="158178" y="2669332"/>
            <a:chExt cx="5542688" cy="382412"/>
          </a:xfrm>
        </p:grpSpPr>
        <p:sp>
          <p:nvSpPr>
            <p:cNvPr id="13" name="角丸四角形 12"/>
            <p:cNvSpPr/>
            <p:nvPr/>
          </p:nvSpPr>
          <p:spPr>
            <a:xfrm>
              <a:off x="158178" y="2669332"/>
              <a:ext cx="1098296" cy="30809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申込締切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523768" y="2682412"/>
              <a:ext cx="41770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令和７年５月</a:t>
              </a:r>
              <a:r>
                <a:rPr lang="en-US" altLang="ja-JP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19</a:t>
              </a:r>
              <a:r>
                <a:rPr lang="ja-JP" altLang="en-US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日（月）正午</a:t>
              </a:r>
              <a:endParaRPr lang="en-US" altLang="zh-TW" sz="1400" b="1" u="sng" baseline="30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12861"/>
              </p:ext>
            </p:extLst>
          </p:nvPr>
        </p:nvGraphicFramePr>
        <p:xfrm>
          <a:off x="158177" y="7199923"/>
          <a:ext cx="6490128" cy="2465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5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8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lang="ja-JP" alt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正午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参加事業者申込締切</a:t>
                      </a:r>
                      <a:endParaRPr lang="zh-TW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8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「企業ガイドブック」を木曽地域振興局の公式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HP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に掲載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9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生徒アンケート締切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0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選考結果のご連絡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41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参加事業者あて以下のご連絡をいたします。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・説明会当日の案内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・説明参加生徒数に応じた説明資料の必要部数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説明会当日</a:t>
                      </a:r>
                      <a:r>
                        <a:rPr lang="en-US" altLang="ja-JP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506" marR="7506" marT="750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B1B561A-B997-4961-8C95-1B049490FB7D}"/>
              </a:ext>
            </a:extLst>
          </p:cNvPr>
          <p:cNvSpPr/>
          <p:nvPr/>
        </p:nvSpPr>
        <p:spPr>
          <a:xfrm>
            <a:off x="1523767" y="1824788"/>
            <a:ext cx="5126845" cy="457424"/>
          </a:xfrm>
          <a:prstGeom prst="rect">
            <a:avLst/>
          </a:prstGeom>
          <a:solidFill>
            <a:srgbClr val="F1F8EC"/>
          </a:solidFill>
          <a:ln>
            <a:solidFill>
              <a:srgbClr val="00B050"/>
            </a:solidFill>
          </a:ln>
        </p:spPr>
        <p:txBody>
          <a:bodyPr wrap="square" tIns="72000" anchor="ctr" anchorCtr="0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選考に漏れた場合でも、生徒アンケートの実施を通じて、企業ＰＲシート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による全校生徒へのＰＲが可能です。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595A134-1212-45B7-94AF-C0D79399D371}"/>
              </a:ext>
            </a:extLst>
          </p:cNvPr>
          <p:cNvGrpSpPr/>
          <p:nvPr/>
        </p:nvGrpSpPr>
        <p:grpSpPr>
          <a:xfrm>
            <a:off x="158177" y="3614797"/>
            <a:ext cx="6755481" cy="1465786"/>
            <a:chOff x="158178" y="3500150"/>
            <a:chExt cx="6755481" cy="1465786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99E336F-073E-4583-A02E-40F531C73D14}"/>
                </a:ext>
              </a:extLst>
            </p:cNvPr>
            <p:cNvSpPr/>
            <p:nvPr/>
          </p:nvSpPr>
          <p:spPr>
            <a:xfrm>
              <a:off x="1372041" y="3500150"/>
              <a:ext cx="5541618" cy="14657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・本説明会参加のために各事業者が支出する経費については、参加事業者の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自己負担となります。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・物品、機材の搬入には階段を使用していただきます。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説明資料の必要部数は「今後のスケジュール」のとおり後日連絡します。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PR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シートの様式に定めはありません。</a:t>
              </a:r>
              <a:r>
                <a:rPr lang="ja-JP" altLang="en-US" sz="1200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写真や、既存資料の活用など、</a:t>
              </a:r>
              <a:endParaRPr lang="en-US" altLang="ja-JP" sz="1200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lang="ja-JP" altLang="en-US" sz="12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200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効果的なＰＲをお願いします。</a:t>
              </a:r>
              <a:endPara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角丸四角形 12">
              <a:extLst>
                <a:ext uri="{FF2B5EF4-FFF2-40B4-BE49-F238E27FC236}">
                  <a16:creationId xmlns:a16="http://schemas.microsoft.com/office/drawing/2014/main" id="{C9DB67FC-5C20-45EB-9078-B13D6D43DCEE}"/>
                </a:ext>
              </a:extLst>
            </p:cNvPr>
            <p:cNvSpPr/>
            <p:nvPr/>
          </p:nvSpPr>
          <p:spPr>
            <a:xfrm>
              <a:off x="158178" y="3602200"/>
              <a:ext cx="1098296" cy="30809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その他</a:t>
              </a:r>
              <a:endParaRPr kumimoji="1" lang="ja-JP" altLang="en-US" sz="1600" b="1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29CB52E-0D46-4809-A0CE-C668F4B75ABA}"/>
              </a:ext>
            </a:extLst>
          </p:cNvPr>
          <p:cNvGrpSpPr/>
          <p:nvPr/>
        </p:nvGrpSpPr>
        <p:grpSpPr>
          <a:xfrm>
            <a:off x="158178" y="5414342"/>
            <a:ext cx="6490127" cy="1122153"/>
            <a:chOff x="279527" y="5362402"/>
            <a:chExt cx="6490127" cy="1122153"/>
          </a:xfrm>
        </p:grpSpPr>
        <p:sp>
          <p:nvSpPr>
            <p:cNvPr id="17" name="正方形/長方形 16"/>
            <p:cNvSpPr/>
            <p:nvPr/>
          </p:nvSpPr>
          <p:spPr>
            <a:xfrm>
              <a:off x="279527" y="5362402"/>
              <a:ext cx="6490127" cy="11221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lIns="90000" tIns="54000" bIns="5400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ja-JP" altLang="en-US" sz="1600" kern="100" dirty="0">
                  <a:latin typeface="+mj-ea"/>
                  <a:ea typeface="+mj-ea"/>
                  <a:cs typeface="Courier New" panose="02070309020205020404" pitchFamily="49" charset="0"/>
                </a:rPr>
                <a:t>　　　　　　　　</a:t>
              </a:r>
              <a:r>
                <a:rPr lang="ja-JP" altLang="en-US" sz="1500" kern="100" dirty="0">
                  <a:latin typeface="+mj-ea"/>
                  <a:ea typeface="+mj-ea"/>
                  <a:cs typeface="Courier New" panose="02070309020205020404" pitchFamily="49" charset="0"/>
                </a:rPr>
                <a:t>　ＴＥＬ：</a:t>
              </a:r>
              <a:r>
                <a:rPr lang="ja-JP" altLang="ja-JP" sz="1500" b="1" kern="100" dirty="0">
                  <a:latin typeface="+mj-ea"/>
                  <a:ea typeface="+mj-ea"/>
                  <a:cs typeface="Courier New" panose="02070309020205020404" pitchFamily="49" charset="0"/>
                </a:rPr>
                <a:t>０２６４－２５－２２２８</a:t>
              </a:r>
              <a:r>
                <a:rPr lang="ja-JP" altLang="en-US" sz="1500" b="1" kern="100" dirty="0">
                  <a:latin typeface="+mj-ea"/>
                  <a:ea typeface="+mj-ea"/>
                  <a:cs typeface="Courier New" panose="02070309020205020404" pitchFamily="49" charset="0"/>
                </a:rPr>
                <a:t>　</a:t>
              </a:r>
              <a:r>
                <a:rPr lang="ja-JP" altLang="en-US" sz="1500" kern="100" dirty="0">
                  <a:latin typeface="+mj-ea"/>
                  <a:ea typeface="+mj-ea"/>
                  <a:cs typeface="Courier New" panose="02070309020205020404" pitchFamily="49" charset="0"/>
                </a:rPr>
                <a:t>　</a:t>
              </a:r>
              <a:r>
                <a:rPr lang="ja-JP" altLang="ja-JP" sz="1500" kern="100" dirty="0">
                  <a:latin typeface="+mj-ea"/>
                  <a:ea typeface="+mj-ea"/>
                  <a:cs typeface="Courier New" panose="02070309020205020404" pitchFamily="49" charset="0"/>
                </a:rPr>
                <a:t>ＦＡＸ：</a:t>
              </a:r>
              <a:r>
                <a:rPr lang="ja-JP" altLang="ja-JP" sz="1500" b="1" kern="100" dirty="0">
                  <a:latin typeface="+mj-ea"/>
                  <a:ea typeface="+mj-ea"/>
                  <a:cs typeface="Courier New" panose="02070309020205020404" pitchFamily="49" charset="0"/>
                </a:rPr>
                <a:t>０２６４－２５－２２５０</a:t>
              </a:r>
            </a:p>
            <a:p>
              <a:pPr>
                <a:lnSpc>
                  <a:spcPts val="400"/>
                </a:lnSpc>
                <a:spcAft>
                  <a:spcPts val="0"/>
                </a:spcAft>
              </a:pPr>
              <a:endPara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4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　　　　　　</a:t>
              </a:r>
              <a:r>
                <a:rPr lang="en-US" altLang="ja-JP" sz="14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E-mail</a:t>
              </a:r>
              <a:r>
                <a:rPr lang="ja-JP" altLang="ja-JP" sz="14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：</a:t>
              </a:r>
              <a:r>
                <a:rPr lang="en-US" altLang="ja-JP" sz="14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  <a:hlinkClick r:id="rId2"/>
                </a:rPr>
                <a:t>kisochi-shokan@pref.nagano.lg.jp</a:t>
              </a:r>
              <a:endPara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  <a:p>
              <a:pPr>
                <a:lnSpc>
                  <a:spcPts val="500"/>
                </a:lnSpc>
                <a:spcAft>
                  <a:spcPts val="0"/>
                </a:spcAft>
              </a:pPr>
              <a:endPara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  <a:p>
              <a:pPr>
                <a:lnSpc>
                  <a:spcPts val="400"/>
                </a:lnSpc>
                <a:spcAft>
                  <a:spcPts val="0"/>
                </a:spcAft>
              </a:pPr>
              <a:r>
                <a:rPr lang="ja-JP" altLang="en-US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　</a:t>
              </a:r>
              <a:endPara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　　　　　　　</a:t>
              </a:r>
              <a:r>
                <a:rPr lang="ja-JP" altLang="ja-JP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〒</a:t>
              </a:r>
              <a:r>
                <a:rPr lang="en-US" altLang="ja-JP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397-8550 </a:t>
              </a:r>
              <a:r>
                <a:rPr lang="ja-JP" altLang="ja-JP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長野県木曽郡木曽町福島</a:t>
              </a:r>
              <a:r>
                <a:rPr lang="en-US" altLang="ja-JP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2757-1</a:t>
              </a:r>
              <a:r>
                <a:rPr lang="ja-JP" altLang="en-US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</a:t>
              </a:r>
              <a:endPara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　　　　　　　　　　　　　 </a:t>
              </a:r>
              <a:r>
                <a:rPr lang="ja-JP" altLang="ja-JP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木曽地域振興局</a:t>
              </a:r>
              <a:r>
                <a:rPr lang="ja-JP" altLang="en-US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</a:t>
              </a:r>
              <a:r>
                <a:rPr lang="ja-JP" altLang="ja-JP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商工観光課</a:t>
              </a:r>
              <a:r>
                <a:rPr lang="ja-JP" altLang="en-US" sz="12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（担当）　北澤</a:t>
              </a:r>
              <a:r>
                <a:rPr lang="ja-JP" altLang="en-US" sz="1300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Courier New" panose="02070309020205020404" pitchFamily="49" charset="0"/>
                </a:rPr>
                <a:t>　</a:t>
              </a:r>
              <a:endParaRPr lang="ja-JP" altLang="ja-JP" sz="13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63711760-37C6-411B-A45B-06C3A914C1E7}"/>
                </a:ext>
              </a:extLst>
            </p:cNvPr>
            <p:cNvSpPr/>
            <p:nvPr/>
          </p:nvSpPr>
          <p:spPr>
            <a:xfrm>
              <a:off x="369692" y="5465383"/>
              <a:ext cx="946690" cy="28335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>
                  <a:solidFill>
                    <a:schemeClr val="accent6">
                      <a:lumMod val="50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お問合せ先</a:t>
              </a:r>
              <a:endParaRPr kumimoji="1" lang="ja-JP" altLang="en-US" sz="12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688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625</Words>
  <Application>Microsoft Office PowerPoint</Application>
  <PresentationFormat>A4 210 x 297 mm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HGPｺﾞｼｯｸM</vt:lpstr>
      <vt:lpstr>HGP創英角ﾎﾟｯﾌﾟ体</vt:lpstr>
      <vt:lpstr>HGSｺﾞｼｯｸE</vt:lpstr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北澤　里奈</cp:lastModifiedBy>
  <cp:revision>71</cp:revision>
  <cp:lastPrinted>2025-04-21T02:10:54Z</cp:lastPrinted>
  <dcterms:created xsi:type="dcterms:W3CDTF">2022-04-14T09:36:55Z</dcterms:created>
  <dcterms:modified xsi:type="dcterms:W3CDTF">2025-04-23T05:55:03Z</dcterms:modified>
</cp:coreProperties>
</file>