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1" r:id="rId6"/>
    <p:sldId id="260" r:id="rId7"/>
    <p:sldId id="262" r:id="rId8"/>
    <p:sldId id="264" r:id="rId9"/>
    <p:sldId id="265" r:id="rId10"/>
    <p:sldId id="263" r:id="rId11"/>
    <p:sldId id="271" r:id="rId12"/>
    <p:sldId id="266" r:id="rId13"/>
    <p:sldId id="267" r:id="rId14"/>
    <p:sldId id="268" r:id="rId15"/>
    <p:sldId id="270" r:id="rId16"/>
    <p:sldId id="269" r:id="rId17"/>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32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A7F62269-EC5C-4D78-8F9B-B6222DB9A5CD}" type="datetimeFigureOut">
              <a:rPr kumimoji="1" lang="ja-JP" altLang="en-US" smtClean="0"/>
              <a:t>2026/4/18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9959123-5E46-4A35-B678-3CB888D6D2EE}" type="slidenum">
              <a:rPr kumimoji="1" lang="ja-JP" altLang="en-US" smtClean="0"/>
              <a:t>‹#›</a:t>
            </a:fld>
            <a:endParaRPr kumimoji="1" lang="ja-JP" altLang="en-US"/>
          </a:p>
        </p:txBody>
      </p:sp>
    </p:spTree>
    <p:extLst>
      <p:ext uri="{BB962C8B-B14F-4D97-AF65-F5344CB8AC3E}">
        <p14:creationId xmlns:p14="http://schemas.microsoft.com/office/powerpoint/2010/main" val="12003451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9959123-5E46-4A35-B678-3CB888D6D2EE}" type="slidenum">
              <a:rPr kumimoji="1" lang="ja-JP" altLang="en-US" smtClean="0"/>
              <a:t>11</a:t>
            </a:fld>
            <a:endParaRPr kumimoji="1" lang="ja-JP" altLang="en-US"/>
          </a:p>
        </p:txBody>
      </p:sp>
    </p:spTree>
    <p:extLst>
      <p:ext uri="{BB962C8B-B14F-4D97-AF65-F5344CB8AC3E}">
        <p14:creationId xmlns:p14="http://schemas.microsoft.com/office/powerpoint/2010/main" val="4124694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8076C4F-F9B8-42A3-B17B-5C7ECDC8827A}" type="datetime1">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2542345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7B30C6-81C3-4A4B-9983-4108E1D92E5F}" type="datetime1">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3069693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75E0CE-4DB3-47A6-9784-65BE24E6EC61}" type="datetime1">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3706569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8A4EDE-D899-4373-8C92-1EA166AE41D1}" type="datetime1">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1096785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E333C3-94E2-4DB9-9F62-286C3B98907D}" type="datetime1">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3464352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F8578D6-166C-4D5B-96B2-CD12463D9070}" type="datetime1">
              <a:rPr kumimoji="1" lang="ja-JP" altLang="en-US" smtClean="0"/>
              <a:t>2026/4/18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2665488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E60D7C-18B6-4FEE-9AFE-C146C409F78B}" type="datetime1">
              <a:rPr kumimoji="1" lang="ja-JP" altLang="en-US" smtClean="0"/>
              <a:t>2026/4/18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378074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063DFC2-DD7A-45B6-989C-5CFB2CBD8CB9}" type="datetime1">
              <a:rPr kumimoji="1" lang="ja-JP" altLang="en-US" smtClean="0"/>
              <a:t>2026/4/18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164702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9DB5C-62AD-40B1-876A-1F19E09A9484}" type="datetime1">
              <a:rPr kumimoji="1" lang="ja-JP" altLang="en-US" smtClean="0"/>
              <a:t>2026/4/18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4249238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A08BCF-3DFD-407C-9941-46CBCC41780F}" type="datetime1">
              <a:rPr kumimoji="1" lang="ja-JP" altLang="en-US" smtClean="0"/>
              <a:t>2026/4/18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2375353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587751-529E-4B82-AACE-AC03F791D859}" type="datetime1">
              <a:rPr kumimoji="1" lang="ja-JP" altLang="en-US" smtClean="0"/>
              <a:t>2026/4/18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3902010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01C42F-197E-4A9C-AFEF-3763DF5BE0DF}" type="datetime1">
              <a:rPr kumimoji="1" lang="ja-JP" altLang="en-US" smtClean="0"/>
              <a:t>2026/4/18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5FE54-4755-424C-BBE7-608E82884B5F}" type="slidenum">
              <a:rPr kumimoji="1" lang="ja-JP" altLang="en-US" smtClean="0"/>
              <a:t>‹#›</a:t>
            </a:fld>
            <a:endParaRPr kumimoji="1" lang="ja-JP" altLang="en-US"/>
          </a:p>
        </p:txBody>
      </p:sp>
    </p:spTree>
    <p:extLst>
      <p:ext uri="{BB962C8B-B14F-4D97-AF65-F5344CB8AC3E}">
        <p14:creationId xmlns:p14="http://schemas.microsoft.com/office/powerpoint/2010/main" val="2750861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1BDEEE-02AE-A427-8F30-3B1C44AAB728}"/>
              </a:ext>
            </a:extLst>
          </p:cNvPr>
          <p:cNvSpPr>
            <a:spLocks noGrp="1"/>
          </p:cNvSpPr>
          <p:nvPr>
            <p:ph type="ctrTitle"/>
          </p:nvPr>
        </p:nvSpPr>
        <p:spPr>
          <a:xfrm>
            <a:off x="742950" y="1514249"/>
            <a:ext cx="8420100" cy="2387600"/>
          </a:xfrm>
        </p:spPr>
        <p:txBody>
          <a:bodyPr anchor="ctr" anchorCtr="0">
            <a:noAutofit/>
          </a:bodyPr>
          <a:lstStyle/>
          <a:p>
            <a:r>
              <a:rPr kumimoji="1" lang="ja-JP" altLang="en-US" sz="4400" dirty="0">
                <a:solidFill>
                  <a:srgbClr val="0070C0"/>
                </a:solidFill>
                <a:latin typeface="ＭＳ ゴシック" panose="020B0609070205080204" pitchFamily="49" charset="-128"/>
                <a:ea typeface="ＭＳ ゴシック" panose="020B0609070205080204" pitchFamily="49" charset="-128"/>
              </a:rPr>
              <a:t>中小企業成長支援補助金</a:t>
            </a:r>
            <a:br>
              <a:rPr kumimoji="1" lang="en-US" altLang="ja-JP" sz="4400" dirty="0">
                <a:solidFill>
                  <a:srgbClr val="0070C0"/>
                </a:solidFill>
                <a:latin typeface="ＭＳ ゴシック" panose="020B0609070205080204" pitchFamily="49" charset="-128"/>
                <a:ea typeface="ＭＳ ゴシック" panose="020B0609070205080204" pitchFamily="49" charset="-128"/>
              </a:rPr>
            </a:br>
            <a:br>
              <a:rPr kumimoji="1" lang="en-US" altLang="ja-JP" sz="2000" dirty="0">
                <a:solidFill>
                  <a:srgbClr val="0070C0"/>
                </a:solidFill>
                <a:latin typeface="ＭＳ ゴシック" panose="020B0609070205080204" pitchFamily="49" charset="-128"/>
                <a:ea typeface="ＭＳ ゴシック" panose="020B0609070205080204" pitchFamily="49" charset="-128"/>
              </a:rPr>
            </a:br>
            <a:r>
              <a:rPr kumimoji="1" lang="ja-JP" altLang="en-US" sz="4400" dirty="0">
                <a:solidFill>
                  <a:srgbClr val="0070C0"/>
                </a:solidFill>
                <a:latin typeface="ＭＳ ゴシック" panose="020B0609070205080204" pitchFamily="49" charset="-128"/>
                <a:ea typeface="ＭＳ ゴシック" panose="020B0609070205080204" pitchFamily="49" charset="-128"/>
              </a:rPr>
              <a:t>事業計画書</a:t>
            </a:r>
          </a:p>
        </p:txBody>
      </p:sp>
      <p:sp>
        <p:nvSpPr>
          <p:cNvPr id="3" name="字幕 2">
            <a:extLst>
              <a:ext uri="{FF2B5EF4-FFF2-40B4-BE49-F238E27FC236}">
                <a16:creationId xmlns:a16="http://schemas.microsoft.com/office/drawing/2014/main" id="{FE416E2F-1C72-F1C0-95F5-EEFD3DCF4C78}"/>
              </a:ext>
            </a:extLst>
          </p:cNvPr>
          <p:cNvSpPr>
            <a:spLocks noGrp="1"/>
          </p:cNvSpPr>
          <p:nvPr>
            <p:ph type="subTitle" idx="1"/>
          </p:nvPr>
        </p:nvSpPr>
        <p:spPr>
          <a:xfrm>
            <a:off x="1238250" y="3993924"/>
            <a:ext cx="7429500" cy="1655762"/>
          </a:xfrm>
        </p:spPr>
        <p:txBody>
          <a:bodyPr>
            <a:noAutofit/>
          </a:bodyPr>
          <a:lstStyle/>
          <a:p>
            <a:r>
              <a:rPr kumimoji="1" lang="en-US" altLang="ja-JP" dirty="0">
                <a:solidFill>
                  <a:srgbClr val="0070C0"/>
                </a:solidFill>
                <a:latin typeface="ＭＳ ゴシック" panose="020B0609070205080204" pitchFamily="49" charset="-128"/>
                <a:ea typeface="ＭＳ ゴシック" panose="020B0609070205080204" pitchFamily="49" charset="-128"/>
              </a:rPr>
              <a:t>2026</a:t>
            </a:r>
            <a:r>
              <a:rPr kumimoji="1" lang="ja-JP" altLang="en-US" dirty="0">
                <a:solidFill>
                  <a:srgbClr val="0070C0"/>
                </a:solidFill>
                <a:latin typeface="ＭＳ ゴシック" panose="020B0609070205080204" pitchFamily="49" charset="-128"/>
                <a:ea typeface="ＭＳ ゴシック" panose="020B0609070205080204" pitchFamily="49" charset="-128"/>
              </a:rPr>
              <a:t>年〇月〇日提出</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endParaRPr lang="en-US" altLang="ja-JP" dirty="0">
              <a:solidFill>
                <a:srgbClr val="0070C0"/>
              </a:solidFill>
              <a:latin typeface="ＭＳ ゴシック" panose="020B0609070205080204" pitchFamily="49" charset="-128"/>
              <a:ea typeface="ＭＳ ゴシック" panose="020B0609070205080204" pitchFamily="49" charset="-128"/>
            </a:endParaRPr>
          </a:p>
          <a:p>
            <a:r>
              <a:rPr kumimoji="1" lang="ja-JP" altLang="en-US" dirty="0">
                <a:solidFill>
                  <a:srgbClr val="0070C0"/>
                </a:solidFill>
                <a:latin typeface="ＭＳ ゴシック" panose="020B0609070205080204" pitchFamily="49" charset="-128"/>
                <a:ea typeface="ＭＳ ゴシック" panose="020B0609070205080204" pitchFamily="49" charset="-128"/>
              </a:rPr>
              <a:t>株式会社○○○○　代表取締役　○○○○</a:t>
            </a:r>
          </a:p>
        </p:txBody>
      </p:sp>
      <p:sp>
        <p:nvSpPr>
          <p:cNvPr id="4" name="テキスト ボックス 3">
            <a:extLst>
              <a:ext uri="{FF2B5EF4-FFF2-40B4-BE49-F238E27FC236}">
                <a16:creationId xmlns:a16="http://schemas.microsoft.com/office/drawing/2014/main" id="{E8F24884-43CD-C88C-02A9-6FB0480E5172}"/>
              </a:ext>
            </a:extLst>
          </p:cNvPr>
          <p:cNvSpPr txBox="1"/>
          <p:nvPr/>
        </p:nvSpPr>
        <p:spPr>
          <a:xfrm>
            <a:off x="163050" y="106829"/>
            <a:ext cx="9514350" cy="830997"/>
          </a:xfrm>
          <a:prstGeom prst="rect">
            <a:avLst/>
          </a:prstGeom>
          <a:noFill/>
        </p:spPr>
        <p:txBody>
          <a:bodyPr wrap="square" rtlCol="0">
            <a:spAutoFit/>
          </a:bodyPr>
          <a:lstStyle/>
          <a:p>
            <a:pPr marL="108000" indent="-108000"/>
            <a:r>
              <a:rPr kumimoji="1" lang="en-US" altLang="ja-JP" sz="1600" dirty="0">
                <a:solidFill>
                  <a:srgbClr val="FF0000"/>
                </a:solidFill>
                <a:latin typeface="ＭＳ ゴシック" panose="020B0609070205080204" pitchFamily="49" charset="-128"/>
                <a:ea typeface="ＭＳ ゴシック" panose="020B0609070205080204" pitchFamily="49" charset="-128"/>
              </a:rPr>
              <a:t>※</a:t>
            </a:r>
            <a:r>
              <a:rPr kumimoji="1" lang="ja-JP" altLang="en-US" sz="1600" dirty="0">
                <a:solidFill>
                  <a:srgbClr val="FF0000"/>
                </a:solidFill>
                <a:latin typeface="ＭＳ ゴシック" panose="020B0609070205080204" pitchFamily="49" charset="-128"/>
                <a:ea typeface="ＭＳ ゴシック" panose="020B0609070205080204" pitchFamily="49" charset="-128"/>
              </a:rPr>
              <a:t>本様式は例であり、適宜スライドや説明事項を追加し、審査基準の内容が網羅されているかなど確認しながら作成をお願いします。また、審査委員以外へ本申請書類を共有することはありませんが、対外秘の情報等が含まれるスライドには、「</a:t>
            </a:r>
            <a:r>
              <a:rPr kumimoji="1" lang="en-US" altLang="ja-JP" sz="1600" dirty="0">
                <a:solidFill>
                  <a:srgbClr val="FF0000"/>
                </a:solidFill>
                <a:latin typeface="ＭＳ ゴシック" panose="020B0609070205080204" pitchFamily="49" charset="-128"/>
                <a:ea typeface="ＭＳ ゴシック" panose="020B0609070205080204" pitchFamily="49" charset="-128"/>
              </a:rPr>
              <a:t>confidential</a:t>
            </a:r>
            <a:r>
              <a:rPr kumimoji="1" lang="ja-JP" altLang="en-US" sz="1600" dirty="0">
                <a:solidFill>
                  <a:srgbClr val="FF0000"/>
                </a:solidFill>
                <a:latin typeface="ＭＳ ゴシック" panose="020B0609070205080204" pitchFamily="49" charset="-128"/>
                <a:ea typeface="ＭＳ ゴシック" panose="020B0609070205080204" pitchFamily="49" charset="-128"/>
              </a:rPr>
              <a:t>」の記載をお願いします。</a:t>
            </a:r>
          </a:p>
        </p:txBody>
      </p:sp>
      <p:sp>
        <p:nvSpPr>
          <p:cNvPr id="5" name="スライド番号プレースホルダー 4">
            <a:extLst>
              <a:ext uri="{FF2B5EF4-FFF2-40B4-BE49-F238E27FC236}">
                <a16:creationId xmlns:a16="http://schemas.microsoft.com/office/drawing/2014/main" id="{6D635F6A-4D71-5657-9F79-164D9D80B8FB}"/>
              </a:ext>
            </a:extLst>
          </p:cNvPr>
          <p:cNvSpPr>
            <a:spLocks noGrp="1"/>
          </p:cNvSpPr>
          <p:nvPr>
            <p:ph type="sldNum" sz="quarter" idx="12"/>
          </p:nvPr>
        </p:nvSpPr>
        <p:spPr/>
        <p:txBody>
          <a:bodyPr/>
          <a:lstStyle/>
          <a:p>
            <a:fld id="{7BA5FE54-4755-424C-BBE7-608E82884B5F}" type="slidenum">
              <a:rPr kumimoji="1" lang="ja-JP" altLang="en-US" smtClean="0"/>
              <a:t>1</a:t>
            </a:fld>
            <a:endParaRPr kumimoji="1" lang="ja-JP" altLang="en-US"/>
          </a:p>
        </p:txBody>
      </p:sp>
    </p:spTree>
    <p:extLst>
      <p:ext uri="{BB962C8B-B14F-4D97-AF65-F5344CB8AC3E}">
        <p14:creationId xmlns:p14="http://schemas.microsoft.com/office/powerpoint/2010/main" val="1709068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57C5B-7C9C-0BEB-C3D0-EFD4F52162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2E22279-DF8D-744B-D6A3-23CA98E74998}"/>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0123D167-4D51-9AD1-672C-B0CD82F4AD32}"/>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ea"/>
              <a:buAutoNum type="circleNumDbPlain" startAt="5"/>
            </a:pPr>
            <a:r>
              <a:rPr lang="ja-JP" altLang="en-US" sz="2400" dirty="0">
                <a:solidFill>
                  <a:srgbClr val="0070C0"/>
                </a:solidFill>
                <a:latin typeface="ＭＳ ゴシック" panose="020B0609070205080204" pitchFamily="49" charset="-128"/>
                <a:ea typeface="ＭＳ ゴシック" panose="020B0609070205080204" pitchFamily="49" charset="-128"/>
              </a:rPr>
              <a:t>補助事業成果と競合品との比較</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例１）本補助事業に取り組んだ後の当社製品と競合品との比較は次のとおり。価格面では○○な一方、他社にはない性能○○や付帯サービス△△により、競争力がある</a:t>
            </a:r>
            <a:r>
              <a:rPr kumimoji="1" lang="ja-JP" altLang="en-US" sz="2400" dirty="0">
                <a:solidFill>
                  <a:srgbClr val="0070C0"/>
                </a:solidFill>
                <a:latin typeface="ＭＳ ゴシック" panose="020B0609070205080204" pitchFamily="49" charset="-128"/>
                <a:ea typeface="ＭＳ ゴシック" panose="020B0609070205080204" pitchFamily="49" charset="-128"/>
              </a:rPr>
              <a:t>。</a:t>
            </a:r>
          </a:p>
        </p:txBody>
      </p:sp>
      <p:graphicFrame>
        <p:nvGraphicFramePr>
          <p:cNvPr id="5" name="表 4">
            <a:extLst>
              <a:ext uri="{FF2B5EF4-FFF2-40B4-BE49-F238E27FC236}">
                <a16:creationId xmlns:a16="http://schemas.microsoft.com/office/drawing/2014/main" id="{B4E55CC8-743D-BD2D-7223-166C010F8898}"/>
              </a:ext>
            </a:extLst>
          </p:cNvPr>
          <p:cNvGraphicFramePr>
            <a:graphicFrameLocks noGrp="1"/>
          </p:cNvGraphicFramePr>
          <p:nvPr>
            <p:extLst>
              <p:ext uri="{D42A27DB-BD31-4B8C-83A1-F6EECF244321}">
                <p14:modId xmlns:p14="http://schemas.microsoft.com/office/powerpoint/2010/main" val="1497407118"/>
              </p:ext>
            </p:extLst>
          </p:nvPr>
        </p:nvGraphicFramePr>
        <p:xfrm>
          <a:off x="681037" y="3061252"/>
          <a:ext cx="8807522" cy="3591340"/>
        </p:xfrm>
        <a:graphic>
          <a:graphicData uri="http://schemas.openxmlformats.org/drawingml/2006/table">
            <a:tbl>
              <a:tblPr firstRow="1" bandRow="1">
                <a:tableStyleId>{5940675A-B579-460E-94D1-54222C63F5DA}</a:tableStyleId>
              </a:tblPr>
              <a:tblGrid>
                <a:gridCol w="1081502">
                  <a:extLst>
                    <a:ext uri="{9D8B030D-6E8A-4147-A177-3AD203B41FA5}">
                      <a16:colId xmlns:a16="http://schemas.microsoft.com/office/drawing/2014/main" val="1212232839"/>
                    </a:ext>
                  </a:extLst>
                </a:gridCol>
                <a:gridCol w="1931505">
                  <a:extLst>
                    <a:ext uri="{9D8B030D-6E8A-4147-A177-3AD203B41FA5}">
                      <a16:colId xmlns:a16="http://schemas.microsoft.com/office/drawing/2014/main" val="2679988244"/>
                    </a:ext>
                  </a:extLst>
                </a:gridCol>
                <a:gridCol w="1931505">
                  <a:extLst>
                    <a:ext uri="{9D8B030D-6E8A-4147-A177-3AD203B41FA5}">
                      <a16:colId xmlns:a16="http://schemas.microsoft.com/office/drawing/2014/main" val="3482923658"/>
                    </a:ext>
                  </a:extLst>
                </a:gridCol>
                <a:gridCol w="1931505">
                  <a:extLst>
                    <a:ext uri="{9D8B030D-6E8A-4147-A177-3AD203B41FA5}">
                      <a16:colId xmlns:a16="http://schemas.microsoft.com/office/drawing/2014/main" val="1668123370"/>
                    </a:ext>
                  </a:extLst>
                </a:gridCol>
                <a:gridCol w="1931505">
                  <a:extLst>
                    <a:ext uri="{9D8B030D-6E8A-4147-A177-3AD203B41FA5}">
                      <a16:colId xmlns:a16="http://schemas.microsoft.com/office/drawing/2014/main" val="2638787171"/>
                    </a:ext>
                  </a:extLst>
                </a:gridCol>
              </a:tblGrid>
              <a:tr h="387742">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600" dirty="0">
                          <a:latin typeface="ＭＳ ゴシック" panose="020B0609070205080204" pitchFamily="49" charset="-128"/>
                          <a:ea typeface="ＭＳ ゴシック" panose="020B0609070205080204" pitchFamily="49" charset="-128"/>
                        </a:rPr>
                        <a:t>当社</a:t>
                      </a:r>
                    </a:p>
                  </a:txBody>
                  <a:tcPr/>
                </a:tc>
                <a:tc>
                  <a:txBody>
                    <a:bodyPr/>
                    <a:lstStyle/>
                    <a:p>
                      <a:pPr algn="ctr"/>
                      <a:r>
                        <a:rPr kumimoji="1" lang="en-US" altLang="ja-JP" sz="1600" dirty="0">
                          <a:latin typeface="ＭＳ ゴシック" panose="020B0609070205080204" pitchFamily="49" charset="-128"/>
                          <a:ea typeface="ＭＳ ゴシック" panose="020B0609070205080204" pitchFamily="49" charset="-128"/>
                        </a:rPr>
                        <a:t>A</a:t>
                      </a:r>
                      <a:r>
                        <a:rPr kumimoji="1" lang="ja-JP" altLang="en-US" sz="1600" dirty="0">
                          <a:latin typeface="ＭＳ ゴシック" panose="020B0609070205080204" pitchFamily="49" charset="-128"/>
                          <a:ea typeface="ＭＳ ゴシック" panose="020B0609070205080204" pitchFamily="49" charset="-128"/>
                        </a:rPr>
                        <a:t>社</a:t>
                      </a:r>
                    </a:p>
                  </a:txBody>
                  <a:tcPr/>
                </a:tc>
                <a:tc>
                  <a:txBody>
                    <a:bodyPr/>
                    <a:lstStyle/>
                    <a:p>
                      <a:pPr algn="ctr"/>
                      <a:r>
                        <a:rPr kumimoji="1" lang="en-US" altLang="ja-JP" sz="1600" dirty="0">
                          <a:latin typeface="ＭＳ ゴシック" panose="020B0609070205080204" pitchFamily="49" charset="-128"/>
                          <a:ea typeface="ＭＳ ゴシック" panose="020B0609070205080204" pitchFamily="49" charset="-128"/>
                        </a:rPr>
                        <a:t>B</a:t>
                      </a:r>
                      <a:r>
                        <a:rPr kumimoji="1" lang="ja-JP" altLang="en-US" sz="1600" dirty="0">
                          <a:latin typeface="ＭＳ ゴシック" panose="020B0609070205080204" pitchFamily="49" charset="-128"/>
                          <a:ea typeface="ＭＳ ゴシック" panose="020B0609070205080204" pitchFamily="49" charset="-128"/>
                        </a:rPr>
                        <a:t>社</a:t>
                      </a:r>
                    </a:p>
                  </a:txBody>
                  <a:tcPr/>
                </a:tc>
                <a:tc>
                  <a:txBody>
                    <a:bodyPr/>
                    <a:lstStyle/>
                    <a:p>
                      <a:pPr algn="ctr"/>
                      <a:r>
                        <a:rPr kumimoji="1" lang="en-US" altLang="ja-JP" sz="1600" dirty="0">
                          <a:latin typeface="ＭＳ ゴシック" panose="020B0609070205080204" pitchFamily="49" charset="-128"/>
                          <a:ea typeface="ＭＳ ゴシック" panose="020B0609070205080204" pitchFamily="49" charset="-128"/>
                        </a:rPr>
                        <a:t>C</a:t>
                      </a:r>
                      <a:r>
                        <a:rPr kumimoji="1" lang="ja-JP" altLang="en-US" sz="1600" dirty="0">
                          <a:latin typeface="ＭＳ ゴシック" panose="020B0609070205080204" pitchFamily="49" charset="-128"/>
                          <a:ea typeface="ＭＳ ゴシック" panose="020B0609070205080204" pitchFamily="49" charset="-128"/>
                        </a:rPr>
                        <a:t>社</a:t>
                      </a:r>
                    </a:p>
                  </a:txBody>
                  <a:tcPr/>
                </a:tc>
                <a:extLst>
                  <a:ext uri="{0D108BD9-81ED-4DB2-BD59-A6C34878D82A}">
                    <a16:rowId xmlns:a16="http://schemas.microsoft.com/office/drawing/2014/main" val="2448593023"/>
                  </a:ext>
                </a:extLst>
              </a:tr>
              <a:tr h="1388049">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写真</a:t>
                      </a:r>
                    </a:p>
                  </a:txBody>
                  <a:tcPr anchor="ct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186280709"/>
                  </a:ext>
                </a:extLst>
              </a:tr>
              <a:tr h="605183">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価格</a:t>
                      </a:r>
                    </a:p>
                  </a:txBody>
                  <a:tcPr anchor="ct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256030153"/>
                  </a:ext>
                </a:extLst>
              </a:tr>
              <a:tr h="605183">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性能</a:t>
                      </a:r>
                    </a:p>
                  </a:txBody>
                  <a:tcPr anchor="ct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835920203"/>
                  </a:ext>
                </a:extLst>
              </a:tr>
              <a:tr h="605183">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付帯サービス</a:t>
                      </a:r>
                    </a:p>
                  </a:txBody>
                  <a:tcPr anchor="ct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531778205"/>
                  </a:ext>
                </a:extLst>
              </a:tr>
            </a:tbl>
          </a:graphicData>
        </a:graphic>
      </p:graphicFrame>
      <p:sp>
        <p:nvSpPr>
          <p:cNvPr id="6" name="スライド番号プレースホルダー 5">
            <a:extLst>
              <a:ext uri="{FF2B5EF4-FFF2-40B4-BE49-F238E27FC236}">
                <a16:creationId xmlns:a16="http://schemas.microsoft.com/office/drawing/2014/main" id="{83751F3D-17AC-5C34-216F-E9DC9B9458EE}"/>
              </a:ext>
            </a:extLst>
          </p:cNvPr>
          <p:cNvSpPr>
            <a:spLocks noGrp="1"/>
          </p:cNvSpPr>
          <p:nvPr>
            <p:ph type="sldNum" sz="quarter" idx="12"/>
          </p:nvPr>
        </p:nvSpPr>
        <p:spPr/>
        <p:txBody>
          <a:bodyPr/>
          <a:lstStyle/>
          <a:p>
            <a:fld id="{7BA5FE54-4755-424C-BBE7-608E82884B5F}" type="slidenum">
              <a:rPr kumimoji="1" lang="ja-JP" altLang="en-US" smtClean="0"/>
              <a:t>10</a:t>
            </a:fld>
            <a:endParaRPr kumimoji="1" lang="ja-JP" altLang="en-US"/>
          </a:p>
        </p:txBody>
      </p:sp>
    </p:spTree>
    <p:extLst>
      <p:ext uri="{BB962C8B-B14F-4D97-AF65-F5344CB8AC3E}">
        <p14:creationId xmlns:p14="http://schemas.microsoft.com/office/powerpoint/2010/main" val="665285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034E7-3EE0-1775-4F82-011D04D266AD}"/>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B982C052-6E3D-2DA9-AF23-8DE3E9BB6B3B}"/>
              </a:ext>
            </a:extLst>
          </p:cNvPr>
          <p:cNvGraphicFramePr>
            <a:graphicFrameLocks noGrp="1"/>
          </p:cNvGraphicFramePr>
          <p:nvPr>
            <p:extLst>
              <p:ext uri="{D42A27DB-BD31-4B8C-83A1-F6EECF244321}">
                <p14:modId xmlns:p14="http://schemas.microsoft.com/office/powerpoint/2010/main" val="3575861602"/>
              </p:ext>
            </p:extLst>
          </p:nvPr>
        </p:nvGraphicFramePr>
        <p:xfrm>
          <a:off x="681037" y="2471058"/>
          <a:ext cx="8807521" cy="4223655"/>
        </p:xfrm>
        <a:graphic>
          <a:graphicData uri="http://schemas.openxmlformats.org/drawingml/2006/table">
            <a:tbl>
              <a:tblPr firstRow="1" bandRow="1">
                <a:tableStyleId>{5940675A-B579-460E-94D1-54222C63F5DA}</a:tableStyleId>
              </a:tblPr>
              <a:tblGrid>
                <a:gridCol w="1234849">
                  <a:extLst>
                    <a:ext uri="{9D8B030D-6E8A-4147-A177-3AD203B41FA5}">
                      <a16:colId xmlns:a16="http://schemas.microsoft.com/office/drawing/2014/main" val="1212232839"/>
                    </a:ext>
                  </a:extLst>
                </a:gridCol>
                <a:gridCol w="1262112">
                  <a:extLst>
                    <a:ext uri="{9D8B030D-6E8A-4147-A177-3AD203B41FA5}">
                      <a16:colId xmlns:a16="http://schemas.microsoft.com/office/drawing/2014/main" val="2679988244"/>
                    </a:ext>
                  </a:extLst>
                </a:gridCol>
                <a:gridCol w="1262112">
                  <a:extLst>
                    <a:ext uri="{9D8B030D-6E8A-4147-A177-3AD203B41FA5}">
                      <a16:colId xmlns:a16="http://schemas.microsoft.com/office/drawing/2014/main" val="3482923658"/>
                    </a:ext>
                  </a:extLst>
                </a:gridCol>
                <a:gridCol w="1262112">
                  <a:extLst>
                    <a:ext uri="{9D8B030D-6E8A-4147-A177-3AD203B41FA5}">
                      <a16:colId xmlns:a16="http://schemas.microsoft.com/office/drawing/2014/main" val="1668123370"/>
                    </a:ext>
                  </a:extLst>
                </a:gridCol>
                <a:gridCol w="1262112">
                  <a:extLst>
                    <a:ext uri="{9D8B030D-6E8A-4147-A177-3AD203B41FA5}">
                      <a16:colId xmlns:a16="http://schemas.microsoft.com/office/drawing/2014/main" val="2638787171"/>
                    </a:ext>
                  </a:extLst>
                </a:gridCol>
                <a:gridCol w="1262112">
                  <a:extLst>
                    <a:ext uri="{9D8B030D-6E8A-4147-A177-3AD203B41FA5}">
                      <a16:colId xmlns:a16="http://schemas.microsoft.com/office/drawing/2014/main" val="1103345680"/>
                    </a:ext>
                  </a:extLst>
                </a:gridCol>
                <a:gridCol w="1262112">
                  <a:extLst>
                    <a:ext uri="{9D8B030D-6E8A-4147-A177-3AD203B41FA5}">
                      <a16:colId xmlns:a16="http://schemas.microsoft.com/office/drawing/2014/main" val="2901770142"/>
                    </a:ext>
                  </a:extLst>
                </a:gridCol>
              </a:tblGrid>
              <a:tr h="163285">
                <a:tc>
                  <a:txBody>
                    <a:bodyPr/>
                    <a:lstStyle/>
                    <a:p>
                      <a:r>
                        <a:rPr kumimoji="1" lang="ja-JP" altLang="en-US" sz="1600" dirty="0">
                          <a:latin typeface="ＭＳ ゴシック" panose="020B0609070205080204" pitchFamily="49" charset="-128"/>
                          <a:ea typeface="ＭＳ ゴシック" panose="020B0609070205080204" pitchFamily="49" charset="-128"/>
                        </a:rPr>
                        <a:t>取組</a:t>
                      </a:r>
                      <a:r>
                        <a:rPr kumimoji="1" lang="en-US" altLang="ja-JP" sz="1600" dirty="0">
                          <a:latin typeface="ＭＳ ゴシック" panose="020B0609070205080204" pitchFamily="49" charset="-128"/>
                          <a:ea typeface="ＭＳ ゴシック" panose="020B0609070205080204" pitchFamily="49" charset="-128"/>
                        </a:rPr>
                        <a:t>(</a:t>
                      </a:r>
                      <a:r>
                        <a:rPr kumimoji="1" lang="ja-JP" altLang="en-US" sz="1600" dirty="0">
                          <a:latin typeface="ＭＳ ゴシック" panose="020B0609070205080204" pitchFamily="49" charset="-128"/>
                          <a:ea typeface="ＭＳ ゴシック" panose="020B0609070205080204" pitchFamily="49" charset="-128"/>
                        </a:rPr>
                        <a:t>例</a:t>
                      </a:r>
                      <a:r>
                        <a:rPr kumimoji="1" lang="en-US" altLang="ja-JP" sz="1600" dirty="0">
                          <a:latin typeface="ＭＳ ゴシック" panose="020B0609070205080204" pitchFamily="49" charset="-128"/>
                          <a:ea typeface="ＭＳ ゴシック" panose="020B0609070205080204" pitchFamily="49" charset="-128"/>
                        </a:rPr>
                        <a:t>)</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600" dirty="0">
                          <a:latin typeface="ＭＳ ゴシック" panose="020B0609070205080204" pitchFamily="49" charset="-128"/>
                          <a:ea typeface="ＭＳ ゴシック" panose="020B0609070205080204" pitchFamily="49" charset="-128"/>
                        </a:rPr>
                        <a:t>補助期間</a:t>
                      </a:r>
                    </a:p>
                  </a:txBody>
                  <a:tcPr/>
                </a:tc>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１期目</a:t>
                      </a:r>
                    </a:p>
                  </a:txBody>
                  <a:tcPr/>
                </a:tc>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２期目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ＭＳ ゴシック" panose="020B0609070205080204" pitchFamily="49" charset="-128"/>
                          <a:ea typeface="ＭＳ ゴシック" panose="020B0609070205080204" pitchFamily="49" charset="-128"/>
                        </a:rPr>
                        <a:t>３期目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ＭＳ ゴシック" panose="020B0609070205080204" pitchFamily="49" charset="-128"/>
                          <a:ea typeface="ＭＳ ゴシック" panose="020B0609070205080204" pitchFamily="49" charset="-128"/>
                        </a:rPr>
                        <a:t>４期目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ＭＳ ゴシック" panose="020B0609070205080204" pitchFamily="49" charset="-128"/>
                          <a:ea typeface="ＭＳ ゴシック" panose="020B0609070205080204" pitchFamily="49" charset="-128"/>
                        </a:rPr>
                        <a:t>５期目</a:t>
                      </a:r>
                    </a:p>
                  </a:txBody>
                  <a:tcPr/>
                </a:tc>
                <a:extLst>
                  <a:ext uri="{0D108BD9-81ED-4DB2-BD59-A6C34878D82A}">
                    <a16:rowId xmlns:a16="http://schemas.microsoft.com/office/drawing/2014/main" val="2448593023"/>
                  </a:ext>
                </a:extLst>
              </a:tr>
              <a:tr h="1296125">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設備投資</a:t>
                      </a:r>
                    </a:p>
                  </a:txBody>
                  <a:tcPr anchor="ct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186280709"/>
                  </a:ext>
                </a:extLst>
              </a:tr>
              <a:tr h="1296125">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営業拡販</a:t>
                      </a:r>
                    </a:p>
                  </a:txBody>
                  <a:tcPr anchor="ct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256030153"/>
                  </a:ext>
                </a:extLst>
              </a:tr>
              <a:tr h="1296125">
                <a:tc>
                  <a:txBody>
                    <a:bodyPr/>
                    <a:lstStyle/>
                    <a:p>
                      <a:r>
                        <a:rPr kumimoji="1" lang="ja-JP" altLang="en-US" sz="1600" dirty="0">
                          <a:solidFill>
                            <a:schemeClr val="tx1">
                              <a:alpha val="99000"/>
                            </a:schemeClr>
                          </a:solidFill>
                          <a:latin typeface="ＭＳ ゴシック" panose="020B0609070205080204" pitchFamily="49" charset="-128"/>
                          <a:ea typeface="ＭＳ ゴシック" panose="020B0609070205080204" pitchFamily="49" charset="-128"/>
                        </a:rPr>
                        <a:t>その他</a:t>
                      </a:r>
                    </a:p>
                  </a:txBody>
                  <a:tcPr anchor="ctr"/>
                </a:tc>
                <a:tc>
                  <a:txBody>
                    <a:bodyPr/>
                    <a:lstStyle/>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835920203"/>
                  </a:ext>
                </a:extLst>
              </a:tr>
            </a:tbl>
          </a:graphicData>
        </a:graphic>
      </p:graphicFrame>
      <p:sp>
        <p:nvSpPr>
          <p:cNvPr id="12" name="矢印: 右 11">
            <a:extLst>
              <a:ext uri="{FF2B5EF4-FFF2-40B4-BE49-F238E27FC236}">
                <a16:creationId xmlns:a16="http://schemas.microsoft.com/office/drawing/2014/main" id="{0F7FE7AA-A72E-B73B-2EEA-1E7F1AF589E4}"/>
              </a:ext>
            </a:extLst>
          </p:cNvPr>
          <p:cNvSpPr/>
          <p:nvPr/>
        </p:nvSpPr>
        <p:spPr>
          <a:xfrm>
            <a:off x="6951655" y="6204064"/>
            <a:ext cx="2522084"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経営後継者確保・育成</a:t>
            </a:r>
          </a:p>
        </p:txBody>
      </p:sp>
      <p:sp>
        <p:nvSpPr>
          <p:cNvPr id="2" name="タイトル 1">
            <a:extLst>
              <a:ext uri="{FF2B5EF4-FFF2-40B4-BE49-F238E27FC236}">
                <a16:creationId xmlns:a16="http://schemas.microsoft.com/office/drawing/2014/main" id="{C87A957F-67F3-70B1-C694-A8132069126E}"/>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142A0E80-256E-885A-476B-EECC71A739C0}"/>
              </a:ext>
            </a:extLst>
          </p:cNvPr>
          <p:cNvSpPr>
            <a:spLocks noGrp="1"/>
          </p:cNvSpPr>
          <p:nvPr>
            <p:ph idx="1"/>
          </p:nvPr>
        </p:nvSpPr>
        <p:spPr>
          <a:xfrm>
            <a:off x="681038" y="805543"/>
            <a:ext cx="8543925" cy="5371420"/>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ea"/>
              <a:buAutoNum type="circleNumDbPlain" startAt="6"/>
            </a:pPr>
            <a:r>
              <a:rPr lang="ja-JP" altLang="en-US" sz="2400" dirty="0">
                <a:solidFill>
                  <a:srgbClr val="0070C0"/>
                </a:solidFill>
                <a:latin typeface="ＭＳ ゴシック" panose="020B0609070205080204" pitchFamily="49" charset="-128"/>
                <a:ea typeface="ＭＳ ゴシック" panose="020B0609070205080204" pitchFamily="49" charset="-128"/>
              </a:rPr>
              <a:t>取組内容に係るスケジュール</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例１）各取組を次のとおり実施し、後述の収益計画における目標等を達成していく。</a:t>
            </a:r>
            <a:endParaRPr kumimoji="1" lang="ja-JP" altLang="en-US" sz="2400" dirty="0">
              <a:solidFill>
                <a:srgbClr val="0070C0"/>
              </a:solidFill>
              <a:latin typeface="ＭＳ ゴシック" panose="020B0609070205080204" pitchFamily="49" charset="-128"/>
              <a:ea typeface="ＭＳ ゴシック" panose="020B0609070205080204" pitchFamily="49" charset="-128"/>
            </a:endParaRPr>
          </a:p>
        </p:txBody>
      </p:sp>
      <p:sp>
        <p:nvSpPr>
          <p:cNvPr id="6" name="スライド番号プレースホルダー 5">
            <a:extLst>
              <a:ext uri="{FF2B5EF4-FFF2-40B4-BE49-F238E27FC236}">
                <a16:creationId xmlns:a16="http://schemas.microsoft.com/office/drawing/2014/main" id="{1E4F34D0-5B86-7B6F-4D4E-998929E9909D}"/>
              </a:ext>
            </a:extLst>
          </p:cNvPr>
          <p:cNvSpPr>
            <a:spLocks noGrp="1"/>
          </p:cNvSpPr>
          <p:nvPr>
            <p:ph type="sldNum" sz="quarter" idx="12"/>
          </p:nvPr>
        </p:nvSpPr>
        <p:spPr/>
        <p:txBody>
          <a:bodyPr/>
          <a:lstStyle/>
          <a:p>
            <a:fld id="{7BA5FE54-4755-424C-BBE7-608E82884B5F}" type="slidenum">
              <a:rPr kumimoji="1" lang="ja-JP" altLang="en-US" smtClean="0"/>
              <a:t>11</a:t>
            </a:fld>
            <a:endParaRPr kumimoji="1" lang="ja-JP" altLang="en-US"/>
          </a:p>
        </p:txBody>
      </p:sp>
      <p:sp>
        <p:nvSpPr>
          <p:cNvPr id="4" name="矢印: 右 3">
            <a:extLst>
              <a:ext uri="{FF2B5EF4-FFF2-40B4-BE49-F238E27FC236}">
                <a16:creationId xmlns:a16="http://schemas.microsoft.com/office/drawing/2014/main" id="{191D1640-63EB-0691-A3EA-CA2AB8159E40}"/>
              </a:ext>
            </a:extLst>
          </p:cNvPr>
          <p:cNvSpPr/>
          <p:nvPr/>
        </p:nvSpPr>
        <p:spPr>
          <a:xfrm>
            <a:off x="1937658" y="2852057"/>
            <a:ext cx="1045028"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発注・納品</a:t>
            </a:r>
            <a:r>
              <a:rPr kumimoji="1" lang="en-US" altLang="ja-JP" sz="1050" dirty="0">
                <a:solidFill>
                  <a:schemeClr val="tx1"/>
                </a:solidFill>
                <a:latin typeface="ＭＳ ゴシック" panose="020B0609070205080204" pitchFamily="49" charset="-128"/>
                <a:ea typeface="ＭＳ ゴシック" panose="020B0609070205080204" pitchFamily="49" charset="-128"/>
              </a:rPr>
              <a:t>(x/x)</a:t>
            </a:r>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7" name="矢印: 右 6">
            <a:extLst>
              <a:ext uri="{FF2B5EF4-FFF2-40B4-BE49-F238E27FC236}">
                <a16:creationId xmlns:a16="http://schemas.microsoft.com/office/drawing/2014/main" id="{F4ED0E86-49D5-2070-0E8F-4F1A3D58FF2C}"/>
              </a:ext>
            </a:extLst>
          </p:cNvPr>
          <p:cNvSpPr/>
          <p:nvPr/>
        </p:nvSpPr>
        <p:spPr>
          <a:xfrm>
            <a:off x="2982686" y="3439886"/>
            <a:ext cx="6505872"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利用開始・生産拡大（目標値　月産○○個　等）</a:t>
            </a:r>
          </a:p>
        </p:txBody>
      </p:sp>
      <p:sp>
        <p:nvSpPr>
          <p:cNvPr id="8" name="矢印: 右 7">
            <a:extLst>
              <a:ext uri="{FF2B5EF4-FFF2-40B4-BE49-F238E27FC236}">
                <a16:creationId xmlns:a16="http://schemas.microsoft.com/office/drawing/2014/main" id="{EB2B66D2-E196-0320-E4B4-796253A2CC64}"/>
              </a:ext>
            </a:extLst>
          </p:cNvPr>
          <p:cNvSpPr/>
          <p:nvPr/>
        </p:nvSpPr>
        <p:spPr>
          <a:xfrm>
            <a:off x="2460172" y="4141559"/>
            <a:ext cx="7028386"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企業訪問・受注拡大（目標値　訪問○社、受注額○円　等）</a:t>
            </a:r>
          </a:p>
        </p:txBody>
      </p:sp>
      <p:sp>
        <p:nvSpPr>
          <p:cNvPr id="9" name="矢印: 右 8">
            <a:extLst>
              <a:ext uri="{FF2B5EF4-FFF2-40B4-BE49-F238E27FC236}">
                <a16:creationId xmlns:a16="http://schemas.microsoft.com/office/drawing/2014/main" id="{2524F4EF-CBCD-4BC6-52B0-1E89FCC98C83}"/>
              </a:ext>
            </a:extLst>
          </p:cNvPr>
          <p:cNvSpPr/>
          <p:nvPr/>
        </p:nvSpPr>
        <p:spPr>
          <a:xfrm>
            <a:off x="2460172" y="4702061"/>
            <a:ext cx="7028386"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○○展示会出展・受注拡大（目標値　商談件数○件、受注額○円　等）</a:t>
            </a:r>
          </a:p>
        </p:txBody>
      </p:sp>
      <p:sp>
        <p:nvSpPr>
          <p:cNvPr id="10" name="矢印: 右 9">
            <a:extLst>
              <a:ext uri="{FF2B5EF4-FFF2-40B4-BE49-F238E27FC236}">
                <a16:creationId xmlns:a16="http://schemas.microsoft.com/office/drawing/2014/main" id="{E30F8A8B-1325-3A33-E369-9391D86DC590}"/>
              </a:ext>
            </a:extLst>
          </p:cNvPr>
          <p:cNvSpPr/>
          <p:nvPr/>
        </p:nvSpPr>
        <p:spPr>
          <a:xfrm>
            <a:off x="2982686" y="5439512"/>
            <a:ext cx="1491343"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○○の解決のため副業兼業人材活用</a:t>
            </a:r>
          </a:p>
        </p:txBody>
      </p:sp>
      <p:sp>
        <p:nvSpPr>
          <p:cNvPr id="11" name="矢印: 右 10">
            <a:extLst>
              <a:ext uri="{FF2B5EF4-FFF2-40B4-BE49-F238E27FC236}">
                <a16:creationId xmlns:a16="http://schemas.microsoft.com/office/drawing/2014/main" id="{ABDD9155-E43F-9E3D-9A4B-378964626394}"/>
              </a:ext>
            </a:extLst>
          </p:cNvPr>
          <p:cNvSpPr/>
          <p:nvPr/>
        </p:nvSpPr>
        <p:spPr>
          <a:xfrm>
            <a:off x="4474029" y="5823065"/>
            <a:ext cx="2522084" cy="457200"/>
          </a:xfrm>
          <a:prstGeom prst="rightArrow">
            <a:avLst>
              <a:gd name="adj1" fmla="val 72641"/>
              <a:gd name="adj2" fmla="val 33019"/>
            </a:avLst>
          </a:prstGeom>
          <a:solidFill>
            <a:schemeClr val="accent4">
              <a:lumMod val="20000"/>
              <a:lumOff val="80000"/>
            </a:scheme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○○の解決のため専門家招へい</a:t>
            </a:r>
          </a:p>
        </p:txBody>
      </p:sp>
    </p:spTree>
    <p:extLst>
      <p:ext uri="{BB962C8B-B14F-4D97-AF65-F5344CB8AC3E}">
        <p14:creationId xmlns:p14="http://schemas.microsoft.com/office/powerpoint/2010/main" val="302062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5C1A8-AF14-A9FA-F70A-565B9C5805B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C582D4A-4605-9312-6442-A299B79351F9}"/>
              </a:ext>
            </a:extLst>
          </p:cNvPr>
          <p:cNvSpPr>
            <a:spLocks noGrp="1"/>
          </p:cNvSpPr>
          <p:nvPr>
            <p:ph type="title"/>
          </p:nvPr>
        </p:nvSpPr>
        <p:spPr>
          <a:xfrm>
            <a:off x="681038" y="103870"/>
            <a:ext cx="8543925" cy="701673"/>
          </a:xfrm>
        </p:spPr>
        <p:txBody>
          <a:bodyPr>
            <a:noAutofit/>
          </a:bodyPr>
          <a:lstStyle/>
          <a:p>
            <a:r>
              <a:rPr lang="ja-JP" altLang="en-US" sz="3600" dirty="0">
                <a:solidFill>
                  <a:srgbClr val="0070C0"/>
                </a:solidFill>
                <a:latin typeface="ＭＳ ゴシック" panose="020B0609070205080204" pitchFamily="49" charset="-128"/>
                <a:ea typeface="ＭＳ ゴシック" panose="020B0609070205080204" pitchFamily="49" charset="-128"/>
              </a:rPr>
              <a:t>３</a:t>
            </a:r>
            <a:r>
              <a:rPr kumimoji="1" lang="ja-JP" altLang="en-US" sz="3600" dirty="0">
                <a:solidFill>
                  <a:srgbClr val="0070C0"/>
                </a:solidFill>
                <a:latin typeface="ＭＳ ゴシック" panose="020B0609070205080204" pitchFamily="49" charset="-128"/>
                <a:ea typeface="ＭＳ ゴシック" panose="020B0609070205080204" pitchFamily="49" charset="-128"/>
              </a:rPr>
              <a:t>．収益計画</a:t>
            </a:r>
          </a:p>
        </p:txBody>
      </p:sp>
      <p:sp>
        <p:nvSpPr>
          <p:cNvPr id="3" name="コンテンツ プレースホルダー 2">
            <a:extLst>
              <a:ext uri="{FF2B5EF4-FFF2-40B4-BE49-F238E27FC236}">
                <a16:creationId xmlns:a16="http://schemas.microsoft.com/office/drawing/2014/main" id="{6DC9E9B0-930F-2A25-75EF-494D7B808998}"/>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（１）販売計画</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例１）顧客からの引き合いに基づき、補助事業終了後５年間で次のとおりの販売数量・販売金額を見込む</a:t>
            </a:r>
            <a:r>
              <a:rPr kumimoji="1" lang="ja-JP" altLang="en-US" sz="2400" dirty="0">
                <a:solidFill>
                  <a:srgbClr val="0070C0"/>
                </a:solidFill>
                <a:latin typeface="ＭＳ ゴシック" panose="020B0609070205080204" pitchFamily="49" charset="-128"/>
                <a:ea typeface="ＭＳ ゴシック" panose="020B0609070205080204" pitchFamily="49" charset="-128"/>
              </a:rPr>
              <a:t>。</a:t>
            </a:r>
          </a:p>
        </p:txBody>
      </p:sp>
      <p:graphicFrame>
        <p:nvGraphicFramePr>
          <p:cNvPr id="5" name="表 4">
            <a:extLst>
              <a:ext uri="{FF2B5EF4-FFF2-40B4-BE49-F238E27FC236}">
                <a16:creationId xmlns:a16="http://schemas.microsoft.com/office/drawing/2014/main" id="{9EA178BD-3324-140F-B1AB-10D4310195F7}"/>
              </a:ext>
            </a:extLst>
          </p:cNvPr>
          <p:cNvGraphicFramePr>
            <a:graphicFrameLocks noGrp="1"/>
          </p:cNvGraphicFramePr>
          <p:nvPr>
            <p:extLst>
              <p:ext uri="{D42A27DB-BD31-4B8C-83A1-F6EECF244321}">
                <p14:modId xmlns:p14="http://schemas.microsoft.com/office/powerpoint/2010/main" val="2811581370"/>
              </p:ext>
            </p:extLst>
          </p:nvPr>
        </p:nvGraphicFramePr>
        <p:xfrm>
          <a:off x="681037" y="2660520"/>
          <a:ext cx="8807519" cy="3163840"/>
        </p:xfrm>
        <a:graphic>
          <a:graphicData uri="http://schemas.openxmlformats.org/drawingml/2006/table">
            <a:tbl>
              <a:tblPr firstRow="1" bandRow="1">
                <a:tableStyleId>{5940675A-B579-460E-94D1-54222C63F5DA}</a:tableStyleId>
              </a:tblPr>
              <a:tblGrid>
                <a:gridCol w="652330">
                  <a:extLst>
                    <a:ext uri="{9D8B030D-6E8A-4147-A177-3AD203B41FA5}">
                      <a16:colId xmlns:a16="http://schemas.microsoft.com/office/drawing/2014/main" val="1212232839"/>
                    </a:ext>
                  </a:extLst>
                </a:gridCol>
                <a:gridCol w="1165027">
                  <a:extLst>
                    <a:ext uri="{9D8B030D-6E8A-4147-A177-3AD203B41FA5}">
                      <a16:colId xmlns:a16="http://schemas.microsoft.com/office/drawing/2014/main" val="2679988244"/>
                    </a:ext>
                  </a:extLst>
                </a:gridCol>
                <a:gridCol w="1165027">
                  <a:extLst>
                    <a:ext uri="{9D8B030D-6E8A-4147-A177-3AD203B41FA5}">
                      <a16:colId xmlns:a16="http://schemas.microsoft.com/office/drawing/2014/main" val="3482923658"/>
                    </a:ext>
                  </a:extLst>
                </a:gridCol>
                <a:gridCol w="1165027">
                  <a:extLst>
                    <a:ext uri="{9D8B030D-6E8A-4147-A177-3AD203B41FA5}">
                      <a16:colId xmlns:a16="http://schemas.microsoft.com/office/drawing/2014/main" val="4201395870"/>
                    </a:ext>
                  </a:extLst>
                </a:gridCol>
                <a:gridCol w="1165027">
                  <a:extLst>
                    <a:ext uri="{9D8B030D-6E8A-4147-A177-3AD203B41FA5}">
                      <a16:colId xmlns:a16="http://schemas.microsoft.com/office/drawing/2014/main" val="1788929597"/>
                    </a:ext>
                  </a:extLst>
                </a:gridCol>
                <a:gridCol w="1165027">
                  <a:extLst>
                    <a:ext uri="{9D8B030D-6E8A-4147-A177-3AD203B41FA5}">
                      <a16:colId xmlns:a16="http://schemas.microsoft.com/office/drawing/2014/main" val="810988017"/>
                    </a:ext>
                  </a:extLst>
                </a:gridCol>
                <a:gridCol w="1165027">
                  <a:extLst>
                    <a:ext uri="{9D8B030D-6E8A-4147-A177-3AD203B41FA5}">
                      <a16:colId xmlns:a16="http://schemas.microsoft.com/office/drawing/2014/main" val="1668123370"/>
                    </a:ext>
                  </a:extLst>
                </a:gridCol>
                <a:gridCol w="1165027">
                  <a:extLst>
                    <a:ext uri="{9D8B030D-6E8A-4147-A177-3AD203B41FA5}">
                      <a16:colId xmlns:a16="http://schemas.microsoft.com/office/drawing/2014/main" val="2638787171"/>
                    </a:ext>
                  </a:extLst>
                </a:gridCol>
              </a:tblGrid>
              <a:tr h="387742">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単価</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基準年</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１期目</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２期目</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３期目</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４期目</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５期目</a:t>
                      </a:r>
                    </a:p>
                  </a:txBody>
                  <a:tcPr/>
                </a:tc>
                <a:extLst>
                  <a:ext uri="{0D108BD9-81ED-4DB2-BD59-A6C34878D82A}">
                    <a16:rowId xmlns:a16="http://schemas.microsoft.com/office/drawing/2014/main" val="2448593023"/>
                  </a:ext>
                </a:extLst>
              </a:tr>
              <a:tr h="1388049">
                <a:tc>
                  <a:txBody>
                    <a:bodyPr/>
                    <a:lstStyle/>
                    <a:p>
                      <a:r>
                        <a:rPr kumimoji="1" lang="ja-JP" altLang="en-US" sz="1400" dirty="0">
                          <a:solidFill>
                            <a:schemeClr val="tx1">
                              <a:alpha val="99000"/>
                            </a:schemeClr>
                          </a:solidFill>
                          <a:latin typeface="ＭＳ ゴシック" panose="020B0609070205080204" pitchFamily="49" charset="-128"/>
                          <a:ea typeface="ＭＳ ゴシック" panose="020B0609070205080204" pitchFamily="49" charset="-128"/>
                        </a:rPr>
                        <a:t>数量</a:t>
                      </a:r>
                    </a:p>
                  </a:txBody>
                  <a:tcPr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tc>
                <a:tc>
                  <a:txBody>
                    <a:bodyPr/>
                    <a:lstStyle/>
                    <a:p>
                      <a:pPr algn="r"/>
                      <a:r>
                        <a:rPr kumimoji="1" lang="en-US" altLang="ja-JP" sz="1400" dirty="0" err="1">
                          <a:latin typeface="ＭＳ ゴシック" panose="020B0609070205080204" pitchFamily="49" charset="-128"/>
                          <a:ea typeface="ＭＳ ゴシック" panose="020B0609070205080204" pitchFamily="49" charset="-128"/>
                        </a:rPr>
                        <a:t>yyyy</a:t>
                      </a:r>
                      <a:r>
                        <a:rPr kumimoji="1" lang="ja-JP" altLang="en-US" sz="1400" dirty="0">
                          <a:latin typeface="ＭＳ ゴシック" panose="020B0609070205080204" pitchFamily="49" charset="-128"/>
                          <a:ea typeface="ＭＳ ゴシック" panose="020B0609070205080204" pitchFamily="49" charset="-128"/>
                        </a:rPr>
                        <a:t>個</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err="1">
                          <a:ln>
                            <a:noFill/>
                          </a:ln>
                          <a:solidFill>
                            <a:prstClr val="black"/>
                          </a:solidFill>
                          <a:effectLst/>
                          <a:uLnTx/>
                          <a:uFillTx/>
                          <a:latin typeface="ＭＳ ゴシック" panose="020B0609070205080204" pitchFamily="49" charset="-128"/>
                          <a:ea typeface="ＭＳ ゴシック" panose="020B0609070205080204" pitchFamily="49" charset="-128"/>
                          <a:cs typeface="+mn-cs"/>
                        </a:rPr>
                        <a:t>yyyy</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個</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yyyy</a:t>
                      </a:r>
                      <a:r>
                        <a:rPr kumimoji="1" lang="ja-JP" altLang="en-US" sz="14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個</a:t>
                      </a:r>
                      <a:endPar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yyyy</a:t>
                      </a:r>
                      <a:r>
                        <a:rPr kumimoji="1" lang="ja-JP" altLang="en-US" sz="14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個</a:t>
                      </a:r>
                      <a:endPar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yyyy</a:t>
                      </a:r>
                      <a:r>
                        <a:rPr kumimoji="1" lang="ja-JP" altLang="en-US" sz="14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個</a:t>
                      </a:r>
                      <a:endPar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err="1">
                          <a:ln>
                            <a:noFill/>
                          </a:ln>
                          <a:solidFill>
                            <a:prstClr val="black"/>
                          </a:solidFill>
                          <a:effectLst/>
                          <a:uLnTx/>
                          <a:uFillTx/>
                          <a:latin typeface="ＭＳ ゴシック" panose="020B0609070205080204" pitchFamily="49" charset="-128"/>
                          <a:ea typeface="ＭＳ ゴシック" panose="020B0609070205080204" pitchFamily="49" charset="-128"/>
                          <a:cs typeface="+mn-cs"/>
                        </a:rPr>
                        <a:t>yyyy</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個</a:t>
                      </a:r>
                    </a:p>
                  </a:txBody>
                  <a:tcPr anchor="ctr"/>
                </a:tc>
                <a:extLst>
                  <a:ext uri="{0D108BD9-81ED-4DB2-BD59-A6C34878D82A}">
                    <a16:rowId xmlns:a16="http://schemas.microsoft.com/office/drawing/2014/main" val="2186280709"/>
                  </a:ext>
                </a:extLst>
              </a:tr>
              <a:tr h="1388049">
                <a:tc>
                  <a:txBody>
                    <a:bodyPr/>
                    <a:lstStyle/>
                    <a:p>
                      <a:r>
                        <a:rPr kumimoji="1" lang="ja-JP" altLang="en-US" sz="1400" dirty="0">
                          <a:solidFill>
                            <a:schemeClr val="tx1">
                              <a:alpha val="99000"/>
                            </a:schemeClr>
                          </a:solidFill>
                          <a:latin typeface="ＭＳ ゴシック" panose="020B0609070205080204" pitchFamily="49" charset="-128"/>
                          <a:ea typeface="ＭＳ ゴシック" panose="020B0609070205080204" pitchFamily="49" charset="-128"/>
                        </a:rPr>
                        <a:t>金額</a:t>
                      </a:r>
                    </a:p>
                  </a:txBody>
                  <a:tcPr anchor="ctr"/>
                </a:tc>
                <a:tc>
                  <a:txBody>
                    <a:bodyPr/>
                    <a:lstStyle/>
                    <a:p>
                      <a:pPr algn="r"/>
                      <a:r>
                        <a:rPr kumimoji="1" lang="en-US" altLang="ja-JP" sz="1400" dirty="0" err="1">
                          <a:latin typeface="ＭＳ ゴシック" panose="020B0609070205080204" pitchFamily="49" charset="-128"/>
                          <a:ea typeface="ＭＳ ゴシック" panose="020B0609070205080204" pitchFamily="49" charset="-128"/>
                        </a:rPr>
                        <a:t>X,xxx</a:t>
                      </a:r>
                      <a:r>
                        <a:rPr kumimoji="1" lang="ja-JP" altLang="en-US" sz="1400" dirty="0">
                          <a:latin typeface="ＭＳ ゴシック" panose="020B0609070205080204" pitchFamily="49" charset="-128"/>
                          <a:ea typeface="ＭＳ ゴシック" panose="020B0609070205080204" pitchFamily="49" charset="-128"/>
                        </a:rPr>
                        <a:t>円</a:t>
                      </a:r>
                    </a:p>
                  </a:txBody>
                  <a:tcPr anchor="ctr"/>
                </a:tc>
                <a:tc>
                  <a:txBody>
                    <a:bodyPr/>
                    <a:lstStyle/>
                    <a:p>
                      <a:pPr algn="r"/>
                      <a:r>
                        <a:rPr kumimoji="1" lang="en-US" altLang="ja-JP" sz="1400" dirty="0" err="1">
                          <a:latin typeface="ＭＳ ゴシック" panose="020B0609070205080204" pitchFamily="49" charset="-128"/>
                          <a:ea typeface="ＭＳ ゴシック" panose="020B0609070205080204" pitchFamily="49" charset="-128"/>
                        </a:rPr>
                        <a:t>xxx,xxx</a:t>
                      </a:r>
                      <a:r>
                        <a:rPr kumimoji="1" lang="ja-JP" altLang="en-US" sz="1400" dirty="0">
                          <a:latin typeface="ＭＳ ゴシック" panose="020B0609070205080204" pitchFamily="49" charset="-128"/>
                          <a:ea typeface="ＭＳ ゴシック" panose="020B0609070205080204" pitchFamily="49" charset="-128"/>
                        </a:rPr>
                        <a:t>千円</a:t>
                      </a:r>
                    </a:p>
                  </a:txBody>
                  <a:tcPr anchor="ctr"/>
                </a:tc>
                <a:tc>
                  <a:txBody>
                    <a:bodyPr/>
                    <a:lstStyle/>
                    <a:p>
                      <a:pPr algn="r"/>
                      <a:r>
                        <a:rPr kumimoji="1" lang="en-US" altLang="ja-JP" sz="1400">
                          <a:latin typeface="ＭＳ ゴシック" panose="020B0609070205080204" pitchFamily="49" charset="-128"/>
                          <a:ea typeface="ＭＳ ゴシック" panose="020B0609070205080204" pitchFamily="49" charset="-128"/>
                        </a:rPr>
                        <a:t>xxx,xxx</a:t>
                      </a:r>
                      <a:r>
                        <a:rPr kumimoji="1" lang="ja-JP" altLang="en-US" sz="1400">
                          <a:latin typeface="ＭＳ ゴシック" panose="020B0609070205080204" pitchFamily="49" charset="-128"/>
                          <a:ea typeface="ＭＳ ゴシック" panose="020B0609070205080204" pitchFamily="49" charset="-128"/>
                        </a:rPr>
                        <a:t>千円</a:t>
                      </a:r>
                      <a:endParaRPr kumimoji="1" lang="ja-JP" altLang="en-US" sz="1400" dirty="0">
                        <a:latin typeface="ＭＳ ゴシック" panose="020B0609070205080204" pitchFamily="49" charset="-128"/>
                        <a:ea typeface="ＭＳ ゴシック" panose="020B0609070205080204" pitchFamily="49" charset="-128"/>
                      </a:endParaRPr>
                    </a:p>
                  </a:txBody>
                  <a:tcPr anchor="ctr"/>
                </a:tc>
                <a:tc>
                  <a:txBody>
                    <a:bodyPr/>
                    <a:lstStyle/>
                    <a:p>
                      <a:pPr algn="r"/>
                      <a:r>
                        <a:rPr kumimoji="1" lang="en-US" altLang="ja-JP" sz="1400">
                          <a:latin typeface="ＭＳ ゴシック" panose="020B0609070205080204" pitchFamily="49" charset="-128"/>
                          <a:ea typeface="ＭＳ ゴシック" panose="020B0609070205080204" pitchFamily="49" charset="-128"/>
                        </a:rPr>
                        <a:t>xxx,xxx</a:t>
                      </a:r>
                      <a:r>
                        <a:rPr kumimoji="1" lang="ja-JP" altLang="en-US" sz="1400">
                          <a:latin typeface="ＭＳ ゴシック" panose="020B0609070205080204" pitchFamily="49" charset="-128"/>
                          <a:ea typeface="ＭＳ ゴシック" panose="020B0609070205080204" pitchFamily="49" charset="-128"/>
                        </a:rPr>
                        <a:t>千円</a:t>
                      </a:r>
                      <a:endParaRPr kumimoji="1" lang="ja-JP" altLang="en-US" sz="1400" dirty="0">
                        <a:latin typeface="ＭＳ ゴシック" panose="020B0609070205080204" pitchFamily="49" charset="-128"/>
                        <a:ea typeface="ＭＳ ゴシック" panose="020B0609070205080204" pitchFamily="49" charset="-128"/>
                      </a:endParaRPr>
                    </a:p>
                  </a:txBody>
                  <a:tcPr anchor="ctr"/>
                </a:tc>
                <a:tc>
                  <a:txBody>
                    <a:bodyPr/>
                    <a:lstStyle/>
                    <a:p>
                      <a:pPr algn="r"/>
                      <a:r>
                        <a:rPr kumimoji="1" lang="en-US" altLang="ja-JP" sz="1400">
                          <a:latin typeface="ＭＳ ゴシック" panose="020B0609070205080204" pitchFamily="49" charset="-128"/>
                          <a:ea typeface="ＭＳ ゴシック" panose="020B0609070205080204" pitchFamily="49" charset="-128"/>
                        </a:rPr>
                        <a:t>xxx,xxx</a:t>
                      </a:r>
                      <a:r>
                        <a:rPr kumimoji="1" lang="ja-JP" altLang="en-US" sz="1400">
                          <a:latin typeface="ＭＳ ゴシック" panose="020B0609070205080204" pitchFamily="49" charset="-128"/>
                          <a:ea typeface="ＭＳ ゴシック" panose="020B0609070205080204" pitchFamily="49" charset="-128"/>
                        </a:rPr>
                        <a:t>千円</a:t>
                      </a:r>
                      <a:endParaRPr kumimoji="1" lang="ja-JP" altLang="en-US" sz="1400" dirty="0">
                        <a:latin typeface="ＭＳ ゴシック" panose="020B0609070205080204" pitchFamily="49" charset="-128"/>
                        <a:ea typeface="ＭＳ ゴシック" panose="020B0609070205080204" pitchFamily="49" charset="-128"/>
                      </a:endParaRPr>
                    </a:p>
                  </a:txBody>
                  <a:tcPr anchor="ctr"/>
                </a:tc>
                <a:tc>
                  <a:txBody>
                    <a:bodyPr/>
                    <a:lstStyle/>
                    <a:p>
                      <a:pPr algn="r"/>
                      <a:r>
                        <a:rPr kumimoji="1" lang="en-US" altLang="ja-JP" sz="1400">
                          <a:latin typeface="ＭＳ ゴシック" panose="020B0609070205080204" pitchFamily="49" charset="-128"/>
                          <a:ea typeface="ＭＳ ゴシック" panose="020B0609070205080204" pitchFamily="49" charset="-128"/>
                        </a:rPr>
                        <a:t>xxx,xxx</a:t>
                      </a:r>
                      <a:r>
                        <a:rPr kumimoji="1" lang="ja-JP" altLang="en-US" sz="1400">
                          <a:latin typeface="ＭＳ ゴシック" panose="020B0609070205080204" pitchFamily="49" charset="-128"/>
                          <a:ea typeface="ＭＳ ゴシック" panose="020B0609070205080204" pitchFamily="49" charset="-128"/>
                        </a:rPr>
                        <a:t>千円</a:t>
                      </a:r>
                      <a:endParaRPr kumimoji="1" lang="ja-JP" altLang="en-US" sz="1400" dirty="0">
                        <a:latin typeface="ＭＳ ゴシック" panose="020B0609070205080204" pitchFamily="49" charset="-128"/>
                        <a:ea typeface="ＭＳ ゴシック" panose="020B0609070205080204" pitchFamily="49" charset="-128"/>
                      </a:endParaRPr>
                    </a:p>
                  </a:txBody>
                  <a:tcPr anchor="ctr"/>
                </a:tc>
                <a:tc>
                  <a:txBody>
                    <a:bodyPr/>
                    <a:lstStyle/>
                    <a:p>
                      <a:pPr algn="r"/>
                      <a:r>
                        <a:rPr kumimoji="1" lang="en-US" altLang="ja-JP" sz="1400" dirty="0" err="1">
                          <a:latin typeface="ＭＳ ゴシック" panose="020B0609070205080204" pitchFamily="49" charset="-128"/>
                          <a:ea typeface="ＭＳ ゴシック" panose="020B0609070205080204" pitchFamily="49" charset="-128"/>
                        </a:rPr>
                        <a:t>xxx,xxx</a:t>
                      </a:r>
                      <a:r>
                        <a:rPr kumimoji="1" lang="ja-JP" altLang="en-US" sz="1400" dirty="0">
                          <a:latin typeface="ＭＳ ゴシック" panose="020B0609070205080204" pitchFamily="49" charset="-128"/>
                          <a:ea typeface="ＭＳ ゴシック" panose="020B0609070205080204" pitchFamily="49" charset="-128"/>
                        </a:rPr>
                        <a:t>千円</a:t>
                      </a:r>
                    </a:p>
                  </a:txBody>
                  <a:tcPr anchor="ctr"/>
                </a:tc>
                <a:extLst>
                  <a:ext uri="{0D108BD9-81ED-4DB2-BD59-A6C34878D82A}">
                    <a16:rowId xmlns:a16="http://schemas.microsoft.com/office/drawing/2014/main" val="2941612331"/>
                  </a:ext>
                </a:extLst>
              </a:tr>
            </a:tbl>
          </a:graphicData>
        </a:graphic>
      </p:graphicFrame>
      <p:sp>
        <p:nvSpPr>
          <p:cNvPr id="4" name="スライド番号プレースホルダー 3">
            <a:extLst>
              <a:ext uri="{FF2B5EF4-FFF2-40B4-BE49-F238E27FC236}">
                <a16:creationId xmlns:a16="http://schemas.microsoft.com/office/drawing/2014/main" id="{4B2A2E16-C7F2-F9E7-8A53-FCD4BEC5877D}"/>
              </a:ext>
            </a:extLst>
          </p:cNvPr>
          <p:cNvSpPr>
            <a:spLocks noGrp="1"/>
          </p:cNvSpPr>
          <p:nvPr>
            <p:ph type="sldNum" sz="quarter" idx="12"/>
          </p:nvPr>
        </p:nvSpPr>
        <p:spPr/>
        <p:txBody>
          <a:bodyPr/>
          <a:lstStyle/>
          <a:p>
            <a:fld id="{7BA5FE54-4755-424C-BBE7-608E82884B5F}" type="slidenum">
              <a:rPr kumimoji="1" lang="ja-JP" altLang="en-US" smtClean="0"/>
              <a:t>12</a:t>
            </a:fld>
            <a:endParaRPr kumimoji="1" lang="ja-JP" altLang="en-US"/>
          </a:p>
        </p:txBody>
      </p:sp>
    </p:spTree>
    <p:extLst>
      <p:ext uri="{BB962C8B-B14F-4D97-AF65-F5344CB8AC3E}">
        <p14:creationId xmlns:p14="http://schemas.microsoft.com/office/powerpoint/2010/main" val="3819412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57A9B-36E6-1455-8BF9-394F759D62F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841F32E-BDB4-87B7-86D7-170EEFFCC18C}"/>
              </a:ext>
            </a:extLst>
          </p:cNvPr>
          <p:cNvSpPr>
            <a:spLocks noGrp="1"/>
          </p:cNvSpPr>
          <p:nvPr>
            <p:ph type="title"/>
          </p:nvPr>
        </p:nvSpPr>
        <p:spPr>
          <a:xfrm>
            <a:off x="681038" y="103870"/>
            <a:ext cx="8543925" cy="701673"/>
          </a:xfrm>
        </p:spPr>
        <p:txBody>
          <a:bodyPr>
            <a:noAutofit/>
          </a:bodyPr>
          <a:lstStyle/>
          <a:p>
            <a:r>
              <a:rPr lang="ja-JP" altLang="en-US" sz="3600" dirty="0">
                <a:solidFill>
                  <a:srgbClr val="0070C0"/>
                </a:solidFill>
                <a:latin typeface="ＭＳ ゴシック" panose="020B0609070205080204" pitchFamily="49" charset="-128"/>
                <a:ea typeface="ＭＳ ゴシック" panose="020B0609070205080204" pitchFamily="49" charset="-128"/>
              </a:rPr>
              <a:t>３</a:t>
            </a:r>
            <a:r>
              <a:rPr kumimoji="1" lang="ja-JP" altLang="en-US" sz="3600" dirty="0">
                <a:solidFill>
                  <a:srgbClr val="0070C0"/>
                </a:solidFill>
                <a:latin typeface="ＭＳ ゴシック" panose="020B0609070205080204" pitchFamily="49" charset="-128"/>
                <a:ea typeface="ＭＳ ゴシック" panose="020B0609070205080204" pitchFamily="49" charset="-128"/>
              </a:rPr>
              <a:t>．収益計画</a:t>
            </a:r>
          </a:p>
        </p:txBody>
      </p:sp>
      <p:sp>
        <p:nvSpPr>
          <p:cNvPr id="3" name="コンテンツ プレースホルダー 2">
            <a:extLst>
              <a:ext uri="{FF2B5EF4-FFF2-40B4-BE49-F238E27FC236}">
                <a16:creationId xmlns:a16="http://schemas.microsoft.com/office/drawing/2014/main" id="{78B984C4-D3CA-6724-265D-447A73556F4B}"/>
              </a:ext>
            </a:extLst>
          </p:cNvPr>
          <p:cNvSpPr>
            <a:spLocks noGrp="1"/>
          </p:cNvSpPr>
          <p:nvPr>
            <p:ph idx="1"/>
          </p:nvPr>
        </p:nvSpPr>
        <p:spPr>
          <a:xfrm>
            <a:off x="681038" y="696686"/>
            <a:ext cx="8543925" cy="5480277"/>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（２）売上高、付加価値額の計画</a:t>
            </a:r>
          </a:p>
        </p:txBody>
      </p:sp>
      <p:sp>
        <p:nvSpPr>
          <p:cNvPr id="4" name="スライド番号プレースホルダー 3">
            <a:extLst>
              <a:ext uri="{FF2B5EF4-FFF2-40B4-BE49-F238E27FC236}">
                <a16:creationId xmlns:a16="http://schemas.microsoft.com/office/drawing/2014/main" id="{98C1AE4B-293F-30A5-E904-452AA461E1F0}"/>
              </a:ext>
            </a:extLst>
          </p:cNvPr>
          <p:cNvSpPr>
            <a:spLocks noGrp="1"/>
          </p:cNvSpPr>
          <p:nvPr>
            <p:ph type="sldNum" sz="quarter" idx="12"/>
          </p:nvPr>
        </p:nvSpPr>
        <p:spPr/>
        <p:txBody>
          <a:bodyPr/>
          <a:lstStyle/>
          <a:p>
            <a:fld id="{7BA5FE54-4755-424C-BBE7-608E82884B5F}" type="slidenum">
              <a:rPr kumimoji="1" lang="ja-JP" altLang="en-US" smtClean="0"/>
              <a:t>13</a:t>
            </a:fld>
            <a:endParaRPr kumimoji="1" lang="ja-JP" altLang="en-US"/>
          </a:p>
        </p:txBody>
      </p:sp>
      <p:pic>
        <p:nvPicPr>
          <p:cNvPr id="6" name="図 5">
            <a:extLst>
              <a:ext uri="{FF2B5EF4-FFF2-40B4-BE49-F238E27FC236}">
                <a16:creationId xmlns:a16="http://schemas.microsoft.com/office/drawing/2014/main" id="{B79BA97B-D35D-3F9E-2AA3-D9BAF3EDC591}"/>
              </a:ext>
            </a:extLst>
          </p:cNvPr>
          <p:cNvPicPr>
            <a:picLocks noChangeAspect="1"/>
          </p:cNvPicPr>
          <p:nvPr/>
        </p:nvPicPr>
        <p:blipFill>
          <a:blip r:embed="rId2"/>
          <a:stretch>
            <a:fillRect/>
          </a:stretch>
        </p:blipFill>
        <p:spPr>
          <a:xfrm>
            <a:off x="769885" y="1137626"/>
            <a:ext cx="8518992" cy="5256000"/>
          </a:xfrm>
          <a:prstGeom prst="rect">
            <a:avLst/>
          </a:prstGeom>
        </p:spPr>
      </p:pic>
      <p:sp>
        <p:nvSpPr>
          <p:cNvPr id="7" name="テキスト ボックス 6">
            <a:extLst>
              <a:ext uri="{FF2B5EF4-FFF2-40B4-BE49-F238E27FC236}">
                <a16:creationId xmlns:a16="http://schemas.microsoft.com/office/drawing/2014/main" id="{E5E3A6B9-4687-9171-4276-5894307AA360}"/>
              </a:ext>
            </a:extLst>
          </p:cNvPr>
          <p:cNvSpPr txBox="1"/>
          <p:nvPr/>
        </p:nvSpPr>
        <p:spPr>
          <a:xfrm>
            <a:off x="681037" y="6356352"/>
            <a:ext cx="6786563" cy="348666"/>
          </a:xfrm>
          <a:prstGeom prst="rect">
            <a:avLst/>
          </a:prstGeom>
          <a:noFill/>
        </p:spPr>
        <p:txBody>
          <a:bodyPr wrap="square" rtlCol="0">
            <a:spAutoFit/>
          </a:bodyPr>
          <a:lstStyle/>
          <a:p>
            <a:pPr marL="108000" indent="-108000"/>
            <a:r>
              <a:rPr kumimoji="1" lang="en-US" altLang="ja-JP" sz="1600" dirty="0">
                <a:solidFill>
                  <a:srgbClr val="FF0000"/>
                </a:solidFill>
                <a:latin typeface="ＭＳ ゴシック" panose="020B0609070205080204" pitchFamily="49" charset="-128"/>
                <a:ea typeface="ＭＳ ゴシック" panose="020B0609070205080204" pitchFamily="49" charset="-128"/>
              </a:rPr>
              <a:t>※</a:t>
            </a:r>
            <a:r>
              <a:rPr kumimoji="1" lang="ja-JP" altLang="en-US" sz="1600" dirty="0">
                <a:solidFill>
                  <a:srgbClr val="FF0000"/>
                </a:solidFill>
                <a:latin typeface="ＭＳ ゴシック" panose="020B0609070205080204" pitchFamily="49" charset="-128"/>
                <a:ea typeface="ＭＳ ゴシック" panose="020B0609070205080204" pitchFamily="49" charset="-128"/>
              </a:rPr>
              <a:t>上記は記載例です。適宜、各申請者様の実態に基づき作成願います。</a:t>
            </a:r>
          </a:p>
        </p:txBody>
      </p:sp>
    </p:spTree>
    <p:extLst>
      <p:ext uri="{BB962C8B-B14F-4D97-AF65-F5344CB8AC3E}">
        <p14:creationId xmlns:p14="http://schemas.microsoft.com/office/powerpoint/2010/main" val="2330076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47D45-9BC5-2455-45C1-415B07CDE5E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8DEACD6-6787-F4B2-1037-4DE880DEB798}"/>
              </a:ext>
            </a:extLst>
          </p:cNvPr>
          <p:cNvSpPr>
            <a:spLocks noGrp="1"/>
          </p:cNvSpPr>
          <p:nvPr>
            <p:ph type="title"/>
          </p:nvPr>
        </p:nvSpPr>
        <p:spPr>
          <a:xfrm>
            <a:off x="681038" y="103870"/>
            <a:ext cx="8543925" cy="701673"/>
          </a:xfrm>
        </p:spPr>
        <p:txBody>
          <a:bodyPr>
            <a:noAutofit/>
          </a:bodyPr>
          <a:lstStyle/>
          <a:p>
            <a:r>
              <a:rPr lang="ja-JP" altLang="en-US" sz="3600" dirty="0">
                <a:solidFill>
                  <a:srgbClr val="0070C0"/>
                </a:solidFill>
                <a:latin typeface="ＭＳ ゴシック" panose="020B0609070205080204" pitchFamily="49" charset="-128"/>
                <a:ea typeface="ＭＳ ゴシック" panose="020B0609070205080204" pitchFamily="49" charset="-128"/>
              </a:rPr>
              <a:t>３</a:t>
            </a:r>
            <a:r>
              <a:rPr kumimoji="1" lang="ja-JP" altLang="en-US" sz="3600" dirty="0">
                <a:solidFill>
                  <a:srgbClr val="0070C0"/>
                </a:solidFill>
                <a:latin typeface="ＭＳ ゴシック" panose="020B0609070205080204" pitchFamily="49" charset="-128"/>
                <a:ea typeface="ＭＳ ゴシック" panose="020B0609070205080204" pitchFamily="49" charset="-128"/>
              </a:rPr>
              <a:t>．収益計画</a:t>
            </a:r>
          </a:p>
        </p:txBody>
      </p:sp>
      <p:sp>
        <p:nvSpPr>
          <p:cNvPr id="3" name="コンテンツ プレースホルダー 2">
            <a:extLst>
              <a:ext uri="{FF2B5EF4-FFF2-40B4-BE49-F238E27FC236}">
                <a16:creationId xmlns:a16="http://schemas.microsoft.com/office/drawing/2014/main" id="{FA078371-ADF7-2D61-3DB7-1CB64A29B65C}"/>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（２）売上高、付加価値額の計画</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0" indent="0">
              <a:buNone/>
            </a:pP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前頁の計画表に係る説明を記載</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本事業の売上高は・・・・</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ja-JP" altLang="en-US" sz="2400" dirty="0">
                <a:solidFill>
                  <a:srgbClr val="0070C0"/>
                </a:solidFill>
                <a:latin typeface="ＭＳ ゴシック" panose="020B0609070205080204" pitchFamily="49" charset="-128"/>
                <a:ea typeface="ＭＳ ゴシック" panose="020B0609070205080204" pitchFamily="49" charset="-128"/>
              </a:rPr>
              <a:t>本事業の売上原価は・・・</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本事業の販管費は・・・・</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本事業以外の売上高は・・・・</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本事業以外の売上原価は・・・</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本事業以外の販管費は・・・・</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以上から５期後の売上高成長率、付加</a:t>
            </a:r>
            <a:r>
              <a:rPr lang="ja-JP" altLang="en-US" sz="2400">
                <a:solidFill>
                  <a:srgbClr val="0070C0"/>
                </a:solidFill>
                <a:latin typeface="ＭＳ ゴシック" panose="020B0609070205080204" pitchFamily="49" charset="-128"/>
                <a:ea typeface="ＭＳ ゴシック" panose="020B0609070205080204" pitchFamily="49" charset="-128"/>
              </a:rPr>
              <a:t>価値額増加率</a:t>
            </a:r>
            <a:r>
              <a:rPr lang="ja-JP" altLang="en-US" sz="2400" dirty="0">
                <a:solidFill>
                  <a:srgbClr val="0070C0"/>
                </a:solidFill>
                <a:latin typeface="ＭＳ ゴシック" panose="020B0609070205080204" pitchFamily="49" charset="-128"/>
                <a:ea typeface="ＭＳ ゴシック" panose="020B0609070205080204" pitchFamily="49" charset="-128"/>
              </a:rPr>
              <a:t>はそれぞれ〇</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年、△</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年である。</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ja-JP" altLang="en-US" sz="2400" dirty="0">
                <a:solidFill>
                  <a:srgbClr val="0070C0"/>
                </a:solidFill>
                <a:latin typeface="ＭＳ ゴシック" panose="020B0609070205080204" pitchFamily="49" charset="-128"/>
                <a:ea typeface="ＭＳ ゴシック" panose="020B0609070205080204" pitchFamily="49" charset="-128"/>
              </a:rPr>
              <a:t>また、（本事業成果による５</a:t>
            </a:r>
            <a:r>
              <a:rPr lang="ja-JP" altLang="en-US" sz="2400" dirty="0">
                <a:solidFill>
                  <a:srgbClr val="0070C0"/>
                </a:solidFill>
                <a:latin typeface="ＭＳ ゴシック" panose="020B0609070205080204" pitchFamily="49" charset="-128"/>
                <a:ea typeface="ＭＳ ゴシック" panose="020B0609070205080204" pitchFamily="49" charset="-128"/>
              </a:rPr>
              <a:t>期後の売上拡大額）</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a:t>
            </a:r>
            <a:r>
              <a:rPr lang="en-US" altLang="ja-JP" sz="2400" dirty="0">
                <a:solidFill>
                  <a:srgbClr val="0070C0"/>
                </a:solidFill>
                <a:latin typeface="ＭＳ ゴシック" panose="020B0609070205080204" pitchFamily="49" charset="-128"/>
                <a:ea typeface="ＭＳ ゴシック" panose="020B0609070205080204" pitchFamily="49" charset="-128"/>
              </a:rPr>
              <a:t>10</a:t>
            </a:r>
            <a:r>
              <a:rPr lang="ja-JP" altLang="en-US" sz="2400" dirty="0">
                <a:solidFill>
                  <a:srgbClr val="0070C0"/>
                </a:solidFill>
                <a:latin typeface="ＭＳ ゴシック" panose="020B0609070205080204" pitchFamily="49" charset="-128"/>
                <a:ea typeface="ＭＳ ゴシック" panose="020B0609070205080204" pitchFamily="49" charset="-128"/>
              </a:rPr>
              <a:t>億円－直近期の売上高）の値は</a:t>
            </a:r>
            <a:r>
              <a:rPr lang="en-US" altLang="ja-JP" sz="2400" dirty="0">
                <a:solidFill>
                  <a:srgbClr val="0070C0"/>
                </a:solidFill>
                <a:latin typeface="ＭＳ ゴシック" panose="020B0609070205080204" pitchFamily="49" charset="-128"/>
                <a:ea typeface="ＭＳ ゴシック" panose="020B0609070205080204" pitchFamily="49" charset="-128"/>
              </a:rPr>
              <a:t>0.xx</a:t>
            </a:r>
            <a:r>
              <a:rPr lang="ja-JP" altLang="en-US" sz="2400" dirty="0">
                <a:solidFill>
                  <a:srgbClr val="0070C0"/>
                </a:solidFill>
                <a:latin typeface="ＭＳ ゴシック" panose="020B0609070205080204" pitchFamily="49" charset="-128"/>
                <a:ea typeface="ＭＳ ゴシック" panose="020B0609070205080204" pitchFamily="49" charset="-128"/>
              </a:rPr>
              <a:t>である。</a:t>
            </a:r>
            <a:endParaRPr kumimoji="1" lang="ja-JP" altLang="en-US" sz="2400" dirty="0">
              <a:solidFill>
                <a:srgbClr val="0070C0"/>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a:extLst>
              <a:ext uri="{FF2B5EF4-FFF2-40B4-BE49-F238E27FC236}">
                <a16:creationId xmlns:a16="http://schemas.microsoft.com/office/drawing/2014/main" id="{320FC792-6C8B-52D3-60C2-257DD1276B4D}"/>
              </a:ext>
            </a:extLst>
          </p:cNvPr>
          <p:cNvSpPr>
            <a:spLocks noGrp="1"/>
          </p:cNvSpPr>
          <p:nvPr>
            <p:ph type="sldNum" sz="quarter" idx="12"/>
          </p:nvPr>
        </p:nvSpPr>
        <p:spPr/>
        <p:txBody>
          <a:bodyPr/>
          <a:lstStyle/>
          <a:p>
            <a:fld id="{7BA5FE54-4755-424C-BBE7-608E82884B5F}" type="slidenum">
              <a:rPr kumimoji="1" lang="ja-JP" altLang="en-US" smtClean="0"/>
              <a:t>14</a:t>
            </a:fld>
            <a:endParaRPr kumimoji="1" lang="ja-JP" altLang="en-US"/>
          </a:p>
        </p:txBody>
      </p:sp>
    </p:spTree>
    <p:extLst>
      <p:ext uri="{BB962C8B-B14F-4D97-AF65-F5344CB8AC3E}">
        <p14:creationId xmlns:p14="http://schemas.microsoft.com/office/powerpoint/2010/main" val="4056561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C91C8-46E9-03F5-4BA3-DF9CEC9362A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F01A7E-7059-E927-890D-40D0BEA77925}"/>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４．本事業の実施体制</a:t>
            </a:r>
          </a:p>
        </p:txBody>
      </p:sp>
      <p:sp>
        <p:nvSpPr>
          <p:cNvPr id="3" name="コンテンツ プレースホルダー 2">
            <a:extLst>
              <a:ext uri="{FF2B5EF4-FFF2-40B4-BE49-F238E27FC236}">
                <a16:creationId xmlns:a16="http://schemas.microsoft.com/office/drawing/2014/main" id="{DA44DF7E-A178-9F52-0FAA-C97990A5CE22}"/>
              </a:ext>
            </a:extLst>
          </p:cNvPr>
          <p:cNvSpPr>
            <a:spLocks noGrp="1"/>
          </p:cNvSpPr>
          <p:nvPr>
            <p:ph idx="1"/>
          </p:nvPr>
        </p:nvSpPr>
        <p:spPr>
          <a:xfrm>
            <a:off x="681038" y="968829"/>
            <a:ext cx="8543925" cy="5208134"/>
          </a:xfrm>
        </p:spPr>
        <p:txBody>
          <a:bodyPr>
            <a:noAutofit/>
          </a:bodyPr>
          <a:lstStyle/>
          <a:p>
            <a:r>
              <a:rPr lang="ja-JP" altLang="en-US" sz="2400" dirty="0">
                <a:solidFill>
                  <a:srgbClr val="0070C0"/>
                </a:solidFill>
                <a:latin typeface="ＭＳ ゴシック" panose="020B0609070205080204" pitchFamily="49" charset="-128"/>
                <a:ea typeface="ＭＳ ゴシック" panose="020B0609070205080204" pitchFamily="49" charset="-128"/>
              </a:rPr>
              <a:t>本事業の実施体制は次のとおり。</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設備の取得や生産は・・・・</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ja-JP" altLang="en-US" sz="2400" dirty="0">
                <a:solidFill>
                  <a:srgbClr val="0070C0"/>
                </a:solidFill>
                <a:latin typeface="ＭＳ ゴシック" panose="020B0609070205080204" pitchFamily="49" charset="-128"/>
                <a:ea typeface="ＭＳ ゴシック" panose="020B0609070205080204" pitchFamily="49" charset="-128"/>
              </a:rPr>
              <a:t>本事業に係る営業活動は・・・</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本事業におけるその他の販売促進策は・・・・</a:t>
            </a:r>
            <a:endParaRPr kumimoji="1" lang="ja-JP" altLang="en-US" sz="2400" dirty="0">
              <a:solidFill>
                <a:srgbClr val="0070C0"/>
              </a:solidFill>
              <a:latin typeface="ＭＳ ゴシック" panose="020B0609070205080204" pitchFamily="49" charset="-128"/>
              <a:ea typeface="ＭＳ ゴシック" panose="020B0609070205080204" pitchFamily="49" charset="-128"/>
            </a:endParaRPr>
          </a:p>
        </p:txBody>
      </p:sp>
      <p:sp>
        <p:nvSpPr>
          <p:cNvPr id="4" name="正方形/長方形 3">
            <a:extLst>
              <a:ext uri="{FF2B5EF4-FFF2-40B4-BE49-F238E27FC236}">
                <a16:creationId xmlns:a16="http://schemas.microsoft.com/office/drawing/2014/main" id="{51A43688-27F8-21BC-B470-2F0942190C3C}"/>
              </a:ext>
            </a:extLst>
          </p:cNvPr>
          <p:cNvSpPr/>
          <p:nvPr/>
        </p:nvSpPr>
        <p:spPr>
          <a:xfrm>
            <a:off x="1467678" y="2964449"/>
            <a:ext cx="7199244" cy="3481817"/>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実施体制図を作成・添付</a:t>
            </a:r>
          </a:p>
        </p:txBody>
      </p:sp>
      <p:sp>
        <p:nvSpPr>
          <p:cNvPr id="5" name="スライド番号プレースホルダー 4">
            <a:extLst>
              <a:ext uri="{FF2B5EF4-FFF2-40B4-BE49-F238E27FC236}">
                <a16:creationId xmlns:a16="http://schemas.microsoft.com/office/drawing/2014/main" id="{5D66F8BA-AC28-0F6C-A7E7-2407BEBCB088}"/>
              </a:ext>
            </a:extLst>
          </p:cNvPr>
          <p:cNvSpPr>
            <a:spLocks noGrp="1"/>
          </p:cNvSpPr>
          <p:nvPr>
            <p:ph type="sldNum" sz="quarter" idx="12"/>
          </p:nvPr>
        </p:nvSpPr>
        <p:spPr/>
        <p:txBody>
          <a:bodyPr/>
          <a:lstStyle/>
          <a:p>
            <a:fld id="{7BA5FE54-4755-424C-BBE7-608E82884B5F}" type="slidenum">
              <a:rPr kumimoji="1" lang="ja-JP" altLang="en-US" smtClean="0"/>
              <a:t>15</a:t>
            </a:fld>
            <a:endParaRPr kumimoji="1" lang="ja-JP" altLang="en-US"/>
          </a:p>
        </p:txBody>
      </p:sp>
    </p:spTree>
    <p:extLst>
      <p:ext uri="{BB962C8B-B14F-4D97-AF65-F5344CB8AC3E}">
        <p14:creationId xmlns:p14="http://schemas.microsoft.com/office/powerpoint/2010/main" val="2155037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35260-B774-5C36-D628-FDBCE8FE8B1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B306B13-BDDE-FDB9-1139-327B2D5AEEB2}"/>
              </a:ext>
            </a:extLst>
          </p:cNvPr>
          <p:cNvSpPr>
            <a:spLocks noGrp="1"/>
          </p:cNvSpPr>
          <p:nvPr>
            <p:ph type="title"/>
          </p:nvPr>
        </p:nvSpPr>
        <p:spPr>
          <a:xfrm>
            <a:off x="681038" y="103870"/>
            <a:ext cx="8543925" cy="701673"/>
          </a:xfrm>
        </p:spPr>
        <p:txBody>
          <a:bodyPr>
            <a:noAutofit/>
          </a:bodyPr>
          <a:lstStyle/>
          <a:p>
            <a:r>
              <a:rPr lang="ja-JP" altLang="en-US" sz="3600" dirty="0">
                <a:solidFill>
                  <a:srgbClr val="0070C0"/>
                </a:solidFill>
                <a:latin typeface="ＭＳ ゴシック" panose="020B0609070205080204" pitchFamily="49" charset="-128"/>
                <a:ea typeface="ＭＳ ゴシック" panose="020B0609070205080204" pitchFamily="49" charset="-128"/>
              </a:rPr>
              <a:t>５</a:t>
            </a:r>
            <a:r>
              <a:rPr kumimoji="1" lang="ja-JP" altLang="en-US" sz="3600" dirty="0">
                <a:solidFill>
                  <a:srgbClr val="0070C0"/>
                </a:solidFill>
                <a:latin typeface="ＭＳ ゴシック" panose="020B0609070205080204" pitchFamily="49" charset="-128"/>
                <a:ea typeface="ＭＳ ゴシック" panose="020B0609070205080204" pitchFamily="49" charset="-128"/>
              </a:rPr>
              <a:t>．その他補足説明</a:t>
            </a:r>
          </a:p>
        </p:txBody>
      </p:sp>
      <p:sp>
        <p:nvSpPr>
          <p:cNvPr id="3" name="コンテンツ プレースホルダー 2">
            <a:extLst>
              <a:ext uri="{FF2B5EF4-FFF2-40B4-BE49-F238E27FC236}">
                <a16:creationId xmlns:a16="http://schemas.microsoft.com/office/drawing/2014/main" id="{020B0714-CC96-874A-04DB-6245DC9E40A3}"/>
              </a:ext>
            </a:extLst>
          </p:cNvPr>
          <p:cNvSpPr>
            <a:spLocks noGrp="1"/>
          </p:cNvSpPr>
          <p:nvPr>
            <p:ph idx="1"/>
          </p:nvPr>
        </p:nvSpPr>
        <p:spPr>
          <a:xfrm>
            <a:off x="681038" y="968829"/>
            <a:ext cx="8543925" cy="5208134"/>
          </a:xfrm>
        </p:spPr>
        <p:txBody>
          <a:bodyPr>
            <a:noAutofit/>
          </a:bodyPr>
          <a:lstStyle/>
          <a:p>
            <a:pPr marL="0" indent="0">
              <a:buNone/>
            </a:pPr>
            <a:r>
              <a:rPr lang="ja-JP" altLang="en-US" sz="2400" dirty="0">
                <a:solidFill>
                  <a:srgbClr val="0070C0"/>
                </a:solidFill>
                <a:latin typeface="ＭＳ ゴシック" panose="020B0609070205080204" pitchFamily="49" charset="-128"/>
                <a:ea typeface="ＭＳ ゴシック" panose="020B0609070205080204" pitchFamily="49" charset="-128"/>
              </a:rPr>
              <a:t>記載内容の例）</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資金調達をする場合はその目途に関する情報</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財務状況に懸念（複数期連続赤字、債務超過等）がある場合には、当該事項を払しょくするための方針・計画</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支援機関の伴走支援の状況　など</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a:extLst>
              <a:ext uri="{FF2B5EF4-FFF2-40B4-BE49-F238E27FC236}">
                <a16:creationId xmlns:a16="http://schemas.microsoft.com/office/drawing/2014/main" id="{5990A08F-F38E-7655-63E9-43AED60BFF06}"/>
              </a:ext>
            </a:extLst>
          </p:cNvPr>
          <p:cNvSpPr>
            <a:spLocks noGrp="1"/>
          </p:cNvSpPr>
          <p:nvPr>
            <p:ph type="sldNum" sz="quarter" idx="12"/>
          </p:nvPr>
        </p:nvSpPr>
        <p:spPr/>
        <p:txBody>
          <a:bodyPr/>
          <a:lstStyle/>
          <a:p>
            <a:fld id="{7BA5FE54-4755-424C-BBE7-608E82884B5F}" type="slidenum">
              <a:rPr kumimoji="1" lang="ja-JP" altLang="en-US" smtClean="0"/>
              <a:t>16</a:t>
            </a:fld>
            <a:endParaRPr kumimoji="1" lang="ja-JP" altLang="en-US"/>
          </a:p>
        </p:txBody>
      </p:sp>
    </p:spTree>
    <p:extLst>
      <p:ext uri="{BB962C8B-B14F-4D97-AF65-F5344CB8AC3E}">
        <p14:creationId xmlns:p14="http://schemas.microsoft.com/office/powerpoint/2010/main" val="230808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FEB24C-5B46-D730-E030-3F6B18430278}"/>
              </a:ext>
            </a:extLst>
          </p:cNvPr>
          <p:cNvSpPr>
            <a:spLocks noGrp="1"/>
          </p:cNvSpPr>
          <p:nvPr>
            <p:ph type="title"/>
          </p:nvPr>
        </p:nvSpPr>
        <p:spPr>
          <a:xfrm>
            <a:off x="681038" y="206102"/>
            <a:ext cx="8543925" cy="920334"/>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目次</a:t>
            </a:r>
          </a:p>
        </p:txBody>
      </p:sp>
      <p:sp>
        <p:nvSpPr>
          <p:cNvPr id="3" name="コンテンツ プレースホルダー 2">
            <a:extLst>
              <a:ext uri="{FF2B5EF4-FFF2-40B4-BE49-F238E27FC236}">
                <a16:creationId xmlns:a16="http://schemas.microsoft.com/office/drawing/2014/main" id="{AB31FCE4-DD1B-92BA-1F0E-911F4D82C04B}"/>
              </a:ext>
            </a:extLst>
          </p:cNvPr>
          <p:cNvSpPr>
            <a:spLocks noGrp="1"/>
          </p:cNvSpPr>
          <p:nvPr>
            <p:ph idx="1"/>
          </p:nvPr>
        </p:nvSpPr>
        <p:spPr>
          <a:xfrm>
            <a:off x="681038" y="1537252"/>
            <a:ext cx="8543925" cy="4639711"/>
          </a:xfrm>
        </p:spPr>
        <p:txBody>
          <a:bodyPr>
            <a:noAutofit/>
          </a:bodyPr>
          <a:lstStyle/>
          <a:p>
            <a:pPr marL="457200" indent="-457200">
              <a:buFont typeface="+mj-lt"/>
              <a:buAutoNum type="arabicPeriod"/>
            </a:pPr>
            <a:r>
              <a:rPr kumimoji="1" lang="ja-JP" altLang="en-US" dirty="0">
                <a:solidFill>
                  <a:srgbClr val="0070C0"/>
                </a:solidFill>
                <a:latin typeface="ＭＳ ゴシック" panose="020B0609070205080204" pitchFamily="49" charset="-128"/>
                <a:ea typeface="ＭＳ ゴシック" panose="020B0609070205080204" pitchFamily="49" charset="-128"/>
              </a:rPr>
              <a:t>成長志向企業宣言の内容</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lt"/>
              <a:buAutoNum type="arabicPeriod"/>
            </a:pPr>
            <a:r>
              <a:rPr lang="ja-JP" altLang="en-US" dirty="0">
                <a:solidFill>
                  <a:srgbClr val="0070C0"/>
                </a:solidFill>
                <a:latin typeface="ＭＳ ゴシック" panose="020B0609070205080204" pitchFamily="49" charset="-128"/>
                <a:ea typeface="ＭＳ ゴシック" panose="020B0609070205080204" pitchFamily="49" charset="-128"/>
              </a:rPr>
              <a:t>本事業における取組内容</a:t>
            </a:r>
            <a:endParaRPr lang="en-US" altLang="ja-JP" dirty="0">
              <a:solidFill>
                <a:srgbClr val="0070C0"/>
              </a:solidFill>
              <a:latin typeface="ＭＳ ゴシック" panose="020B0609070205080204" pitchFamily="49" charset="-128"/>
              <a:ea typeface="ＭＳ ゴシック" panose="020B0609070205080204" pitchFamily="49" charset="-128"/>
            </a:endParaRPr>
          </a:p>
          <a:p>
            <a:pPr marL="457200" lvl="1" indent="0">
              <a:buNone/>
            </a:pPr>
            <a:r>
              <a:rPr kumimoji="1" lang="ja-JP" altLang="en-US" dirty="0">
                <a:solidFill>
                  <a:srgbClr val="0070C0"/>
                </a:solidFill>
                <a:latin typeface="ＭＳ ゴシック" panose="020B0609070205080204" pitchFamily="49" charset="-128"/>
                <a:ea typeface="ＭＳ ゴシック" panose="020B0609070205080204" pitchFamily="49" charset="-128"/>
              </a:rPr>
              <a:t>（１）事業概要</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pPr marL="457200" lvl="1" indent="0">
              <a:buNone/>
            </a:pPr>
            <a:r>
              <a:rPr lang="ja-JP" altLang="en-US"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lt"/>
              <a:buAutoNum type="arabicPeriod"/>
            </a:pPr>
            <a:r>
              <a:rPr kumimoji="1" lang="ja-JP" altLang="en-US" dirty="0">
                <a:solidFill>
                  <a:srgbClr val="0070C0"/>
                </a:solidFill>
                <a:latin typeface="ＭＳ ゴシック" panose="020B0609070205080204" pitchFamily="49" charset="-128"/>
                <a:ea typeface="ＭＳ ゴシック" panose="020B0609070205080204" pitchFamily="49" charset="-128"/>
              </a:rPr>
              <a:t>収益計画</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pPr marL="457200" lvl="1" indent="0">
              <a:buNone/>
            </a:pPr>
            <a:r>
              <a:rPr lang="ja-JP" altLang="en-US" dirty="0">
                <a:solidFill>
                  <a:srgbClr val="0070C0"/>
                </a:solidFill>
                <a:latin typeface="ＭＳ ゴシック" panose="020B0609070205080204" pitchFamily="49" charset="-128"/>
                <a:ea typeface="ＭＳ ゴシック" panose="020B0609070205080204" pitchFamily="49" charset="-128"/>
              </a:rPr>
              <a:t>（１）販売計画</a:t>
            </a:r>
            <a:endParaRPr lang="en-US" altLang="ja-JP" dirty="0">
              <a:solidFill>
                <a:srgbClr val="0070C0"/>
              </a:solidFill>
              <a:latin typeface="ＭＳ ゴシック" panose="020B0609070205080204" pitchFamily="49" charset="-128"/>
              <a:ea typeface="ＭＳ ゴシック" panose="020B0609070205080204" pitchFamily="49" charset="-128"/>
            </a:endParaRPr>
          </a:p>
          <a:p>
            <a:pPr marL="457200" lvl="1" indent="0">
              <a:buNone/>
            </a:pPr>
            <a:r>
              <a:rPr kumimoji="1" lang="ja-JP" altLang="en-US" dirty="0">
                <a:solidFill>
                  <a:srgbClr val="0070C0"/>
                </a:solidFill>
                <a:latin typeface="ＭＳ ゴシック" panose="020B0609070205080204" pitchFamily="49" charset="-128"/>
                <a:ea typeface="ＭＳ ゴシック" panose="020B0609070205080204" pitchFamily="49" charset="-128"/>
              </a:rPr>
              <a:t>（２）売上高、付加価値額の計画</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lt"/>
              <a:buAutoNum type="arabicPeriod"/>
            </a:pPr>
            <a:r>
              <a:rPr lang="ja-JP" altLang="en-US" dirty="0">
                <a:solidFill>
                  <a:srgbClr val="0070C0"/>
                </a:solidFill>
                <a:latin typeface="ＭＳ ゴシック" panose="020B0609070205080204" pitchFamily="49" charset="-128"/>
                <a:ea typeface="ＭＳ ゴシック" panose="020B0609070205080204" pitchFamily="49" charset="-128"/>
              </a:rPr>
              <a:t>本事業の実施体制</a:t>
            </a:r>
            <a:endParaRPr lang="en-US" altLang="ja-JP"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lt"/>
              <a:buAutoNum type="arabicPeriod"/>
            </a:pPr>
            <a:r>
              <a:rPr lang="ja-JP" altLang="en-US" dirty="0">
                <a:solidFill>
                  <a:srgbClr val="0070C0"/>
                </a:solidFill>
                <a:latin typeface="ＭＳ ゴシック" panose="020B0609070205080204" pitchFamily="49" charset="-128"/>
                <a:ea typeface="ＭＳ ゴシック" panose="020B0609070205080204" pitchFamily="49" charset="-128"/>
              </a:rPr>
              <a:t>その他補足説明</a:t>
            </a:r>
            <a:endParaRPr kumimoji="1" lang="en-US" altLang="ja-JP" dirty="0">
              <a:solidFill>
                <a:srgbClr val="0070C0"/>
              </a:solidFill>
              <a:latin typeface="ＭＳ ゴシック" panose="020B0609070205080204" pitchFamily="49" charset="-128"/>
              <a:ea typeface="ＭＳ ゴシック" panose="020B0609070205080204" pitchFamily="49" charset="-128"/>
            </a:endParaRPr>
          </a:p>
          <a:p>
            <a:endParaRPr kumimoji="1" lang="ja-JP" altLang="en-US" dirty="0">
              <a:solidFill>
                <a:srgbClr val="0070C0"/>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a:extLst>
              <a:ext uri="{FF2B5EF4-FFF2-40B4-BE49-F238E27FC236}">
                <a16:creationId xmlns:a16="http://schemas.microsoft.com/office/drawing/2014/main" id="{B7BCEC3A-5594-E9C5-F129-D0336C487F2C}"/>
              </a:ext>
            </a:extLst>
          </p:cNvPr>
          <p:cNvSpPr>
            <a:spLocks noGrp="1"/>
          </p:cNvSpPr>
          <p:nvPr>
            <p:ph type="sldNum" sz="quarter" idx="12"/>
          </p:nvPr>
        </p:nvSpPr>
        <p:spPr/>
        <p:txBody>
          <a:bodyPr/>
          <a:lstStyle/>
          <a:p>
            <a:fld id="{7BA5FE54-4755-424C-BBE7-608E82884B5F}" type="slidenum">
              <a:rPr kumimoji="1" lang="ja-JP" altLang="en-US" smtClean="0"/>
              <a:t>2</a:t>
            </a:fld>
            <a:endParaRPr kumimoji="1" lang="ja-JP" altLang="en-US"/>
          </a:p>
        </p:txBody>
      </p:sp>
    </p:spTree>
    <p:extLst>
      <p:ext uri="{BB962C8B-B14F-4D97-AF65-F5344CB8AC3E}">
        <p14:creationId xmlns:p14="http://schemas.microsoft.com/office/powerpoint/2010/main" val="2726676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D36B6-E98C-BFCD-3A70-E715A157265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2EB28D5-AD87-BA42-B014-B7D2DE71F343}"/>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１．成長志向企業宣言書（表面）</a:t>
            </a:r>
          </a:p>
        </p:txBody>
      </p:sp>
      <p:sp>
        <p:nvSpPr>
          <p:cNvPr id="4" name="スライド番号プレースホルダー 3">
            <a:extLst>
              <a:ext uri="{FF2B5EF4-FFF2-40B4-BE49-F238E27FC236}">
                <a16:creationId xmlns:a16="http://schemas.microsoft.com/office/drawing/2014/main" id="{E248E203-65A9-ACB6-2469-8D7119C31253}"/>
              </a:ext>
            </a:extLst>
          </p:cNvPr>
          <p:cNvSpPr>
            <a:spLocks noGrp="1"/>
          </p:cNvSpPr>
          <p:nvPr>
            <p:ph type="sldNum" sz="quarter" idx="12"/>
          </p:nvPr>
        </p:nvSpPr>
        <p:spPr/>
        <p:txBody>
          <a:bodyPr/>
          <a:lstStyle/>
          <a:p>
            <a:fld id="{7BA5FE54-4755-424C-BBE7-608E82884B5F}" type="slidenum">
              <a:rPr kumimoji="1" lang="ja-JP" altLang="en-US" smtClean="0"/>
              <a:t>3</a:t>
            </a:fld>
            <a:endParaRPr kumimoji="1" lang="ja-JP" altLang="en-US"/>
          </a:p>
        </p:txBody>
      </p:sp>
      <p:sp>
        <p:nvSpPr>
          <p:cNvPr id="7" name="タイトル 1">
            <a:extLst>
              <a:ext uri="{FF2B5EF4-FFF2-40B4-BE49-F238E27FC236}">
                <a16:creationId xmlns:a16="http://schemas.microsoft.com/office/drawing/2014/main" id="{C8C8AECA-2752-79D2-DCCC-F40AEA56FF60}"/>
              </a:ext>
            </a:extLst>
          </p:cNvPr>
          <p:cNvSpPr txBox="1">
            <a:spLocks/>
          </p:cNvSpPr>
          <p:nvPr/>
        </p:nvSpPr>
        <p:spPr>
          <a:xfrm>
            <a:off x="681038" y="849597"/>
            <a:ext cx="8543925" cy="340241"/>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dirty="0">
                <a:latin typeface="ＭＳ Ｐゴシック" panose="020B0600070205080204" pitchFamily="50" charset="-128"/>
                <a:ea typeface="ＭＳ Ｐゴシック" panose="020B0600070205080204" pitchFamily="50" charset="-128"/>
              </a:rPr>
              <a:t>成長志向企業宣言書</a:t>
            </a:r>
          </a:p>
        </p:txBody>
      </p:sp>
      <p:sp>
        <p:nvSpPr>
          <p:cNvPr id="8" name="正方形/長方形 7">
            <a:extLst>
              <a:ext uri="{FF2B5EF4-FFF2-40B4-BE49-F238E27FC236}">
                <a16:creationId xmlns:a16="http://schemas.microsoft.com/office/drawing/2014/main" id="{C0B93A34-0592-E26D-6B78-F400D8010F46}"/>
              </a:ext>
            </a:extLst>
          </p:cNvPr>
          <p:cNvSpPr/>
          <p:nvPr/>
        </p:nvSpPr>
        <p:spPr>
          <a:xfrm>
            <a:off x="681038" y="1270081"/>
            <a:ext cx="8543925" cy="5191997"/>
          </a:xfrm>
          <a:prstGeom prst="rect">
            <a:avLst/>
          </a:prstGeom>
          <a:no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AA3FD290-09B9-4557-8165-26D88C17FFD5}"/>
              </a:ext>
            </a:extLst>
          </p:cNvPr>
          <p:cNvSpPr/>
          <p:nvPr/>
        </p:nvSpPr>
        <p:spPr>
          <a:xfrm>
            <a:off x="887764" y="1371087"/>
            <a:ext cx="2211571" cy="720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latin typeface="ＭＳ ゴシック" panose="020B0609070205080204" pitchFamily="49" charset="-128"/>
                <a:ea typeface="ＭＳ ゴシック" panose="020B0609070205080204" pitchFamily="49" charset="-128"/>
              </a:rPr>
              <a:t>長野県</a:t>
            </a:r>
            <a:endParaRPr kumimoji="1" lang="en-US" altLang="ja-JP" sz="1600">
              <a:latin typeface="ＭＳ ゴシック" panose="020B0609070205080204" pitchFamily="49" charset="-128"/>
              <a:ea typeface="ＭＳ ゴシック" panose="020B0609070205080204" pitchFamily="49" charset="-128"/>
            </a:endParaRPr>
          </a:p>
          <a:p>
            <a:pPr algn="ctr"/>
            <a:r>
              <a:rPr kumimoji="1" lang="ja-JP" altLang="en-US" sz="1600">
                <a:latin typeface="ＭＳ ゴシック" panose="020B0609070205080204" pitchFamily="49" charset="-128"/>
                <a:ea typeface="ＭＳ ゴシック" panose="020B0609070205080204" pitchFamily="49" charset="-128"/>
              </a:rPr>
              <a:t>成長志向企業宣言</a:t>
            </a:r>
          </a:p>
        </p:txBody>
      </p:sp>
      <p:sp>
        <p:nvSpPr>
          <p:cNvPr id="10" name="正方形/長方形 9">
            <a:extLst>
              <a:ext uri="{FF2B5EF4-FFF2-40B4-BE49-F238E27FC236}">
                <a16:creationId xmlns:a16="http://schemas.microsoft.com/office/drawing/2014/main" id="{A1C14835-137B-D472-36C3-6308F6693BC5}"/>
              </a:ext>
            </a:extLst>
          </p:cNvPr>
          <p:cNvSpPr/>
          <p:nvPr/>
        </p:nvSpPr>
        <p:spPr>
          <a:xfrm>
            <a:off x="3322174" y="1371087"/>
            <a:ext cx="5696062" cy="720000"/>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latin typeface="ＭＳ ゴシック" panose="020B0609070205080204" pitchFamily="49" charset="-128"/>
                <a:ea typeface="ＭＳ ゴシック" panose="020B0609070205080204" pitchFamily="49" charset="-128"/>
              </a:rPr>
              <a:t>株式会社長野県庁（長野県長野市</a:t>
            </a:r>
            <a:r>
              <a:rPr kumimoji="1" lang="en-US" altLang="ja-JP" sz="2000">
                <a:solidFill>
                  <a:schemeClr val="tx1"/>
                </a:solidFill>
                <a:latin typeface="ＭＳ ゴシック" panose="020B0609070205080204" pitchFamily="49" charset="-128"/>
                <a:ea typeface="ＭＳ ゴシック" panose="020B0609070205080204" pitchFamily="49" charset="-128"/>
              </a:rPr>
              <a:t>XXXX</a:t>
            </a:r>
            <a:r>
              <a:rPr kumimoji="1" lang="ja-JP" altLang="en-US" sz="2000">
                <a:solidFill>
                  <a:schemeClr val="tx1"/>
                </a:solidFill>
                <a:latin typeface="ＭＳ ゴシック" panose="020B0609070205080204" pitchFamily="49" charset="-128"/>
                <a:ea typeface="ＭＳ ゴシック" panose="020B0609070205080204" pitchFamily="49" charset="-128"/>
              </a:rPr>
              <a:t>）</a:t>
            </a:r>
          </a:p>
        </p:txBody>
      </p:sp>
      <p:sp>
        <p:nvSpPr>
          <p:cNvPr id="11" name="正方形/長方形 10">
            <a:extLst>
              <a:ext uri="{FF2B5EF4-FFF2-40B4-BE49-F238E27FC236}">
                <a16:creationId xmlns:a16="http://schemas.microsoft.com/office/drawing/2014/main" id="{EE7710FF-0024-B900-04D8-F3719ACD0198}"/>
              </a:ext>
            </a:extLst>
          </p:cNvPr>
          <p:cNvSpPr/>
          <p:nvPr/>
        </p:nvSpPr>
        <p:spPr>
          <a:xfrm>
            <a:off x="882392" y="2170827"/>
            <a:ext cx="2222314" cy="4170984"/>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■本社所在地：長野県○○市△△△△△</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■事業概要：</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■従業員数：</a:t>
            </a:r>
            <a:r>
              <a:rPr kumimoji="1" lang="en-US" altLang="ja-JP" sz="1400" dirty="0">
                <a:solidFill>
                  <a:schemeClr val="tx1"/>
                </a:solidFill>
                <a:latin typeface="ＭＳ ゴシック" panose="020B0609070205080204" pitchFamily="49" charset="-128"/>
                <a:ea typeface="ＭＳ ゴシック" panose="020B0609070205080204" pitchFamily="49" charset="-128"/>
              </a:rPr>
              <a:t>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名</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2026</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年○月○日現在）</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■売上高：</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千円</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2026</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年○月○日現在）</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URL</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400" dirty="0">
                <a:solidFill>
                  <a:schemeClr val="tx1"/>
                </a:solidFill>
                <a:latin typeface="ＭＳ ゴシック" panose="020B0609070205080204" pitchFamily="49" charset="-128"/>
                <a:ea typeface="ＭＳ ゴシック" panose="020B0609070205080204" pitchFamily="49" charset="-128"/>
              </a:rPr>
              <a:t>https://xxx.xxxxxxxxxxx.xxxxxx.co.jp</a:t>
            </a:r>
          </a:p>
          <a:p>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2" name="正方形/長方形 11">
            <a:extLst>
              <a:ext uri="{FF2B5EF4-FFF2-40B4-BE49-F238E27FC236}">
                <a16:creationId xmlns:a16="http://schemas.microsoft.com/office/drawing/2014/main" id="{3D7159CF-3322-0F3D-8B13-181B5C27E329}"/>
              </a:ext>
            </a:extLst>
          </p:cNvPr>
          <p:cNvSpPr/>
          <p:nvPr/>
        </p:nvSpPr>
        <p:spPr>
          <a:xfrm>
            <a:off x="3313203" y="2171329"/>
            <a:ext cx="5714005" cy="720001"/>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a:solidFill>
                  <a:schemeClr val="tx1"/>
                </a:solidFill>
                <a:latin typeface="ＭＳ ゴシック" panose="020B0609070205080204" pitchFamily="49" charset="-128"/>
                <a:ea typeface="ＭＳ ゴシック" panose="020B0609070205080204" pitchFamily="49" charset="-128"/>
              </a:rPr>
              <a:t>経営理念：○○○○○○や△△△△△△により社会に貢献する</a:t>
            </a:r>
            <a:endParaRPr kumimoji="1" lang="en-US" altLang="ja-JP" sz="1400">
              <a:solidFill>
                <a:schemeClr val="tx1"/>
              </a:solidFill>
              <a:latin typeface="ＭＳ ゴシック" panose="020B0609070205080204" pitchFamily="49" charset="-128"/>
              <a:ea typeface="ＭＳ ゴシック" panose="020B0609070205080204" pitchFamily="49" charset="-128"/>
            </a:endParaRPr>
          </a:p>
          <a:p>
            <a:r>
              <a:rPr kumimoji="1" lang="ja-JP" altLang="en-US" sz="1400">
                <a:solidFill>
                  <a:schemeClr val="tx1"/>
                </a:solidFill>
                <a:latin typeface="ＭＳ ゴシック" panose="020B0609070205080204" pitchFamily="49" charset="-128"/>
                <a:ea typeface="ＭＳ ゴシック" panose="020B0609070205080204" pitchFamily="49" charset="-128"/>
              </a:rPr>
              <a:t>定性目標：顧客のお悩みごとを解決する技術・サービスの継続開発</a:t>
            </a:r>
            <a:endParaRPr kumimoji="1" lang="en-US" altLang="ja-JP" sz="1400">
              <a:solidFill>
                <a:schemeClr val="tx1"/>
              </a:solidFill>
              <a:latin typeface="ＭＳ ゴシック" panose="020B0609070205080204" pitchFamily="49" charset="-128"/>
              <a:ea typeface="ＭＳ ゴシック" panose="020B0609070205080204" pitchFamily="49" charset="-128"/>
            </a:endParaRPr>
          </a:p>
          <a:p>
            <a:r>
              <a:rPr kumimoji="1" lang="ja-JP" altLang="en-US" sz="1400">
                <a:solidFill>
                  <a:schemeClr val="tx1"/>
                </a:solidFill>
                <a:latin typeface="ＭＳ ゴシック" panose="020B0609070205080204" pitchFamily="49" charset="-128"/>
                <a:ea typeface="ＭＳ ゴシック" panose="020B0609070205080204" pitchFamily="49" charset="-128"/>
              </a:rPr>
              <a:t>定量目標：売上高○億円（</a:t>
            </a:r>
            <a:r>
              <a:rPr kumimoji="1" lang="en-US" altLang="ja-JP" sz="1400">
                <a:solidFill>
                  <a:schemeClr val="tx1"/>
                </a:solidFill>
                <a:latin typeface="ＭＳ ゴシック" panose="020B0609070205080204" pitchFamily="49" charset="-128"/>
                <a:ea typeface="ＭＳ ゴシック" panose="020B0609070205080204" pitchFamily="49" charset="-128"/>
              </a:rPr>
              <a:t>20XX</a:t>
            </a:r>
            <a:r>
              <a:rPr kumimoji="1" lang="ja-JP" altLang="en-US" sz="1400">
                <a:solidFill>
                  <a:schemeClr val="tx1"/>
                </a:solidFill>
                <a:latin typeface="ＭＳ ゴシック" panose="020B0609070205080204" pitchFamily="49" charset="-128"/>
                <a:ea typeface="ＭＳ ゴシック" panose="020B0609070205080204" pitchFamily="49" charset="-128"/>
              </a:rPr>
              <a:t>年</a:t>
            </a:r>
            <a:r>
              <a:rPr kumimoji="1" lang="en-US" altLang="ja-JP" sz="1400">
                <a:solidFill>
                  <a:schemeClr val="tx1"/>
                </a:solidFill>
                <a:latin typeface="ＭＳ ゴシック" panose="020B0609070205080204" pitchFamily="49" charset="-128"/>
                <a:ea typeface="ＭＳ ゴシック" panose="020B0609070205080204" pitchFamily="49" charset="-128"/>
              </a:rPr>
              <a:t>X</a:t>
            </a:r>
            <a:r>
              <a:rPr kumimoji="1" lang="ja-JP" altLang="en-US" sz="1400">
                <a:solidFill>
                  <a:schemeClr val="tx1"/>
                </a:solidFill>
                <a:latin typeface="ＭＳ ゴシック" panose="020B0609070205080204" pitchFamily="49" charset="-128"/>
                <a:ea typeface="ＭＳ ゴシック" panose="020B0609070205080204" pitchFamily="49" charset="-128"/>
              </a:rPr>
              <a:t>月期）</a:t>
            </a:r>
          </a:p>
        </p:txBody>
      </p:sp>
      <p:graphicFrame>
        <p:nvGraphicFramePr>
          <p:cNvPr id="13" name="表 12">
            <a:extLst>
              <a:ext uri="{FF2B5EF4-FFF2-40B4-BE49-F238E27FC236}">
                <a16:creationId xmlns:a16="http://schemas.microsoft.com/office/drawing/2014/main" id="{E49B1995-9489-6294-9A5C-D24542A59C81}"/>
              </a:ext>
            </a:extLst>
          </p:cNvPr>
          <p:cNvGraphicFramePr>
            <a:graphicFrameLocks noGrp="1"/>
          </p:cNvGraphicFramePr>
          <p:nvPr>
            <p:extLst>
              <p:ext uri="{D42A27DB-BD31-4B8C-83A1-F6EECF244321}">
                <p14:modId xmlns:p14="http://schemas.microsoft.com/office/powerpoint/2010/main" val="2257652641"/>
              </p:ext>
            </p:extLst>
          </p:nvPr>
        </p:nvGraphicFramePr>
        <p:xfrm>
          <a:off x="3316803" y="2971572"/>
          <a:ext cx="5706804" cy="1893310"/>
        </p:xfrm>
        <a:graphic>
          <a:graphicData uri="http://schemas.openxmlformats.org/drawingml/2006/table">
            <a:tbl>
              <a:tblPr firstRow="1" bandRow="1">
                <a:tableStyleId>{5940675A-B579-460E-94D1-54222C63F5DA}</a:tableStyleId>
              </a:tblPr>
              <a:tblGrid>
                <a:gridCol w="2853402">
                  <a:extLst>
                    <a:ext uri="{9D8B030D-6E8A-4147-A177-3AD203B41FA5}">
                      <a16:colId xmlns:a16="http://schemas.microsoft.com/office/drawing/2014/main" val="507425953"/>
                    </a:ext>
                  </a:extLst>
                </a:gridCol>
                <a:gridCol w="2853402">
                  <a:extLst>
                    <a:ext uri="{9D8B030D-6E8A-4147-A177-3AD203B41FA5}">
                      <a16:colId xmlns:a16="http://schemas.microsoft.com/office/drawing/2014/main" val="3405919854"/>
                    </a:ext>
                  </a:extLst>
                </a:gridCol>
              </a:tblGrid>
              <a:tr h="946655">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強み</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機会</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extLst>
                  <a:ext uri="{0D108BD9-81ED-4DB2-BD59-A6C34878D82A}">
                    <a16:rowId xmlns:a16="http://schemas.microsoft.com/office/drawing/2014/main" val="709505395"/>
                  </a:ext>
                </a:extLst>
              </a:tr>
              <a:tr h="946655">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弱み</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脅威</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extLst>
                  <a:ext uri="{0D108BD9-81ED-4DB2-BD59-A6C34878D82A}">
                    <a16:rowId xmlns:a16="http://schemas.microsoft.com/office/drawing/2014/main" val="1519157280"/>
                  </a:ext>
                </a:extLst>
              </a:tr>
            </a:tbl>
          </a:graphicData>
        </a:graphic>
      </p:graphicFrame>
      <p:sp>
        <p:nvSpPr>
          <p:cNvPr id="14" name="正方形/長方形 13">
            <a:extLst>
              <a:ext uri="{FF2B5EF4-FFF2-40B4-BE49-F238E27FC236}">
                <a16:creationId xmlns:a16="http://schemas.microsoft.com/office/drawing/2014/main" id="{8BF3B06E-948E-4199-A8DD-A339BFAC286F}"/>
              </a:ext>
            </a:extLst>
          </p:cNvPr>
          <p:cNvSpPr/>
          <p:nvPr/>
        </p:nvSpPr>
        <p:spPr>
          <a:xfrm>
            <a:off x="3313203" y="4945125"/>
            <a:ext cx="5714005" cy="1396686"/>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○アクションプラン（今後の取組計画（案））</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p>
        </p:txBody>
      </p:sp>
    </p:spTree>
    <p:extLst>
      <p:ext uri="{BB962C8B-B14F-4D97-AF65-F5344CB8AC3E}">
        <p14:creationId xmlns:p14="http://schemas.microsoft.com/office/powerpoint/2010/main" val="388875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7A6E7-83BB-5249-D011-39E7C9E8DF0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2138F8D-F9E3-C67C-0B2D-93A94B396FB7}"/>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１．成長志向企業宣言書（裏面）</a:t>
            </a:r>
          </a:p>
        </p:txBody>
      </p:sp>
      <p:sp>
        <p:nvSpPr>
          <p:cNvPr id="4" name="スライド番号プレースホルダー 3">
            <a:extLst>
              <a:ext uri="{FF2B5EF4-FFF2-40B4-BE49-F238E27FC236}">
                <a16:creationId xmlns:a16="http://schemas.microsoft.com/office/drawing/2014/main" id="{58A88B8E-9EEC-F0D4-A1F8-FAA4083E661A}"/>
              </a:ext>
            </a:extLst>
          </p:cNvPr>
          <p:cNvSpPr>
            <a:spLocks noGrp="1"/>
          </p:cNvSpPr>
          <p:nvPr>
            <p:ph type="sldNum" sz="quarter" idx="12"/>
          </p:nvPr>
        </p:nvSpPr>
        <p:spPr/>
        <p:txBody>
          <a:bodyPr/>
          <a:lstStyle/>
          <a:p>
            <a:fld id="{7BA5FE54-4755-424C-BBE7-608E82884B5F}" type="slidenum">
              <a:rPr kumimoji="1" lang="ja-JP" altLang="en-US" smtClean="0"/>
              <a:t>4</a:t>
            </a:fld>
            <a:endParaRPr kumimoji="1" lang="ja-JP" altLang="en-US"/>
          </a:p>
        </p:txBody>
      </p:sp>
      <p:sp>
        <p:nvSpPr>
          <p:cNvPr id="15" name="タイトル 1">
            <a:extLst>
              <a:ext uri="{FF2B5EF4-FFF2-40B4-BE49-F238E27FC236}">
                <a16:creationId xmlns:a16="http://schemas.microsoft.com/office/drawing/2014/main" id="{59AE3B53-5548-6D0A-1ECB-64435F28F03A}"/>
              </a:ext>
            </a:extLst>
          </p:cNvPr>
          <p:cNvSpPr txBox="1">
            <a:spLocks/>
          </p:cNvSpPr>
          <p:nvPr/>
        </p:nvSpPr>
        <p:spPr>
          <a:xfrm>
            <a:off x="681038" y="877215"/>
            <a:ext cx="8543925" cy="340241"/>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a:latin typeface="ＭＳ Ｐゴシック" panose="020B0600070205080204" pitchFamily="50" charset="-128"/>
                <a:ea typeface="ＭＳ Ｐゴシック" panose="020B0600070205080204" pitchFamily="50" charset="-128"/>
              </a:rPr>
              <a:t>成長志向企業宣言書（裏面）</a:t>
            </a:r>
            <a:endParaRPr lang="ja-JP" altLang="en-US" sz="2400" dirty="0">
              <a:latin typeface="ＭＳ Ｐゴシック" panose="020B0600070205080204" pitchFamily="50" charset="-128"/>
              <a:ea typeface="ＭＳ Ｐゴシック" panose="020B0600070205080204" pitchFamily="50" charset="-128"/>
            </a:endParaRPr>
          </a:p>
        </p:txBody>
      </p:sp>
      <p:sp>
        <p:nvSpPr>
          <p:cNvPr id="16" name="正方形/長方形 15">
            <a:extLst>
              <a:ext uri="{FF2B5EF4-FFF2-40B4-BE49-F238E27FC236}">
                <a16:creationId xmlns:a16="http://schemas.microsoft.com/office/drawing/2014/main" id="{3BBF9864-4BFA-6FC3-3D94-A87A274A4ACC}"/>
              </a:ext>
            </a:extLst>
          </p:cNvPr>
          <p:cNvSpPr/>
          <p:nvPr/>
        </p:nvSpPr>
        <p:spPr>
          <a:xfrm>
            <a:off x="681038" y="1291856"/>
            <a:ext cx="8543925" cy="5191997"/>
          </a:xfrm>
          <a:prstGeom prst="rect">
            <a:avLst/>
          </a:prstGeom>
          <a:no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F874779A-E591-35C7-E184-CEF29D2FF6BE}"/>
              </a:ext>
            </a:extLst>
          </p:cNvPr>
          <p:cNvSpPr/>
          <p:nvPr/>
        </p:nvSpPr>
        <p:spPr>
          <a:xfrm>
            <a:off x="887764" y="1392862"/>
            <a:ext cx="2211571" cy="900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成長志向企業宣言</a:t>
            </a:r>
            <a:endParaRPr kumimoji="1" lang="en-US" altLang="ja-JP" sz="1600" dirty="0">
              <a:latin typeface="ＭＳ ゴシック" panose="020B0609070205080204" pitchFamily="49" charset="-128"/>
              <a:ea typeface="ＭＳ ゴシック" panose="020B0609070205080204" pitchFamily="49" charset="-128"/>
            </a:endParaRPr>
          </a:p>
          <a:p>
            <a:pPr algn="ctr"/>
            <a:r>
              <a:rPr kumimoji="1" lang="ja-JP" altLang="en-US" sz="1600" dirty="0">
                <a:latin typeface="ＭＳ ゴシック" panose="020B0609070205080204" pitchFamily="49" charset="-128"/>
                <a:ea typeface="ＭＳ ゴシック" panose="020B0609070205080204" pitchFamily="49" charset="-128"/>
              </a:rPr>
              <a:t>担当者等情報</a:t>
            </a:r>
          </a:p>
        </p:txBody>
      </p:sp>
      <p:sp>
        <p:nvSpPr>
          <p:cNvPr id="18" name="正方形/長方形 17">
            <a:extLst>
              <a:ext uri="{FF2B5EF4-FFF2-40B4-BE49-F238E27FC236}">
                <a16:creationId xmlns:a16="http://schemas.microsoft.com/office/drawing/2014/main" id="{49971564-A9F1-2F3E-D7C3-2ED3BDFD7274}"/>
              </a:ext>
            </a:extLst>
          </p:cNvPr>
          <p:cNvSpPr/>
          <p:nvPr/>
        </p:nvSpPr>
        <p:spPr>
          <a:xfrm>
            <a:off x="3322174" y="1392862"/>
            <a:ext cx="5696062" cy="900000"/>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代表者役職・氏名：代表取締役　○○○○</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担当者名：○○○○</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担当者連絡先：</a:t>
            </a:r>
            <a:r>
              <a:rPr kumimoji="1" lang="en-US" altLang="ja-JP" sz="1400" dirty="0">
                <a:solidFill>
                  <a:schemeClr val="tx1"/>
                </a:solidFill>
                <a:latin typeface="ＭＳ ゴシック" panose="020B0609070205080204" pitchFamily="49" charset="-128"/>
                <a:ea typeface="ＭＳ ゴシック" panose="020B0609070205080204" pitchFamily="49" charset="-128"/>
              </a:rPr>
              <a:t>TEL 02XX-XX-XXXX E-mail XXXX@xxx.co.jp</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7067D52D-E5B6-B513-E312-DF23B5CAF6B5}"/>
              </a:ext>
            </a:extLst>
          </p:cNvPr>
          <p:cNvSpPr/>
          <p:nvPr/>
        </p:nvSpPr>
        <p:spPr>
          <a:xfrm>
            <a:off x="887764" y="2428803"/>
            <a:ext cx="2211571" cy="720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支援機関</a:t>
            </a:r>
            <a:endParaRPr kumimoji="1" lang="en-US" altLang="ja-JP" sz="1600" dirty="0">
              <a:latin typeface="ＭＳ ゴシック" panose="020B0609070205080204" pitchFamily="49" charset="-128"/>
              <a:ea typeface="ＭＳ ゴシック" panose="020B0609070205080204" pitchFamily="49" charset="-128"/>
            </a:endParaRPr>
          </a:p>
          <a:p>
            <a:pPr algn="ctr"/>
            <a:r>
              <a:rPr kumimoji="1" lang="ja-JP" altLang="en-US" sz="1600" dirty="0">
                <a:latin typeface="ＭＳ ゴシック" panose="020B0609070205080204" pitchFamily="49" charset="-128"/>
                <a:ea typeface="ＭＳ ゴシック" panose="020B0609070205080204" pitchFamily="49" charset="-128"/>
              </a:rPr>
              <a:t>担当者等情報</a:t>
            </a:r>
          </a:p>
        </p:txBody>
      </p:sp>
      <p:sp>
        <p:nvSpPr>
          <p:cNvPr id="20" name="正方形/長方形 19">
            <a:extLst>
              <a:ext uri="{FF2B5EF4-FFF2-40B4-BE49-F238E27FC236}">
                <a16:creationId xmlns:a16="http://schemas.microsoft.com/office/drawing/2014/main" id="{9A3B0418-2F53-3827-16D8-3BA40720B686}"/>
              </a:ext>
            </a:extLst>
          </p:cNvPr>
          <p:cNvSpPr/>
          <p:nvPr/>
        </p:nvSpPr>
        <p:spPr>
          <a:xfrm>
            <a:off x="3322174" y="2428803"/>
            <a:ext cx="5696062" cy="720000"/>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支援機関名称：○○○○○○○○</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担当者名：○○○○</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担当者連絡先：</a:t>
            </a:r>
            <a:r>
              <a:rPr kumimoji="1" lang="en-US" altLang="ja-JP" sz="1400" dirty="0">
                <a:solidFill>
                  <a:schemeClr val="tx1"/>
                </a:solidFill>
                <a:latin typeface="ＭＳ ゴシック" panose="020B0609070205080204" pitchFamily="49" charset="-128"/>
                <a:ea typeface="ＭＳ ゴシック" panose="020B0609070205080204" pitchFamily="49" charset="-128"/>
              </a:rPr>
              <a:t>TEL 02XX-XX-XXXX E-mail XXXX@xxx.co.jp</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21" name="正方形/長方形 20">
            <a:extLst>
              <a:ext uri="{FF2B5EF4-FFF2-40B4-BE49-F238E27FC236}">
                <a16:creationId xmlns:a16="http://schemas.microsoft.com/office/drawing/2014/main" id="{78AD7331-2C44-FC5B-15B9-E11372D45E89}"/>
              </a:ext>
            </a:extLst>
          </p:cNvPr>
          <p:cNvSpPr/>
          <p:nvPr/>
        </p:nvSpPr>
        <p:spPr>
          <a:xfrm>
            <a:off x="887763" y="3284742"/>
            <a:ext cx="2211571" cy="3060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支援機関</a:t>
            </a:r>
            <a:endParaRPr kumimoji="1" lang="en-US" altLang="ja-JP" sz="1600" dirty="0">
              <a:latin typeface="ＭＳ ゴシック" panose="020B0609070205080204" pitchFamily="49" charset="-128"/>
              <a:ea typeface="ＭＳ ゴシック" panose="020B0609070205080204" pitchFamily="49" charset="-128"/>
            </a:endParaRPr>
          </a:p>
          <a:p>
            <a:pPr algn="ctr"/>
            <a:endParaRPr kumimoji="1" lang="en-US" altLang="ja-JP" sz="1600" dirty="0">
              <a:latin typeface="ＭＳ ゴシック" panose="020B0609070205080204" pitchFamily="49" charset="-128"/>
              <a:ea typeface="ＭＳ ゴシック" panose="020B0609070205080204" pitchFamily="49" charset="-128"/>
            </a:endParaRPr>
          </a:p>
          <a:p>
            <a:pPr algn="ctr"/>
            <a:r>
              <a:rPr kumimoji="1" lang="ja-JP" altLang="en-US" sz="1600" dirty="0">
                <a:latin typeface="ＭＳ ゴシック" panose="020B0609070205080204" pitchFamily="49" charset="-128"/>
                <a:ea typeface="ＭＳ ゴシック" panose="020B0609070205080204" pitchFamily="49" charset="-128"/>
              </a:rPr>
              <a:t>支援方針</a:t>
            </a:r>
          </a:p>
        </p:txBody>
      </p:sp>
      <p:sp>
        <p:nvSpPr>
          <p:cNvPr id="22" name="正方形/長方形 21">
            <a:extLst>
              <a:ext uri="{FF2B5EF4-FFF2-40B4-BE49-F238E27FC236}">
                <a16:creationId xmlns:a16="http://schemas.microsoft.com/office/drawing/2014/main" id="{661D6C3F-8E08-B916-1AA9-41B7C1407EA1}"/>
              </a:ext>
            </a:extLst>
          </p:cNvPr>
          <p:cNvSpPr/>
          <p:nvPr/>
        </p:nvSpPr>
        <p:spPr>
          <a:xfrm>
            <a:off x="3316692" y="3297602"/>
            <a:ext cx="5696062" cy="3060000"/>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dirty="0">
                <a:solidFill>
                  <a:schemeClr val="tx1"/>
                </a:solidFill>
                <a:latin typeface="ＭＳ ゴシック" panose="020B0609070205080204" pitchFamily="49" charset="-128"/>
                <a:ea typeface="ＭＳ ゴシック" panose="020B0609070205080204" pitchFamily="49" charset="-128"/>
              </a:rPr>
              <a:t>※</a:t>
            </a:r>
            <a:r>
              <a:rPr kumimoji="1" lang="ja-JP" altLang="en-US" sz="1400" dirty="0">
                <a:solidFill>
                  <a:schemeClr val="tx1"/>
                </a:solidFill>
                <a:latin typeface="ＭＳ ゴシック" panose="020B0609070205080204" pitchFamily="49" charset="-128"/>
                <a:ea typeface="ＭＳ ゴシック" panose="020B0609070205080204" pitchFamily="49" charset="-128"/>
              </a:rPr>
              <a:t>記載例</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kumimoji="1" lang="ja-JP" altLang="en-US" sz="1400" dirty="0">
                <a:solidFill>
                  <a:schemeClr val="tx1"/>
                </a:solidFill>
                <a:latin typeface="ＭＳ ゴシック" panose="020B0609070205080204" pitchFamily="49" charset="-128"/>
                <a:ea typeface="ＭＳ ゴシック" panose="020B0609070205080204" pitchFamily="49" charset="-128"/>
              </a:rPr>
              <a:t>支援方針・伴走支援期間</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同社が</a:t>
            </a:r>
            <a:r>
              <a:rPr kumimoji="1" lang="en-US" altLang="ja-JP" sz="1400" dirty="0">
                <a:solidFill>
                  <a:schemeClr val="tx1"/>
                </a:solidFill>
                <a:latin typeface="ＭＳ ゴシック" panose="020B0609070205080204" pitchFamily="49" charset="-128"/>
                <a:ea typeface="ＭＳ ゴシック" panose="020B0609070205080204" pitchFamily="49" charset="-128"/>
              </a:rPr>
              <a:t>10</a:t>
            </a:r>
            <a:r>
              <a:rPr kumimoji="1" lang="ja-JP" altLang="en-US" sz="1400" dirty="0">
                <a:solidFill>
                  <a:schemeClr val="tx1"/>
                </a:solidFill>
                <a:latin typeface="ＭＳ ゴシック" panose="020B0609070205080204" pitchFamily="49" charset="-128"/>
                <a:ea typeface="ＭＳ ゴシック" panose="020B0609070205080204" pitchFamily="49" charset="-128"/>
              </a:rPr>
              <a:t>億円超を達成できるよう、下記のとおり伴走支援します。</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伴走支援期間：</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xx</a:t>
            </a:r>
            <a:r>
              <a:rPr kumimoji="1" lang="ja-JP" altLang="en-US" sz="1400" dirty="0">
                <a:solidFill>
                  <a:schemeClr val="tx1"/>
                </a:solidFill>
                <a:latin typeface="ＭＳ ゴシック" panose="020B0609070205080204" pitchFamily="49" charset="-128"/>
                <a:ea typeface="ＭＳ ゴシック" panose="020B0609070205080204" pitchFamily="49" charset="-128"/>
              </a:rPr>
              <a:t>月～</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XX</a:t>
            </a:r>
            <a:r>
              <a:rPr kumimoji="1" lang="ja-JP" altLang="en-US" sz="1400" dirty="0">
                <a:solidFill>
                  <a:schemeClr val="tx1"/>
                </a:solidFill>
                <a:latin typeface="ＭＳ ゴシック" panose="020B0609070205080204" pitchFamily="49" charset="-128"/>
                <a:ea typeface="ＭＳ ゴシック" panose="020B0609070205080204" pitchFamily="49" charset="-128"/>
              </a:rPr>
              <a:t>月</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kumimoji="1" lang="ja-JP" altLang="en-US" sz="1400" dirty="0">
                <a:solidFill>
                  <a:schemeClr val="tx1"/>
                </a:solidFill>
                <a:latin typeface="ＭＳ ゴシック" panose="020B0609070205080204" pitchFamily="49" charset="-128"/>
                <a:ea typeface="ＭＳ ゴシック" panose="020B0609070205080204" pitchFamily="49" charset="-128"/>
              </a:rPr>
              <a:t>予定する支援内容</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成長志向企業宣言の内容を更に具体化し、同社の経営戦略・計画の策定に繋がるよう、県の専門家派遣事業（成長支援枠）を紹介し、活用を支援（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年度）</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商品「○○○○○○○○」の量産拡大のため、信州創生推進資金（成長支援向け）による融資及び県の中小企業成長支援補助金への申請に向けた事業計画策定を支援（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年度）</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新たに宿泊事業への展開を支援するため、国の中小企業新事業進出補助金における事業計画策定支援として、県の副業・兼業人材活用促進補助金を紹介し、その活用を伴走支援（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年度）</a:t>
            </a:r>
          </a:p>
        </p:txBody>
      </p:sp>
    </p:spTree>
    <p:extLst>
      <p:ext uri="{BB962C8B-B14F-4D97-AF65-F5344CB8AC3E}">
        <p14:creationId xmlns:p14="http://schemas.microsoft.com/office/powerpoint/2010/main" val="1892714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1452B-3511-C07D-0902-9427733EE90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71B457E-C286-6DF5-ECAD-6725DE5C1DA7}"/>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BB33E48B-3608-5A22-1A86-0DB08F9D1498}"/>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（１）事業概要</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en-US" altLang="ja-JP" sz="2400" dirty="0">
                <a:solidFill>
                  <a:srgbClr val="0070C0"/>
                </a:solidFill>
                <a:latin typeface="ＭＳ ゴシック" panose="020B0609070205080204" pitchFamily="49" charset="-128"/>
                <a:ea typeface="ＭＳ ゴシック" panose="020B0609070205080204" pitchFamily="49" charset="-128"/>
              </a:rPr>
              <a:t>XXXXXXXXXXXXXXXXXXXXXXXXXXXXXXXXXXXXXXXXXXXXXXXXXXXXXXXXXXXXXXXXXXXXXXXXXXXXXXXXXXXXXXXXXXXXXXXXXXXXXXXXXXXXXXXXXXXXXXXXXXXXXXXXXXXXXXXXXXXXX</a:t>
            </a:r>
          </a:p>
          <a:p>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成長志向企業宣言の複数アクションのうち、当該事業を本補助金へ選択した理由を記載</a:t>
            </a:r>
            <a:r>
              <a:rPr lang="en-US" altLang="ja-JP" sz="2400" dirty="0">
                <a:solidFill>
                  <a:srgbClr val="0070C0"/>
                </a:solidFill>
                <a:latin typeface="ＭＳ ゴシック" panose="020B0609070205080204" pitchFamily="49" charset="-128"/>
                <a:ea typeface="ＭＳ ゴシック" panose="020B0609070205080204" pitchFamily="49" charset="-128"/>
              </a:rPr>
              <a:t>)</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endParaRPr kumimoji="1" lang="ja-JP" altLang="en-US" sz="2400" dirty="0">
              <a:solidFill>
                <a:srgbClr val="0070C0"/>
              </a:solidFill>
              <a:latin typeface="ＭＳ ゴシック" panose="020B0609070205080204" pitchFamily="49" charset="-128"/>
              <a:ea typeface="ＭＳ ゴシック" panose="020B0609070205080204" pitchFamily="49" charset="-128"/>
            </a:endParaRPr>
          </a:p>
        </p:txBody>
      </p:sp>
      <p:sp>
        <p:nvSpPr>
          <p:cNvPr id="4" name="正方形/長方形 3">
            <a:extLst>
              <a:ext uri="{FF2B5EF4-FFF2-40B4-BE49-F238E27FC236}">
                <a16:creationId xmlns:a16="http://schemas.microsoft.com/office/drawing/2014/main" id="{E2E9056A-68E5-3BD4-6A2D-EB72D27D94FC}"/>
              </a:ext>
            </a:extLst>
          </p:cNvPr>
          <p:cNvSpPr/>
          <p:nvPr/>
        </p:nvSpPr>
        <p:spPr>
          <a:xfrm>
            <a:off x="874644" y="3414466"/>
            <a:ext cx="3960000" cy="2880000"/>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当該事業で売上拡大を目指す製品等（生産の様子などでも良い）を示す写真等を添付</a:t>
            </a:r>
          </a:p>
        </p:txBody>
      </p:sp>
      <p:sp>
        <p:nvSpPr>
          <p:cNvPr id="5" name="正方形/長方形 4">
            <a:extLst>
              <a:ext uri="{FF2B5EF4-FFF2-40B4-BE49-F238E27FC236}">
                <a16:creationId xmlns:a16="http://schemas.microsoft.com/office/drawing/2014/main" id="{92859893-5588-24B8-BF62-E1832221E334}"/>
              </a:ext>
            </a:extLst>
          </p:cNvPr>
          <p:cNvSpPr/>
          <p:nvPr/>
        </p:nvSpPr>
        <p:spPr>
          <a:xfrm>
            <a:off x="5062330" y="3414466"/>
            <a:ext cx="3960000" cy="2880000"/>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当該事業で売上拡大を目指す製品等（生産の様子などでも良い）を示す写真等を添付</a:t>
            </a:r>
          </a:p>
        </p:txBody>
      </p:sp>
      <p:sp>
        <p:nvSpPr>
          <p:cNvPr id="6" name="スライド番号プレースホルダー 5">
            <a:extLst>
              <a:ext uri="{FF2B5EF4-FFF2-40B4-BE49-F238E27FC236}">
                <a16:creationId xmlns:a16="http://schemas.microsoft.com/office/drawing/2014/main" id="{B61546BE-E8E6-F53A-88B5-3F68E2198041}"/>
              </a:ext>
            </a:extLst>
          </p:cNvPr>
          <p:cNvSpPr>
            <a:spLocks noGrp="1"/>
          </p:cNvSpPr>
          <p:nvPr>
            <p:ph type="sldNum" sz="quarter" idx="12"/>
          </p:nvPr>
        </p:nvSpPr>
        <p:spPr/>
        <p:txBody>
          <a:bodyPr/>
          <a:lstStyle/>
          <a:p>
            <a:fld id="{7BA5FE54-4755-424C-BBE7-608E82884B5F}" type="slidenum">
              <a:rPr kumimoji="1" lang="ja-JP" altLang="en-US" smtClean="0"/>
              <a:t>5</a:t>
            </a:fld>
            <a:endParaRPr kumimoji="1" lang="ja-JP" altLang="en-US"/>
          </a:p>
        </p:txBody>
      </p:sp>
    </p:spTree>
    <p:extLst>
      <p:ext uri="{BB962C8B-B14F-4D97-AF65-F5344CB8AC3E}">
        <p14:creationId xmlns:p14="http://schemas.microsoft.com/office/powerpoint/2010/main" val="2306502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588A3-9E7C-F753-8D75-4C77DAC1153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B8F96B8-9365-60C4-0D32-BDC2D43BB698}"/>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54BCC8D8-411D-5BA7-FBA4-51597163B8BE}"/>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ea"/>
              <a:buAutoNum type="circleNumDbPlain"/>
            </a:pPr>
            <a:r>
              <a:rPr kumimoji="1" lang="ja-JP" altLang="en-US" sz="2400" dirty="0">
                <a:solidFill>
                  <a:srgbClr val="0070C0"/>
                </a:solidFill>
                <a:latin typeface="ＭＳ ゴシック" panose="020B0609070205080204" pitchFamily="49" charset="-128"/>
                <a:ea typeface="ＭＳ ゴシック" panose="020B0609070205080204" pitchFamily="49" charset="-128"/>
              </a:rPr>
              <a:t>捉えるべき事業機会</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例１）顧客候補である株式会社○○○○から生産拡大の依頼が来ている。具体的には現状〇個</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月の生産量を△個</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月の生産へ拡大してほしいとの依頼が来ている。また、当該製品の市場は○○調査によると、図〇のとおり今後も拡大が期待されている（</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グラフなどを作成し添付）。</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ja-JP" altLang="en-US" sz="2400" dirty="0">
                <a:solidFill>
                  <a:srgbClr val="0070C0"/>
                </a:solidFill>
                <a:latin typeface="ＭＳ ゴシック" panose="020B0609070205080204" pitchFamily="49" charset="-128"/>
                <a:ea typeface="ＭＳ ゴシック" panose="020B0609070205080204" pitchFamily="49" charset="-128"/>
              </a:rPr>
              <a:t>例２）開発中の技術○○については、展示会へ試作品を展示したところ○○社や△△社など多数の引き合いがあり、既存技術である○○の市場（</a:t>
            </a:r>
            <a:r>
              <a:rPr kumimoji="1" lang="en-US" altLang="ja-JP" sz="2400" dirty="0">
                <a:solidFill>
                  <a:srgbClr val="0070C0"/>
                </a:solidFill>
                <a:latin typeface="ＭＳ ゴシック" panose="020B0609070205080204" pitchFamily="49" charset="-128"/>
                <a:ea typeface="ＭＳ ゴシック" panose="020B0609070205080204" pitchFamily="49" charset="-128"/>
              </a:rPr>
              <a:t>※</a:t>
            </a:r>
            <a:r>
              <a:rPr kumimoji="1" lang="ja-JP" altLang="en-US" sz="2400" dirty="0">
                <a:solidFill>
                  <a:srgbClr val="0070C0"/>
                </a:solidFill>
                <a:latin typeface="ＭＳ ゴシック" panose="020B0609070205080204" pitchFamily="49" charset="-128"/>
                <a:ea typeface="ＭＳ ゴシック" panose="020B0609070205080204" pitchFamily="49" charset="-128"/>
              </a:rPr>
              <a:t>グラフなどのエビデンスを添付）を置き換えるものであり、今後も市場拡大が期待できる。</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endParaRPr kumimoji="1" lang="ja-JP" altLang="en-US" sz="2400" dirty="0">
              <a:solidFill>
                <a:srgbClr val="0070C0"/>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a:extLst>
              <a:ext uri="{FF2B5EF4-FFF2-40B4-BE49-F238E27FC236}">
                <a16:creationId xmlns:a16="http://schemas.microsoft.com/office/drawing/2014/main" id="{837B0A8D-35E1-1EF8-7787-F220A1859529}"/>
              </a:ext>
            </a:extLst>
          </p:cNvPr>
          <p:cNvSpPr>
            <a:spLocks noGrp="1"/>
          </p:cNvSpPr>
          <p:nvPr>
            <p:ph type="sldNum" sz="quarter" idx="12"/>
          </p:nvPr>
        </p:nvSpPr>
        <p:spPr/>
        <p:txBody>
          <a:bodyPr/>
          <a:lstStyle/>
          <a:p>
            <a:fld id="{7BA5FE54-4755-424C-BBE7-608E82884B5F}" type="slidenum">
              <a:rPr kumimoji="1" lang="ja-JP" altLang="en-US" smtClean="0"/>
              <a:t>6</a:t>
            </a:fld>
            <a:endParaRPr kumimoji="1" lang="ja-JP" altLang="en-US"/>
          </a:p>
        </p:txBody>
      </p:sp>
    </p:spTree>
    <p:extLst>
      <p:ext uri="{BB962C8B-B14F-4D97-AF65-F5344CB8AC3E}">
        <p14:creationId xmlns:p14="http://schemas.microsoft.com/office/powerpoint/2010/main" val="2515228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8EB0A2-234C-D915-4EF8-50602E944F1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D1A993A-3F55-F79A-E8F2-3264C1C870BB}"/>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EB691497-50C5-3CC7-BFCC-4EB6E226F0E9}"/>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ea"/>
              <a:buAutoNum type="circleNumDbPlain" startAt="2"/>
            </a:pPr>
            <a:r>
              <a:rPr kumimoji="1" lang="ja-JP" altLang="en-US" sz="2400" dirty="0">
                <a:solidFill>
                  <a:srgbClr val="0070C0"/>
                </a:solidFill>
                <a:latin typeface="ＭＳ ゴシック" panose="020B0609070205080204" pitchFamily="49" charset="-128"/>
                <a:ea typeface="ＭＳ ゴシック" panose="020B0609070205080204" pitchFamily="49" charset="-128"/>
              </a:rPr>
              <a:t>活かす強み</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例１）当社の生産品○○は、特に○○の観点でこだわりをもって（独自性をもって）製造・供給しており、顧客である○○社や△△社からも高い信頼を得ている。</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ja-JP" altLang="en-US" sz="2400" dirty="0">
                <a:solidFill>
                  <a:srgbClr val="0070C0"/>
                </a:solidFill>
                <a:latin typeface="ＭＳ ゴシック" panose="020B0609070205080204" pitchFamily="49" charset="-128"/>
                <a:ea typeface="ＭＳ ゴシック" panose="020B0609070205080204" pitchFamily="49" charset="-128"/>
              </a:rPr>
              <a:t>例２）開発中の技術○○については、既に〇回の試作を重ねその能力を確認しており、ほぼ事業化の見込みが立っている。当該技術は○○の観点で他社にはない独自技術である。</a:t>
            </a:r>
          </a:p>
        </p:txBody>
      </p:sp>
      <p:sp>
        <p:nvSpPr>
          <p:cNvPr id="4" name="正方形/長方形 3">
            <a:extLst>
              <a:ext uri="{FF2B5EF4-FFF2-40B4-BE49-F238E27FC236}">
                <a16:creationId xmlns:a16="http://schemas.microsoft.com/office/drawing/2014/main" id="{558D7B98-959F-B04D-937E-045B20E2F182}"/>
              </a:ext>
            </a:extLst>
          </p:cNvPr>
          <p:cNvSpPr/>
          <p:nvPr/>
        </p:nvSpPr>
        <p:spPr>
          <a:xfrm>
            <a:off x="4953000" y="4196902"/>
            <a:ext cx="3969028" cy="2143347"/>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当該強みを示す写真等を添付</a:t>
            </a:r>
          </a:p>
        </p:txBody>
      </p:sp>
      <p:sp>
        <p:nvSpPr>
          <p:cNvPr id="5" name="スライド番号プレースホルダー 4">
            <a:extLst>
              <a:ext uri="{FF2B5EF4-FFF2-40B4-BE49-F238E27FC236}">
                <a16:creationId xmlns:a16="http://schemas.microsoft.com/office/drawing/2014/main" id="{E3AA1D49-0CC6-DDC6-C2F1-47A6B67F12C8}"/>
              </a:ext>
            </a:extLst>
          </p:cNvPr>
          <p:cNvSpPr>
            <a:spLocks noGrp="1"/>
          </p:cNvSpPr>
          <p:nvPr>
            <p:ph type="sldNum" sz="quarter" idx="12"/>
          </p:nvPr>
        </p:nvSpPr>
        <p:spPr/>
        <p:txBody>
          <a:bodyPr/>
          <a:lstStyle/>
          <a:p>
            <a:fld id="{7BA5FE54-4755-424C-BBE7-608E82884B5F}" type="slidenum">
              <a:rPr kumimoji="1" lang="ja-JP" altLang="en-US" smtClean="0"/>
              <a:t>7</a:t>
            </a:fld>
            <a:endParaRPr kumimoji="1" lang="ja-JP" altLang="en-US"/>
          </a:p>
        </p:txBody>
      </p:sp>
    </p:spTree>
    <p:extLst>
      <p:ext uri="{BB962C8B-B14F-4D97-AF65-F5344CB8AC3E}">
        <p14:creationId xmlns:p14="http://schemas.microsoft.com/office/powerpoint/2010/main" val="2196639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69041-AA40-0202-5E87-99690F864EF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0F5A84D-8EAE-C995-F040-FB02A7833EEC}"/>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981C34CA-2970-DEC6-59C2-0F330DDC44A4}"/>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ea"/>
              <a:buAutoNum type="circleNumDbPlain" startAt="3"/>
            </a:pPr>
            <a:r>
              <a:rPr kumimoji="1" lang="ja-JP" altLang="en-US" sz="2400" dirty="0">
                <a:solidFill>
                  <a:srgbClr val="0070C0"/>
                </a:solidFill>
                <a:latin typeface="ＭＳ ゴシック" panose="020B0609070205080204" pitchFamily="49" charset="-128"/>
                <a:ea typeface="ＭＳ ゴシック" panose="020B0609070205080204" pitchFamily="49" charset="-128"/>
              </a:rPr>
              <a:t>本事業で行う設備投資等</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例１）前述の当社強みにより機会を捉えるべく、建物○○を増築し設備△△を取得・配置する、これにより、製品○○の生産量が○○から△△へ拡大できる。</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kumimoji="1" lang="ja-JP" altLang="en-US" sz="2400" dirty="0">
                <a:solidFill>
                  <a:srgbClr val="0070C0"/>
                </a:solidFill>
                <a:latin typeface="ＭＳ ゴシック" panose="020B0609070205080204" pitchFamily="49" charset="-128"/>
                <a:ea typeface="ＭＳ ゴシック" panose="020B0609070205080204" pitchFamily="49" charset="-128"/>
              </a:rPr>
              <a:t>例２）開発中の技術○○の量産装置△△を外注制作し完成させる。これにより製品○○の生産力は○○から△△へ拡大する。</a:t>
            </a:r>
          </a:p>
        </p:txBody>
      </p:sp>
      <p:sp>
        <p:nvSpPr>
          <p:cNvPr id="4" name="正方形/長方形 3">
            <a:extLst>
              <a:ext uri="{FF2B5EF4-FFF2-40B4-BE49-F238E27FC236}">
                <a16:creationId xmlns:a16="http://schemas.microsoft.com/office/drawing/2014/main" id="{8EC66937-298D-4A77-0B37-7D0DB56D59EF}"/>
              </a:ext>
            </a:extLst>
          </p:cNvPr>
          <p:cNvSpPr/>
          <p:nvPr/>
        </p:nvSpPr>
        <p:spPr>
          <a:xfrm>
            <a:off x="681037" y="4196902"/>
            <a:ext cx="3969028" cy="2402681"/>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取得建物の外観イメージや内部のレイアウトのイラスト等を添付</a:t>
            </a:r>
          </a:p>
        </p:txBody>
      </p:sp>
      <p:sp>
        <p:nvSpPr>
          <p:cNvPr id="5" name="正方形/長方形 4">
            <a:extLst>
              <a:ext uri="{FF2B5EF4-FFF2-40B4-BE49-F238E27FC236}">
                <a16:creationId xmlns:a16="http://schemas.microsoft.com/office/drawing/2014/main" id="{DEB7E5FF-4343-27F3-41C8-F22D87EDC1F1}"/>
              </a:ext>
            </a:extLst>
          </p:cNvPr>
          <p:cNvSpPr/>
          <p:nvPr/>
        </p:nvSpPr>
        <p:spPr>
          <a:xfrm>
            <a:off x="4953000" y="4196901"/>
            <a:ext cx="3969028" cy="2402681"/>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取得設備の写真（メーカー</a:t>
            </a:r>
            <a:r>
              <a:rPr kumimoji="1" lang="en-US" altLang="ja-JP" dirty="0">
                <a:solidFill>
                  <a:schemeClr val="tx1"/>
                </a:solidFill>
                <a:latin typeface="ＭＳ ゴシック" panose="020B0609070205080204" pitchFamily="49" charset="-128"/>
                <a:ea typeface="ＭＳ ゴシック" panose="020B0609070205080204" pitchFamily="49" charset="-128"/>
              </a:rPr>
              <a:t>HP</a:t>
            </a:r>
            <a:r>
              <a:rPr kumimoji="1" lang="ja-JP" altLang="en-US" dirty="0">
                <a:solidFill>
                  <a:schemeClr val="tx1"/>
                </a:solidFill>
                <a:latin typeface="ＭＳ ゴシック" panose="020B0609070205080204" pitchFamily="49" charset="-128"/>
                <a:ea typeface="ＭＳ ゴシック" panose="020B0609070205080204" pitchFamily="49" charset="-128"/>
              </a:rPr>
              <a:t>などから取得）等を添付</a:t>
            </a:r>
          </a:p>
        </p:txBody>
      </p:sp>
      <p:sp>
        <p:nvSpPr>
          <p:cNvPr id="6" name="スライド番号プレースホルダー 5">
            <a:extLst>
              <a:ext uri="{FF2B5EF4-FFF2-40B4-BE49-F238E27FC236}">
                <a16:creationId xmlns:a16="http://schemas.microsoft.com/office/drawing/2014/main" id="{03A6DA6E-AA67-62B3-6850-9EAAACE5C08D}"/>
              </a:ext>
            </a:extLst>
          </p:cNvPr>
          <p:cNvSpPr>
            <a:spLocks noGrp="1"/>
          </p:cNvSpPr>
          <p:nvPr>
            <p:ph type="sldNum" sz="quarter" idx="12"/>
          </p:nvPr>
        </p:nvSpPr>
        <p:spPr/>
        <p:txBody>
          <a:bodyPr/>
          <a:lstStyle/>
          <a:p>
            <a:fld id="{7BA5FE54-4755-424C-BBE7-608E82884B5F}" type="slidenum">
              <a:rPr kumimoji="1" lang="ja-JP" altLang="en-US" smtClean="0"/>
              <a:t>8</a:t>
            </a:fld>
            <a:endParaRPr kumimoji="1" lang="ja-JP" altLang="en-US"/>
          </a:p>
        </p:txBody>
      </p:sp>
    </p:spTree>
    <p:extLst>
      <p:ext uri="{BB962C8B-B14F-4D97-AF65-F5344CB8AC3E}">
        <p14:creationId xmlns:p14="http://schemas.microsoft.com/office/powerpoint/2010/main" val="796939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D9FA9-8ED9-F91C-B950-A3B3B6CC712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6033D3E-63D0-E6BB-D4BE-A7C85782DD98}"/>
              </a:ext>
            </a:extLst>
          </p:cNvPr>
          <p:cNvSpPr>
            <a:spLocks noGrp="1"/>
          </p:cNvSpPr>
          <p:nvPr>
            <p:ph type="title"/>
          </p:nvPr>
        </p:nvSpPr>
        <p:spPr>
          <a:xfrm>
            <a:off x="681038" y="103870"/>
            <a:ext cx="8543925" cy="701673"/>
          </a:xfrm>
        </p:spPr>
        <p:txBody>
          <a:bodyPr>
            <a:noAutofit/>
          </a:bodyPr>
          <a:lstStyle/>
          <a:p>
            <a:r>
              <a:rPr kumimoji="1" lang="ja-JP" altLang="en-US" sz="3600" dirty="0">
                <a:solidFill>
                  <a:srgbClr val="0070C0"/>
                </a:solidFill>
                <a:latin typeface="ＭＳ ゴシック" panose="020B0609070205080204" pitchFamily="49" charset="-128"/>
                <a:ea typeface="ＭＳ ゴシック" panose="020B0609070205080204" pitchFamily="49" charset="-128"/>
              </a:rPr>
              <a:t>２．本事業における取組内容</a:t>
            </a:r>
          </a:p>
        </p:txBody>
      </p:sp>
      <p:sp>
        <p:nvSpPr>
          <p:cNvPr id="3" name="コンテンツ プレースホルダー 2">
            <a:extLst>
              <a:ext uri="{FF2B5EF4-FFF2-40B4-BE49-F238E27FC236}">
                <a16:creationId xmlns:a16="http://schemas.microsoft.com/office/drawing/2014/main" id="{09F92D41-FCE1-08F3-C7BB-D8BC15FD7C1C}"/>
              </a:ext>
            </a:extLst>
          </p:cNvPr>
          <p:cNvSpPr>
            <a:spLocks noGrp="1"/>
          </p:cNvSpPr>
          <p:nvPr>
            <p:ph idx="1"/>
          </p:nvPr>
        </p:nvSpPr>
        <p:spPr>
          <a:xfrm>
            <a:off x="681038" y="968829"/>
            <a:ext cx="8543925" cy="5208134"/>
          </a:xfrm>
        </p:spPr>
        <p:txBody>
          <a:bodyPr>
            <a:noAutofit/>
          </a:bodyPr>
          <a:lstStyle/>
          <a:p>
            <a:pPr marL="0" indent="0">
              <a:buNone/>
            </a:pPr>
            <a:r>
              <a:rPr kumimoji="1" lang="ja-JP" altLang="en-US" sz="2400" dirty="0">
                <a:solidFill>
                  <a:srgbClr val="0070C0"/>
                </a:solidFill>
                <a:latin typeface="ＭＳ ゴシック" panose="020B0609070205080204" pitchFamily="49" charset="-128"/>
                <a:ea typeface="ＭＳ ゴシック" panose="020B0609070205080204" pitchFamily="49" charset="-128"/>
              </a:rPr>
              <a:t>（２）具体的取組内容</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pPr marL="457200" indent="-457200">
              <a:buFont typeface="+mj-ea"/>
              <a:buAutoNum type="circleNumDbPlain" startAt="4"/>
            </a:pPr>
            <a:r>
              <a:rPr kumimoji="1" lang="ja-JP" altLang="en-US" sz="2400" dirty="0">
                <a:solidFill>
                  <a:srgbClr val="0070C0"/>
                </a:solidFill>
                <a:latin typeface="ＭＳ ゴシック" panose="020B0609070205080204" pitchFamily="49" charset="-128"/>
                <a:ea typeface="ＭＳ ゴシック" panose="020B0609070205080204" pitchFamily="49" charset="-128"/>
              </a:rPr>
              <a:t>本事業で行う設備投資等</a:t>
            </a:r>
            <a:r>
              <a:rPr lang="ja-JP" altLang="en-US" sz="2400" dirty="0">
                <a:solidFill>
                  <a:srgbClr val="0070C0"/>
                </a:solidFill>
                <a:latin typeface="ＭＳ ゴシック" panose="020B0609070205080204" pitchFamily="49" charset="-128"/>
                <a:ea typeface="ＭＳ ゴシック" panose="020B0609070205080204" pitchFamily="49" charset="-128"/>
              </a:rPr>
              <a:t>以外の取組</a:t>
            </a:r>
            <a:endParaRPr kumimoji="1"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例１）展示会○○へ出展し、特に△△分野における取引先を拡大（具体的な受注目標額は</a:t>
            </a:r>
            <a:r>
              <a:rPr lang="en-US" altLang="ja-JP" sz="2400" dirty="0" err="1">
                <a:solidFill>
                  <a:srgbClr val="0070C0"/>
                </a:solidFill>
                <a:latin typeface="ＭＳ ゴシック" panose="020B0609070205080204" pitchFamily="49" charset="-128"/>
                <a:ea typeface="ＭＳ ゴシック" panose="020B0609070205080204" pitchFamily="49" charset="-128"/>
              </a:rPr>
              <a:t>xx,xxx</a:t>
            </a:r>
            <a:r>
              <a:rPr lang="ja-JP" altLang="en-US" sz="2400" dirty="0">
                <a:solidFill>
                  <a:srgbClr val="0070C0"/>
                </a:solidFill>
                <a:latin typeface="ＭＳ ゴシック" panose="020B0609070205080204" pitchFamily="49" charset="-128"/>
                <a:ea typeface="ＭＳ ゴシック" panose="020B0609070205080204" pitchFamily="49" charset="-128"/>
              </a:rPr>
              <a:t>千円）</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例２）副業・兼業人材を活用し当社</a:t>
            </a:r>
            <a:r>
              <a:rPr lang="en-US" altLang="ja-JP" sz="2400" dirty="0">
                <a:solidFill>
                  <a:srgbClr val="0070C0"/>
                </a:solidFill>
                <a:latin typeface="ＭＳ ゴシック" panose="020B0609070205080204" pitchFamily="49" charset="-128"/>
                <a:ea typeface="ＭＳ ゴシック" panose="020B0609070205080204" pitchFamily="49" charset="-128"/>
              </a:rPr>
              <a:t>HP</a:t>
            </a:r>
            <a:r>
              <a:rPr lang="ja-JP" altLang="en-US" sz="2400" dirty="0">
                <a:solidFill>
                  <a:srgbClr val="0070C0"/>
                </a:solidFill>
                <a:latin typeface="ＭＳ ゴシック" panose="020B0609070205080204" pitchFamily="49" charset="-128"/>
                <a:ea typeface="ＭＳ ゴシック" panose="020B0609070205080204" pitchFamily="49" charset="-128"/>
              </a:rPr>
              <a:t>を検索されやすく改変するとともに、</a:t>
            </a:r>
            <a:r>
              <a:rPr lang="en-US" altLang="ja-JP" sz="2400" dirty="0">
                <a:solidFill>
                  <a:srgbClr val="0070C0"/>
                </a:solidFill>
                <a:latin typeface="ＭＳ ゴシック" panose="020B0609070205080204" pitchFamily="49" charset="-128"/>
                <a:ea typeface="ＭＳ ゴシック" panose="020B0609070205080204" pitchFamily="49" charset="-128"/>
              </a:rPr>
              <a:t>SNS</a:t>
            </a:r>
            <a:r>
              <a:rPr lang="ja-JP" altLang="en-US" sz="2400" dirty="0">
                <a:solidFill>
                  <a:srgbClr val="0070C0"/>
                </a:solidFill>
                <a:latin typeface="ＭＳ ゴシック" panose="020B0609070205080204" pitchFamily="49" charset="-128"/>
                <a:ea typeface="ＭＳ ゴシック" panose="020B0609070205080204" pitchFamily="49" charset="-128"/>
              </a:rPr>
              <a:t>による発信を強化することにより新規取引先を拡大する。</a:t>
            </a:r>
            <a:endParaRPr lang="en-US" altLang="ja-JP" sz="2400" dirty="0">
              <a:solidFill>
                <a:srgbClr val="0070C0"/>
              </a:solidFill>
              <a:latin typeface="ＭＳ ゴシック" panose="020B0609070205080204" pitchFamily="49" charset="-128"/>
              <a:ea typeface="ＭＳ ゴシック" panose="020B0609070205080204" pitchFamily="49" charset="-128"/>
            </a:endParaRPr>
          </a:p>
          <a:p>
            <a:r>
              <a:rPr lang="ja-JP" altLang="en-US" sz="2400" dirty="0">
                <a:solidFill>
                  <a:srgbClr val="0070C0"/>
                </a:solidFill>
                <a:latin typeface="ＭＳ ゴシック" panose="020B0609070205080204" pitchFamily="49" charset="-128"/>
                <a:ea typeface="ＭＳ ゴシック" panose="020B0609070205080204" pitchFamily="49" charset="-128"/>
              </a:rPr>
              <a:t>例３）専門家の派遣を受け、生産効率を高める改善を行い、生産力を更に＋〇個</a:t>
            </a:r>
            <a:r>
              <a:rPr lang="en-US" altLang="ja-JP" sz="2400" dirty="0">
                <a:solidFill>
                  <a:srgbClr val="0070C0"/>
                </a:solidFill>
                <a:latin typeface="ＭＳ ゴシック" panose="020B0609070205080204" pitchFamily="49" charset="-128"/>
                <a:ea typeface="ＭＳ ゴシック" panose="020B0609070205080204" pitchFamily="49" charset="-128"/>
              </a:rPr>
              <a:t>/</a:t>
            </a:r>
            <a:r>
              <a:rPr lang="ja-JP" altLang="en-US" sz="2400" dirty="0">
                <a:solidFill>
                  <a:srgbClr val="0070C0"/>
                </a:solidFill>
                <a:latin typeface="ＭＳ ゴシック" panose="020B0609070205080204" pitchFamily="49" charset="-128"/>
                <a:ea typeface="ＭＳ ゴシック" panose="020B0609070205080204" pitchFamily="49" charset="-128"/>
              </a:rPr>
              <a:t>月分高める。　など</a:t>
            </a:r>
            <a:endParaRPr kumimoji="1" lang="ja-JP" altLang="en-US" sz="2400" dirty="0">
              <a:solidFill>
                <a:srgbClr val="0070C0"/>
              </a:solidFill>
              <a:latin typeface="ＭＳ ゴシック" panose="020B0609070205080204" pitchFamily="49" charset="-128"/>
              <a:ea typeface="ＭＳ ゴシック" panose="020B0609070205080204" pitchFamily="49" charset="-128"/>
            </a:endParaRPr>
          </a:p>
        </p:txBody>
      </p:sp>
      <p:sp>
        <p:nvSpPr>
          <p:cNvPr id="6" name="正方形/長方形 5">
            <a:extLst>
              <a:ext uri="{FF2B5EF4-FFF2-40B4-BE49-F238E27FC236}">
                <a16:creationId xmlns:a16="http://schemas.microsoft.com/office/drawing/2014/main" id="{44C669EC-12B6-A6C9-F9AC-B98980D55CB2}"/>
              </a:ext>
            </a:extLst>
          </p:cNvPr>
          <p:cNvSpPr/>
          <p:nvPr/>
        </p:nvSpPr>
        <p:spPr>
          <a:xfrm>
            <a:off x="5469834" y="4501702"/>
            <a:ext cx="3969028" cy="2143347"/>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ゴシック" panose="020B0609070205080204" pitchFamily="49" charset="-128"/>
                <a:ea typeface="ＭＳ ゴシック" panose="020B0609070205080204" pitchFamily="49" charset="-128"/>
              </a:rPr>
              <a:t>取組のイメージが分かる写真を添付</a:t>
            </a:r>
          </a:p>
        </p:txBody>
      </p:sp>
      <p:sp>
        <p:nvSpPr>
          <p:cNvPr id="7" name="スライド番号プレースホルダー 6">
            <a:extLst>
              <a:ext uri="{FF2B5EF4-FFF2-40B4-BE49-F238E27FC236}">
                <a16:creationId xmlns:a16="http://schemas.microsoft.com/office/drawing/2014/main" id="{6221E256-BB6C-5580-03B4-B90B09D1C96F}"/>
              </a:ext>
            </a:extLst>
          </p:cNvPr>
          <p:cNvSpPr>
            <a:spLocks noGrp="1"/>
          </p:cNvSpPr>
          <p:nvPr>
            <p:ph type="sldNum" sz="quarter" idx="12"/>
          </p:nvPr>
        </p:nvSpPr>
        <p:spPr/>
        <p:txBody>
          <a:bodyPr/>
          <a:lstStyle/>
          <a:p>
            <a:fld id="{7BA5FE54-4755-424C-BBE7-608E82884B5F}" type="slidenum">
              <a:rPr kumimoji="1" lang="ja-JP" altLang="en-US" smtClean="0"/>
              <a:t>9</a:t>
            </a:fld>
            <a:endParaRPr kumimoji="1" lang="ja-JP" altLang="en-US"/>
          </a:p>
        </p:txBody>
      </p:sp>
    </p:spTree>
    <p:extLst>
      <p:ext uri="{BB962C8B-B14F-4D97-AF65-F5344CB8AC3E}">
        <p14:creationId xmlns:p14="http://schemas.microsoft.com/office/powerpoint/2010/main" val="34148303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328</TotalTime>
  <Words>1819</Words>
  <Application>Microsoft Office PowerPoint</Application>
  <PresentationFormat>A4 210 x 297 mm</PresentationFormat>
  <Paragraphs>204</Paragraphs>
  <Slides>16</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16</vt:i4>
      </vt:variant>
    </vt:vector>
  </HeadingPairs>
  <TitlesOfParts>
    <vt:vector size="24" baseType="lpstr">
      <vt:lpstr>ＭＳ Ｐゴシック</vt:lpstr>
      <vt:lpstr>ＭＳ ゴシック</vt:lpstr>
      <vt:lpstr>游ゴシック</vt:lpstr>
      <vt:lpstr>Aptos</vt:lpstr>
      <vt:lpstr>Aptos Display</vt:lpstr>
      <vt:lpstr>Arial</vt:lpstr>
      <vt:lpstr>Wingdings</vt:lpstr>
      <vt:lpstr>Office テーマ</vt:lpstr>
      <vt:lpstr>中小企業成長支援補助金  事業計画書</vt:lpstr>
      <vt:lpstr>目次</vt:lpstr>
      <vt:lpstr>１．成長志向企業宣言書（表面）</vt:lpstr>
      <vt:lpstr>１．成長志向企業宣言書（裏面）</vt:lpstr>
      <vt:lpstr>２．本事業における取組内容</vt:lpstr>
      <vt:lpstr>２．本事業における取組内容</vt:lpstr>
      <vt:lpstr>２．本事業における取組内容</vt:lpstr>
      <vt:lpstr>２．本事業における取組内容</vt:lpstr>
      <vt:lpstr>２．本事業における取組内容</vt:lpstr>
      <vt:lpstr>２．本事業における取組内容</vt:lpstr>
      <vt:lpstr>２．本事業における取組内容</vt:lpstr>
      <vt:lpstr>３．収益計画</vt:lpstr>
      <vt:lpstr>３．収益計画</vt:lpstr>
      <vt:lpstr>３．収益計画</vt:lpstr>
      <vt:lpstr>４．本事業の実施体制</vt:lpstr>
      <vt:lpstr>５．その他補足説明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三島　誠司</dc:creator>
  <cp:lastModifiedBy>三島　誠司</cp:lastModifiedBy>
  <cp:revision>14</cp:revision>
  <cp:lastPrinted>2026-04-07T08:52:15Z</cp:lastPrinted>
  <dcterms:created xsi:type="dcterms:W3CDTF">2026-04-02T05:15:23Z</dcterms:created>
  <dcterms:modified xsi:type="dcterms:W3CDTF">2026-04-18T03:41:09Z</dcterms:modified>
</cp:coreProperties>
</file>