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7"/>
  </p:notesMasterIdLst>
  <p:sldIdLst>
    <p:sldId id="303" r:id="rId5"/>
    <p:sldId id="304" r:id="rId6"/>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1320"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33AD982-ABA8-4D64-97B6-A90C5FBD1DC3}" type="datetimeFigureOut">
              <a:rPr kumimoji="1" lang="ja-JP" altLang="en-US" smtClean="0"/>
              <a:t>2026/4/19</a:t>
            </a:fld>
            <a:endParaRPr kumimoji="1" lang="ja-JP" altLang="en-US"/>
          </a:p>
        </p:txBody>
      </p:sp>
      <p:sp>
        <p:nvSpPr>
          <p:cNvPr id="4" name="スライド イメージ プレースホルダー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59B08CF-9EAD-40E5-8CF1-F62EEF2BF857}" type="slidenum">
              <a:rPr kumimoji="1" lang="ja-JP" altLang="en-US" smtClean="0"/>
              <a:t>‹#›</a:t>
            </a:fld>
            <a:endParaRPr kumimoji="1" lang="ja-JP" altLang="en-US"/>
          </a:p>
        </p:txBody>
      </p:sp>
    </p:spTree>
    <p:extLst>
      <p:ext uri="{BB962C8B-B14F-4D97-AF65-F5344CB8AC3E}">
        <p14:creationId xmlns:p14="http://schemas.microsoft.com/office/powerpoint/2010/main" val="120313815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2DD914D9-6146-4F52-8968-F203ED9DEFB8}" type="datetime1">
              <a:rPr kumimoji="1" lang="ja-JP" altLang="en-US" smtClean="0"/>
              <a:t>2026/4/19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4386C7A-0E51-44C4-A6E6-5F7015AF4DCF}" type="slidenum">
              <a:rPr kumimoji="1" lang="ja-JP" altLang="en-US" smtClean="0"/>
              <a:t>‹#›</a:t>
            </a:fld>
            <a:endParaRPr kumimoji="1" lang="ja-JP" altLang="en-US"/>
          </a:p>
        </p:txBody>
      </p:sp>
    </p:spTree>
    <p:extLst>
      <p:ext uri="{BB962C8B-B14F-4D97-AF65-F5344CB8AC3E}">
        <p14:creationId xmlns:p14="http://schemas.microsoft.com/office/powerpoint/2010/main" val="39407615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8CFF31F1-427B-4534-866C-8810D477BCA8}" type="datetime1">
              <a:rPr kumimoji="1" lang="ja-JP" altLang="en-US" smtClean="0"/>
              <a:t>2026/4/19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4386C7A-0E51-44C4-A6E6-5F7015AF4DCF}" type="slidenum">
              <a:rPr kumimoji="1" lang="ja-JP" altLang="en-US" smtClean="0"/>
              <a:t>‹#›</a:t>
            </a:fld>
            <a:endParaRPr kumimoji="1" lang="ja-JP" altLang="en-US"/>
          </a:p>
        </p:txBody>
      </p:sp>
    </p:spTree>
    <p:extLst>
      <p:ext uri="{BB962C8B-B14F-4D97-AF65-F5344CB8AC3E}">
        <p14:creationId xmlns:p14="http://schemas.microsoft.com/office/powerpoint/2010/main" val="26688057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973FE672-F2F7-4B9D-8F1B-C5E31ABDE02B}" type="datetime1">
              <a:rPr kumimoji="1" lang="ja-JP" altLang="en-US" smtClean="0"/>
              <a:t>2026/4/19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4386C7A-0E51-44C4-A6E6-5F7015AF4DCF}" type="slidenum">
              <a:rPr kumimoji="1" lang="ja-JP" altLang="en-US" smtClean="0"/>
              <a:t>‹#›</a:t>
            </a:fld>
            <a:endParaRPr kumimoji="1" lang="ja-JP" altLang="en-US"/>
          </a:p>
        </p:txBody>
      </p:sp>
    </p:spTree>
    <p:extLst>
      <p:ext uri="{BB962C8B-B14F-4D97-AF65-F5344CB8AC3E}">
        <p14:creationId xmlns:p14="http://schemas.microsoft.com/office/powerpoint/2010/main" val="33879560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E9C24B47-F413-4FC7-8B7E-14908E8599C7}" type="datetime1">
              <a:rPr kumimoji="1" lang="ja-JP" altLang="en-US" smtClean="0"/>
              <a:t>2026/4/19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4386C7A-0E51-44C4-A6E6-5F7015AF4DCF}" type="slidenum">
              <a:rPr kumimoji="1" lang="ja-JP" altLang="en-US" smtClean="0"/>
              <a:t>‹#›</a:t>
            </a:fld>
            <a:endParaRPr kumimoji="1" lang="ja-JP" altLang="en-US"/>
          </a:p>
        </p:txBody>
      </p:sp>
    </p:spTree>
    <p:extLst>
      <p:ext uri="{BB962C8B-B14F-4D97-AF65-F5344CB8AC3E}">
        <p14:creationId xmlns:p14="http://schemas.microsoft.com/office/powerpoint/2010/main" val="639487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D4DD573-2017-4E1B-B9F5-784DED7E387D}" type="datetime1">
              <a:rPr kumimoji="1" lang="ja-JP" altLang="en-US" smtClean="0"/>
              <a:t>2026/4/19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4386C7A-0E51-44C4-A6E6-5F7015AF4DCF}" type="slidenum">
              <a:rPr kumimoji="1" lang="ja-JP" altLang="en-US" smtClean="0"/>
              <a:t>‹#›</a:t>
            </a:fld>
            <a:endParaRPr kumimoji="1" lang="ja-JP" altLang="en-US"/>
          </a:p>
        </p:txBody>
      </p:sp>
    </p:spTree>
    <p:extLst>
      <p:ext uri="{BB962C8B-B14F-4D97-AF65-F5344CB8AC3E}">
        <p14:creationId xmlns:p14="http://schemas.microsoft.com/office/powerpoint/2010/main" val="7421960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89BE4C59-B0DD-4585-AADC-704E30A6EAA4}" type="datetime1">
              <a:rPr kumimoji="1" lang="ja-JP" altLang="en-US" smtClean="0"/>
              <a:t>2026/4/19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4386C7A-0E51-44C4-A6E6-5F7015AF4DCF}" type="slidenum">
              <a:rPr kumimoji="1" lang="ja-JP" altLang="en-US" smtClean="0"/>
              <a:t>‹#›</a:t>
            </a:fld>
            <a:endParaRPr kumimoji="1" lang="ja-JP" altLang="en-US"/>
          </a:p>
        </p:txBody>
      </p:sp>
    </p:spTree>
    <p:extLst>
      <p:ext uri="{BB962C8B-B14F-4D97-AF65-F5344CB8AC3E}">
        <p14:creationId xmlns:p14="http://schemas.microsoft.com/office/powerpoint/2010/main" val="16902924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FFDD8B52-41C5-4154-962A-25B69DE7FF84}" type="datetime1">
              <a:rPr kumimoji="1" lang="ja-JP" altLang="en-US" smtClean="0"/>
              <a:t>2026/4/19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4386C7A-0E51-44C4-A6E6-5F7015AF4DCF}" type="slidenum">
              <a:rPr kumimoji="1" lang="ja-JP" altLang="en-US" smtClean="0"/>
              <a:t>‹#›</a:t>
            </a:fld>
            <a:endParaRPr kumimoji="1" lang="ja-JP" altLang="en-US"/>
          </a:p>
        </p:txBody>
      </p:sp>
    </p:spTree>
    <p:extLst>
      <p:ext uri="{BB962C8B-B14F-4D97-AF65-F5344CB8AC3E}">
        <p14:creationId xmlns:p14="http://schemas.microsoft.com/office/powerpoint/2010/main" val="19841134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383F3FC0-B9BC-4FEA-B120-4EBB44A20ACC}" type="datetime1">
              <a:rPr kumimoji="1" lang="ja-JP" altLang="en-US" smtClean="0"/>
              <a:t>2026/4/19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4386C7A-0E51-44C4-A6E6-5F7015AF4DCF}" type="slidenum">
              <a:rPr kumimoji="1" lang="ja-JP" altLang="en-US" smtClean="0"/>
              <a:t>‹#›</a:t>
            </a:fld>
            <a:endParaRPr kumimoji="1" lang="ja-JP" altLang="en-US"/>
          </a:p>
        </p:txBody>
      </p:sp>
    </p:spTree>
    <p:extLst>
      <p:ext uri="{BB962C8B-B14F-4D97-AF65-F5344CB8AC3E}">
        <p14:creationId xmlns:p14="http://schemas.microsoft.com/office/powerpoint/2010/main" val="40667507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CF8C7A-4019-428A-BAF7-CAAEA45CD0D3}" type="datetime1">
              <a:rPr kumimoji="1" lang="ja-JP" altLang="en-US" smtClean="0"/>
              <a:t>2026/4/19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4386C7A-0E51-44C4-A6E6-5F7015AF4DCF}" type="slidenum">
              <a:rPr kumimoji="1" lang="ja-JP" altLang="en-US" smtClean="0"/>
              <a:t>‹#›</a:t>
            </a:fld>
            <a:endParaRPr kumimoji="1" lang="ja-JP" altLang="en-US"/>
          </a:p>
        </p:txBody>
      </p:sp>
    </p:spTree>
    <p:extLst>
      <p:ext uri="{BB962C8B-B14F-4D97-AF65-F5344CB8AC3E}">
        <p14:creationId xmlns:p14="http://schemas.microsoft.com/office/powerpoint/2010/main" val="553443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611CD8E-B7D0-463E-BB49-132DFB6EA342}" type="datetime1">
              <a:rPr kumimoji="1" lang="ja-JP" altLang="en-US" smtClean="0"/>
              <a:t>2026/4/19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4386C7A-0E51-44C4-A6E6-5F7015AF4DCF}" type="slidenum">
              <a:rPr kumimoji="1" lang="ja-JP" altLang="en-US" smtClean="0"/>
              <a:t>‹#›</a:t>
            </a:fld>
            <a:endParaRPr kumimoji="1" lang="ja-JP" altLang="en-US"/>
          </a:p>
        </p:txBody>
      </p:sp>
    </p:spTree>
    <p:extLst>
      <p:ext uri="{BB962C8B-B14F-4D97-AF65-F5344CB8AC3E}">
        <p14:creationId xmlns:p14="http://schemas.microsoft.com/office/powerpoint/2010/main" val="23894224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50BB473-5B14-46C0-AEFF-FCD6455CF1FB}" type="datetime1">
              <a:rPr kumimoji="1" lang="ja-JP" altLang="en-US" smtClean="0"/>
              <a:t>2026/4/19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4386C7A-0E51-44C4-A6E6-5F7015AF4DCF}" type="slidenum">
              <a:rPr kumimoji="1" lang="ja-JP" altLang="en-US" smtClean="0"/>
              <a:t>‹#›</a:t>
            </a:fld>
            <a:endParaRPr kumimoji="1" lang="ja-JP" altLang="en-US"/>
          </a:p>
        </p:txBody>
      </p:sp>
    </p:spTree>
    <p:extLst>
      <p:ext uri="{BB962C8B-B14F-4D97-AF65-F5344CB8AC3E}">
        <p14:creationId xmlns:p14="http://schemas.microsoft.com/office/powerpoint/2010/main" val="25122152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58442C6-87FC-4E9C-BF32-FFCDAA8DFCAC}" type="datetime1">
              <a:rPr kumimoji="1" lang="ja-JP" altLang="en-US" smtClean="0"/>
              <a:t>2026/4/19</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4386C7A-0E51-44C4-A6E6-5F7015AF4DCF}" type="slidenum">
              <a:rPr kumimoji="1" lang="ja-JP" altLang="en-US" smtClean="0"/>
              <a:t>‹#›</a:t>
            </a:fld>
            <a:endParaRPr kumimoji="1" lang="ja-JP" altLang="en-US"/>
          </a:p>
        </p:txBody>
      </p:sp>
    </p:spTree>
    <p:extLst>
      <p:ext uri="{BB962C8B-B14F-4D97-AF65-F5344CB8AC3E}">
        <p14:creationId xmlns:p14="http://schemas.microsoft.com/office/powerpoint/2010/main" val="15999574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8478B0-79B2-7B1F-C1BD-6ADE54CB9CEE}"/>
            </a:ext>
          </a:extLst>
        </p:cNvPr>
        <p:cNvGrpSpPr/>
        <p:nvPr/>
      </p:nvGrpSpPr>
      <p:grpSpPr>
        <a:xfrm>
          <a:off x="0" y="0"/>
          <a:ext cx="0" cy="0"/>
          <a:chOff x="0" y="0"/>
          <a:chExt cx="0" cy="0"/>
        </a:xfrm>
      </p:grpSpPr>
      <p:sp>
        <p:nvSpPr>
          <p:cNvPr id="21" name="タイトル 1">
            <a:extLst>
              <a:ext uri="{FF2B5EF4-FFF2-40B4-BE49-F238E27FC236}">
                <a16:creationId xmlns:a16="http://schemas.microsoft.com/office/drawing/2014/main" id="{5243D249-9A16-1F85-5CE4-B8E993E8B589}"/>
              </a:ext>
            </a:extLst>
          </p:cNvPr>
          <p:cNvSpPr txBox="1">
            <a:spLocks/>
          </p:cNvSpPr>
          <p:nvPr/>
        </p:nvSpPr>
        <p:spPr>
          <a:xfrm>
            <a:off x="217714" y="109371"/>
            <a:ext cx="9470572" cy="401223"/>
          </a:xfrm>
          <a:prstGeom prst="rect">
            <a:avLst/>
          </a:prstGeom>
        </p:spPr>
        <p:txBody>
          <a:bodyPr vert="horz" lIns="91440" tIns="45720" rIns="91440" bIns="45720" rtlCol="0" anchor="ctr">
            <a:normAutofit fontScale="97500" lnSpcReduction="100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2400" dirty="0">
                <a:latin typeface="ＭＳ Ｐゴシック" panose="020B0600070205080204" pitchFamily="50" charset="-128"/>
                <a:ea typeface="ＭＳ Ｐゴシック" panose="020B0600070205080204" pitchFamily="50" charset="-128"/>
              </a:rPr>
              <a:t>成長志向企業宣言書</a:t>
            </a:r>
          </a:p>
        </p:txBody>
      </p:sp>
      <p:sp>
        <p:nvSpPr>
          <p:cNvPr id="23" name="正方形/長方形 22">
            <a:extLst>
              <a:ext uri="{FF2B5EF4-FFF2-40B4-BE49-F238E27FC236}">
                <a16:creationId xmlns:a16="http://schemas.microsoft.com/office/drawing/2014/main" id="{259B1FF5-3C9E-D388-1D1A-935F11BA9BD4}"/>
              </a:ext>
            </a:extLst>
          </p:cNvPr>
          <p:cNvSpPr/>
          <p:nvPr/>
        </p:nvSpPr>
        <p:spPr>
          <a:xfrm>
            <a:off x="217714" y="529855"/>
            <a:ext cx="9470572" cy="6218774"/>
          </a:xfrm>
          <a:prstGeom prst="rect">
            <a:avLst/>
          </a:prstGeom>
          <a:noFill/>
          <a:ln>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a:extLst>
              <a:ext uri="{FF2B5EF4-FFF2-40B4-BE49-F238E27FC236}">
                <a16:creationId xmlns:a16="http://schemas.microsoft.com/office/drawing/2014/main" id="{C17A1B10-EC36-C96C-F7E8-BDAA56F4DE42}"/>
              </a:ext>
            </a:extLst>
          </p:cNvPr>
          <p:cNvSpPr/>
          <p:nvPr/>
        </p:nvSpPr>
        <p:spPr>
          <a:xfrm>
            <a:off x="354359" y="630861"/>
            <a:ext cx="2566801" cy="720000"/>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600">
                <a:latin typeface="ＭＳ ゴシック" panose="020B0609070205080204" pitchFamily="49" charset="-128"/>
                <a:ea typeface="ＭＳ ゴシック" panose="020B0609070205080204" pitchFamily="49" charset="-128"/>
              </a:rPr>
              <a:t>長野県</a:t>
            </a:r>
            <a:endParaRPr kumimoji="1" lang="en-US" altLang="ja-JP" sz="1600">
              <a:latin typeface="ＭＳ ゴシック" panose="020B0609070205080204" pitchFamily="49" charset="-128"/>
              <a:ea typeface="ＭＳ ゴシック" panose="020B0609070205080204" pitchFamily="49" charset="-128"/>
            </a:endParaRPr>
          </a:p>
          <a:p>
            <a:pPr algn="ctr"/>
            <a:r>
              <a:rPr kumimoji="1" lang="ja-JP" altLang="en-US" sz="1600">
                <a:latin typeface="ＭＳ ゴシック" panose="020B0609070205080204" pitchFamily="49" charset="-128"/>
                <a:ea typeface="ＭＳ ゴシック" panose="020B0609070205080204" pitchFamily="49" charset="-128"/>
              </a:rPr>
              <a:t>成長志向企業宣言</a:t>
            </a:r>
          </a:p>
        </p:txBody>
      </p:sp>
      <p:sp>
        <p:nvSpPr>
          <p:cNvPr id="27" name="正方形/長方形 26">
            <a:extLst>
              <a:ext uri="{FF2B5EF4-FFF2-40B4-BE49-F238E27FC236}">
                <a16:creationId xmlns:a16="http://schemas.microsoft.com/office/drawing/2014/main" id="{7875EF0F-4024-3ED0-292C-72B2ACFD1A0D}"/>
              </a:ext>
            </a:extLst>
          </p:cNvPr>
          <p:cNvSpPr/>
          <p:nvPr/>
        </p:nvSpPr>
        <p:spPr>
          <a:xfrm>
            <a:off x="3050028" y="630861"/>
            <a:ext cx="6500098" cy="720000"/>
          </a:xfrm>
          <a:prstGeom prst="rect">
            <a:avLst/>
          </a:prstGeom>
          <a:noFill/>
          <a:ln>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2000">
                <a:solidFill>
                  <a:schemeClr val="tx1"/>
                </a:solidFill>
                <a:latin typeface="ＭＳ ゴシック" panose="020B0609070205080204" pitchFamily="49" charset="-128"/>
                <a:ea typeface="ＭＳ ゴシック" panose="020B0609070205080204" pitchFamily="49" charset="-128"/>
              </a:rPr>
              <a:t>株式会社長野県庁（長野県長野市</a:t>
            </a:r>
            <a:r>
              <a:rPr kumimoji="1" lang="en-US" altLang="ja-JP" sz="2000">
                <a:solidFill>
                  <a:schemeClr val="tx1"/>
                </a:solidFill>
                <a:latin typeface="ＭＳ ゴシック" panose="020B0609070205080204" pitchFamily="49" charset="-128"/>
                <a:ea typeface="ＭＳ ゴシック" panose="020B0609070205080204" pitchFamily="49" charset="-128"/>
              </a:rPr>
              <a:t>XXXX</a:t>
            </a:r>
            <a:r>
              <a:rPr kumimoji="1" lang="ja-JP" altLang="en-US" sz="2000">
                <a:solidFill>
                  <a:schemeClr val="tx1"/>
                </a:solidFill>
                <a:latin typeface="ＭＳ ゴシック" panose="020B0609070205080204" pitchFamily="49" charset="-128"/>
                <a:ea typeface="ＭＳ ゴシック" panose="020B0609070205080204" pitchFamily="49" charset="-128"/>
              </a:rPr>
              <a:t>）</a:t>
            </a:r>
          </a:p>
        </p:txBody>
      </p:sp>
      <p:sp>
        <p:nvSpPr>
          <p:cNvPr id="29" name="正方形/長方形 28">
            <a:extLst>
              <a:ext uri="{FF2B5EF4-FFF2-40B4-BE49-F238E27FC236}">
                <a16:creationId xmlns:a16="http://schemas.microsoft.com/office/drawing/2014/main" id="{86497C33-CD72-C654-0BC2-D96461F7717A}"/>
              </a:ext>
            </a:extLst>
          </p:cNvPr>
          <p:cNvSpPr/>
          <p:nvPr/>
        </p:nvSpPr>
        <p:spPr>
          <a:xfrm>
            <a:off x="348987" y="1430601"/>
            <a:ext cx="2579270" cy="5231456"/>
          </a:xfrm>
          <a:prstGeom prst="rect">
            <a:avLst/>
          </a:prstGeom>
          <a:noFill/>
          <a:ln>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kumimoji="1" lang="ja-JP" altLang="en-US" sz="1400" dirty="0">
                <a:solidFill>
                  <a:schemeClr val="tx1"/>
                </a:solidFill>
                <a:latin typeface="ＭＳ ゴシック" panose="020B0609070205080204" pitchFamily="49" charset="-128"/>
                <a:ea typeface="ＭＳ ゴシック" panose="020B0609070205080204" pitchFamily="49" charset="-128"/>
              </a:rPr>
              <a:t>■本社所在地：長野県○○市△△△△△</a:t>
            </a:r>
            <a:endParaRPr kumimoji="1" lang="en-US" altLang="ja-JP" sz="1400" dirty="0">
              <a:solidFill>
                <a:schemeClr val="tx1"/>
              </a:solidFill>
              <a:latin typeface="ＭＳ ゴシック" panose="020B0609070205080204" pitchFamily="49" charset="-128"/>
              <a:ea typeface="ＭＳ ゴシック" panose="020B0609070205080204" pitchFamily="49" charset="-128"/>
            </a:endParaRPr>
          </a:p>
          <a:p>
            <a:endParaRPr kumimoji="1" lang="en-US" altLang="ja-JP" sz="14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400" dirty="0">
                <a:solidFill>
                  <a:schemeClr val="tx1"/>
                </a:solidFill>
                <a:latin typeface="ＭＳ ゴシック" panose="020B0609070205080204" pitchFamily="49" charset="-128"/>
                <a:ea typeface="ＭＳ ゴシック" panose="020B0609070205080204" pitchFamily="49" charset="-128"/>
              </a:rPr>
              <a:t>■事業概要：</a:t>
            </a:r>
            <a:endParaRPr kumimoji="1" lang="en-US" altLang="ja-JP" sz="14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400" dirty="0">
                <a:solidFill>
                  <a:schemeClr val="tx1"/>
                </a:solidFill>
                <a:latin typeface="ＭＳ ゴシック" panose="020B0609070205080204" pitchFamily="49" charset="-128"/>
                <a:ea typeface="ＭＳ ゴシック" panose="020B0609070205080204" pitchFamily="49" charset="-128"/>
              </a:rPr>
              <a:t>・</a:t>
            </a:r>
            <a:r>
              <a:rPr kumimoji="1" lang="en-US" altLang="ja-JP" sz="1400" dirty="0">
                <a:solidFill>
                  <a:schemeClr val="tx1"/>
                </a:solidFill>
                <a:latin typeface="ＭＳ ゴシック" panose="020B0609070205080204" pitchFamily="49" charset="-128"/>
                <a:ea typeface="ＭＳ ゴシック" panose="020B0609070205080204" pitchFamily="49" charset="-128"/>
              </a:rPr>
              <a:t>XXXXXXXXXXX</a:t>
            </a:r>
          </a:p>
          <a:p>
            <a:r>
              <a:rPr kumimoji="1" lang="ja-JP" altLang="en-US" sz="1400" dirty="0">
                <a:solidFill>
                  <a:schemeClr val="tx1"/>
                </a:solidFill>
                <a:latin typeface="ＭＳ ゴシック" panose="020B0609070205080204" pitchFamily="49" charset="-128"/>
                <a:ea typeface="ＭＳ ゴシック" panose="020B0609070205080204" pitchFamily="49" charset="-128"/>
              </a:rPr>
              <a:t>・</a:t>
            </a:r>
            <a:r>
              <a:rPr kumimoji="1" lang="en-US" altLang="ja-JP" sz="1400" dirty="0">
                <a:solidFill>
                  <a:schemeClr val="tx1"/>
                </a:solidFill>
                <a:latin typeface="ＭＳ ゴシック" panose="020B0609070205080204" pitchFamily="49" charset="-128"/>
                <a:ea typeface="ＭＳ ゴシック" panose="020B0609070205080204" pitchFamily="49" charset="-128"/>
              </a:rPr>
              <a:t>XXXXXXXXXXX</a:t>
            </a:r>
          </a:p>
          <a:p>
            <a:r>
              <a:rPr kumimoji="1" lang="ja-JP" altLang="en-US" sz="1400" dirty="0">
                <a:solidFill>
                  <a:schemeClr val="tx1"/>
                </a:solidFill>
                <a:latin typeface="ＭＳ ゴシック" panose="020B0609070205080204" pitchFamily="49" charset="-128"/>
                <a:ea typeface="ＭＳ ゴシック" panose="020B0609070205080204" pitchFamily="49" charset="-128"/>
              </a:rPr>
              <a:t>・</a:t>
            </a:r>
            <a:r>
              <a:rPr kumimoji="1" lang="en-US" altLang="ja-JP" sz="1400" dirty="0">
                <a:solidFill>
                  <a:schemeClr val="tx1"/>
                </a:solidFill>
                <a:latin typeface="ＭＳ ゴシック" panose="020B0609070205080204" pitchFamily="49" charset="-128"/>
                <a:ea typeface="ＭＳ ゴシック" panose="020B0609070205080204" pitchFamily="49" charset="-128"/>
              </a:rPr>
              <a:t>XXXXXXXXXXX</a:t>
            </a:r>
          </a:p>
          <a:p>
            <a:r>
              <a:rPr kumimoji="1" lang="ja-JP" altLang="en-US" sz="1400" dirty="0">
                <a:solidFill>
                  <a:schemeClr val="tx1"/>
                </a:solidFill>
                <a:latin typeface="ＭＳ ゴシック" panose="020B0609070205080204" pitchFamily="49" charset="-128"/>
                <a:ea typeface="ＭＳ ゴシック" panose="020B0609070205080204" pitchFamily="49" charset="-128"/>
              </a:rPr>
              <a:t>・</a:t>
            </a:r>
            <a:r>
              <a:rPr kumimoji="1" lang="en-US" altLang="ja-JP" sz="1400" dirty="0">
                <a:solidFill>
                  <a:schemeClr val="tx1"/>
                </a:solidFill>
                <a:latin typeface="ＭＳ ゴシック" panose="020B0609070205080204" pitchFamily="49" charset="-128"/>
                <a:ea typeface="ＭＳ ゴシック" panose="020B0609070205080204" pitchFamily="49" charset="-128"/>
              </a:rPr>
              <a:t>XXXXXXXXXXX</a:t>
            </a:r>
          </a:p>
          <a:p>
            <a:endParaRPr kumimoji="1" lang="en-US" altLang="ja-JP" sz="14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400" dirty="0">
                <a:solidFill>
                  <a:schemeClr val="tx1"/>
                </a:solidFill>
                <a:latin typeface="ＭＳ ゴシック" panose="020B0609070205080204" pitchFamily="49" charset="-128"/>
                <a:ea typeface="ＭＳ ゴシック" panose="020B0609070205080204" pitchFamily="49" charset="-128"/>
              </a:rPr>
              <a:t>■従業員数：</a:t>
            </a:r>
            <a:r>
              <a:rPr kumimoji="1" lang="en-US" altLang="ja-JP" sz="1400" dirty="0">
                <a:solidFill>
                  <a:schemeClr val="tx1"/>
                </a:solidFill>
                <a:latin typeface="ＭＳ ゴシック" panose="020B0609070205080204" pitchFamily="49" charset="-128"/>
                <a:ea typeface="ＭＳ ゴシック" panose="020B0609070205080204" pitchFamily="49" charset="-128"/>
              </a:rPr>
              <a:t>XX</a:t>
            </a:r>
            <a:r>
              <a:rPr kumimoji="1" lang="ja-JP" altLang="en-US" sz="1400" dirty="0">
                <a:solidFill>
                  <a:schemeClr val="tx1"/>
                </a:solidFill>
                <a:latin typeface="ＭＳ ゴシック" panose="020B0609070205080204" pitchFamily="49" charset="-128"/>
                <a:ea typeface="ＭＳ ゴシック" panose="020B0609070205080204" pitchFamily="49" charset="-128"/>
              </a:rPr>
              <a:t>名</a:t>
            </a:r>
            <a:endParaRPr kumimoji="1" lang="en-US" altLang="ja-JP" sz="14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400" dirty="0">
                <a:solidFill>
                  <a:schemeClr val="tx1"/>
                </a:solidFill>
                <a:latin typeface="ＭＳ ゴシック" panose="020B0609070205080204" pitchFamily="49" charset="-128"/>
                <a:ea typeface="ＭＳ ゴシック" panose="020B0609070205080204" pitchFamily="49" charset="-128"/>
              </a:rPr>
              <a:t>（</a:t>
            </a:r>
            <a:r>
              <a:rPr kumimoji="1" lang="en-US" altLang="ja-JP" sz="1400" dirty="0">
                <a:solidFill>
                  <a:schemeClr val="tx1"/>
                </a:solidFill>
                <a:latin typeface="ＭＳ ゴシック" panose="020B0609070205080204" pitchFamily="49" charset="-128"/>
                <a:ea typeface="ＭＳ ゴシック" panose="020B0609070205080204" pitchFamily="49" charset="-128"/>
              </a:rPr>
              <a:t>2026</a:t>
            </a:r>
            <a:r>
              <a:rPr kumimoji="1" lang="ja-JP" altLang="en-US" sz="1400" dirty="0">
                <a:solidFill>
                  <a:schemeClr val="tx1"/>
                </a:solidFill>
                <a:latin typeface="ＭＳ ゴシック" panose="020B0609070205080204" pitchFamily="49" charset="-128"/>
                <a:ea typeface="ＭＳ ゴシック" panose="020B0609070205080204" pitchFamily="49" charset="-128"/>
              </a:rPr>
              <a:t>年○月○日現在）</a:t>
            </a:r>
            <a:endParaRPr kumimoji="1" lang="en-US" altLang="ja-JP" sz="1400" dirty="0">
              <a:solidFill>
                <a:schemeClr val="tx1"/>
              </a:solidFill>
              <a:latin typeface="ＭＳ ゴシック" panose="020B0609070205080204" pitchFamily="49" charset="-128"/>
              <a:ea typeface="ＭＳ ゴシック" panose="020B0609070205080204" pitchFamily="49" charset="-128"/>
            </a:endParaRPr>
          </a:p>
          <a:p>
            <a:endParaRPr kumimoji="1" lang="en-US" altLang="ja-JP" sz="14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400" dirty="0">
                <a:solidFill>
                  <a:schemeClr val="tx1"/>
                </a:solidFill>
                <a:latin typeface="ＭＳ ゴシック" panose="020B0609070205080204" pitchFamily="49" charset="-128"/>
                <a:ea typeface="ＭＳ ゴシック" panose="020B0609070205080204" pitchFamily="49" charset="-128"/>
              </a:rPr>
              <a:t>■売上高：</a:t>
            </a:r>
            <a:r>
              <a:rPr kumimoji="1" lang="en-US" altLang="ja-JP" sz="1400" dirty="0">
                <a:solidFill>
                  <a:schemeClr val="tx1"/>
                </a:solidFill>
                <a:latin typeface="ＭＳ ゴシック" panose="020B0609070205080204" pitchFamily="49" charset="-128"/>
                <a:ea typeface="ＭＳ ゴシック" panose="020B0609070205080204" pitchFamily="49" charset="-128"/>
              </a:rPr>
              <a:t>XX,XXX</a:t>
            </a:r>
            <a:r>
              <a:rPr kumimoji="1" lang="ja-JP" altLang="en-US" sz="1400" dirty="0">
                <a:solidFill>
                  <a:schemeClr val="tx1"/>
                </a:solidFill>
                <a:latin typeface="ＭＳ ゴシック" panose="020B0609070205080204" pitchFamily="49" charset="-128"/>
                <a:ea typeface="ＭＳ ゴシック" panose="020B0609070205080204" pitchFamily="49" charset="-128"/>
              </a:rPr>
              <a:t>千円</a:t>
            </a:r>
            <a:endParaRPr kumimoji="1" lang="en-US" altLang="ja-JP" sz="14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400" dirty="0">
                <a:solidFill>
                  <a:schemeClr val="tx1"/>
                </a:solidFill>
                <a:latin typeface="ＭＳ ゴシック" panose="020B0609070205080204" pitchFamily="49" charset="-128"/>
                <a:ea typeface="ＭＳ ゴシック" panose="020B0609070205080204" pitchFamily="49" charset="-128"/>
              </a:rPr>
              <a:t>（</a:t>
            </a:r>
            <a:r>
              <a:rPr kumimoji="1" lang="en-US" altLang="ja-JP" sz="1400" dirty="0">
                <a:solidFill>
                  <a:schemeClr val="tx1"/>
                </a:solidFill>
                <a:latin typeface="ＭＳ ゴシック" panose="020B0609070205080204" pitchFamily="49" charset="-128"/>
                <a:ea typeface="ＭＳ ゴシック" panose="020B0609070205080204" pitchFamily="49" charset="-128"/>
              </a:rPr>
              <a:t>2026</a:t>
            </a:r>
            <a:r>
              <a:rPr kumimoji="1" lang="ja-JP" altLang="en-US" sz="1400" dirty="0">
                <a:solidFill>
                  <a:schemeClr val="tx1"/>
                </a:solidFill>
                <a:latin typeface="ＭＳ ゴシック" panose="020B0609070205080204" pitchFamily="49" charset="-128"/>
                <a:ea typeface="ＭＳ ゴシック" panose="020B0609070205080204" pitchFamily="49" charset="-128"/>
              </a:rPr>
              <a:t>年○月○日現在）</a:t>
            </a:r>
            <a:endParaRPr kumimoji="1" lang="en-US" altLang="ja-JP" sz="1400" dirty="0">
              <a:solidFill>
                <a:schemeClr val="tx1"/>
              </a:solidFill>
              <a:latin typeface="ＭＳ ゴシック" panose="020B0609070205080204" pitchFamily="49" charset="-128"/>
              <a:ea typeface="ＭＳ ゴシック" panose="020B0609070205080204" pitchFamily="49" charset="-128"/>
            </a:endParaRPr>
          </a:p>
          <a:p>
            <a:endParaRPr kumimoji="1" lang="en-US" altLang="ja-JP" sz="14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400" dirty="0">
                <a:solidFill>
                  <a:schemeClr val="tx1"/>
                </a:solidFill>
                <a:latin typeface="ＭＳ ゴシック" panose="020B0609070205080204" pitchFamily="49" charset="-128"/>
                <a:ea typeface="ＭＳ ゴシック" panose="020B0609070205080204" pitchFamily="49" charset="-128"/>
              </a:rPr>
              <a:t>■</a:t>
            </a:r>
            <a:r>
              <a:rPr kumimoji="1" lang="en-US" altLang="ja-JP" sz="1400" dirty="0">
                <a:solidFill>
                  <a:schemeClr val="tx1"/>
                </a:solidFill>
                <a:latin typeface="ＭＳ ゴシック" panose="020B0609070205080204" pitchFamily="49" charset="-128"/>
                <a:ea typeface="ＭＳ ゴシック" panose="020B0609070205080204" pitchFamily="49" charset="-128"/>
              </a:rPr>
              <a:t>URL</a:t>
            </a:r>
            <a:r>
              <a:rPr kumimoji="1" lang="ja-JP" altLang="en-US" sz="1400" dirty="0">
                <a:solidFill>
                  <a:schemeClr val="tx1"/>
                </a:solidFill>
                <a:latin typeface="ＭＳ ゴシック" panose="020B0609070205080204" pitchFamily="49" charset="-128"/>
                <a:ea typeface="ＭＳ ゴシック" panose="020B0609070205080204" pitchFamily="49" charset="-128"/>
              </a:rPr>
              <a:t>：</a:t>
            </a:r>
            <a:endParaRPr kumimoji="1" lang="en-US" altLang="ja-JP" sz="1400" dirty="0">
              <a:solidFill>
                <a:schemeClr val="tx1"/>
              </a:solidFill>
              <a:latin typeface="ＭＳ ゴシック" panose="020B0609070205080204" pitchFamily="49" charset="-128"/>
              <a:ea typeface="ＭＳ ゴシック" panose="020B0609070205080204" pitchFamily="49" charset="-128"/>
            </a:endParaRPr>
          </a:p>
          <a:p>
            <a:r>
              <a:rPr kumimoji="1" lang="en-US" altLang="ja-JP" sz="1400" dirty="0">
                <a:solidFill>
                  <a:schemeClr val="tx1"/>
                </a:solidFill>
                <a:latin typeface="ＭＳ ゴシック" panose="020B0609070205080204" pitchFamily="49" charset="-128"/>
                <a:ea typeface="ＭＳ ゴシック" panose="020B0609070205080204" pitchFamily="49" charset="-128"/>
              </a:rPr>
              <a:t>https://xxx.xxxxxxxxxxx.xxxxxx.co.jp</a:t>
            </a:r>
          </a:p>
          <a:p>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sp>
        <p:nvSpPr>
          <p:cNvPr id="30" name="正方形/長方形 29">
            <a:extLst>
              <a:ext uri="{FF2B5EF4-FFF2-40B4-BE49-F238E27FC236}">
                <a16:creationId xmlns:a16="http://schemas.microsoft.com/office/drawing/2014/main" id="{90421146-942A-FBA4-F0CD-7ABC5454A51C}"/>
              </a:ext>
            </a:extLst>
          </p:cNvPr>
          <p:cNvSpPr/>
          <p:nvPr/>
        </p:nvSpPr>
        <p:spPr>
          <a:xfrm>
            <a:off x="3041057" y="1431103"/>
            <a:ext cx="6520573" cy="720001"/>
          </a:xfrm>
          <a:prstGeom prst="rect">
            <a:avLst/>
          </a:prstGeom>
          <a:noFill/>
          <a:ln>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kumimoji="1" lang="ja-JP" altLang="en-US" sz="1400">
                <a:solidFill>
                  <a:schemeClr val="tx1"/>
                </a:solidFill>
                <a:latin typeface="ＭＳ ゴシック" panose="020B0609070205080204" pitchFamily="49" charset="-128"/>
                <a:ea typeface="ＭＳ ゴシック" panose="020B0609070205080204" pitchFamily="49" charset="-128"/>
              </a:rPr>
              <a:t>経営理念：○○○○○○や△△△△△△により社会に貢献する</a:t>
            </a:r>
            <a:endParaRPr kumimoji="1" lang="en-US" altLang="ja-JP" sz="1400">
              <a:solidFill>
                <a:schemeClr val="tx1"/>
              </a:solidFill>
              <a:latin typeface="ＭＳ ゴシック" panose="020B0609070205080204" pitchFamily="49" charset="-128"/>
              <a:ea typeface="ＭＳ ゴシック" panose="020B0609070205080204" pitchFamily="49" charset="-128"/>
            </a:endParaRPr>
          </a:p>
          <a:p>
            <a:r>
              <a:rPr kumimoji="1" lang="ja-JP" altLang="en-US" sz="1400">
                <a:solidFill>
                  <a:schemeClr val="tx1"/>
                </a:solidFill>
                <a:latin typeface="ＭＳ ゴシック" panose="020B0609070205080204" pitchFamily="49" charset="-128"/>
                <a:ea typeface="ＭＳ ゴシック" panose="020B0609070205080204" pitchFamily="49" charset="-128"/>
              </a:rPr>
              <a:t>定性目標：顧客のお悩みごとを解決する技術・サービスの継続開発</a:t>
            </a:r>
            <a:endParaRPr kumimoji="1" lang="en-US" altLang="ja-JP" sz="1400">
              <a:solidFill>
                <a:schemeClr val="tx1"/>
              </a:solidFill>
              <a:latin typeface="ＭＳ ゴシック" panose="020B0609070205080204" pitchFamily="49" charset="-128"/>
              <a:ea typeface="ＭＳ ゴシック" panose="020B0609070205080204" pitchFamily="49" charset="-128"/>
            </a:endParaRPr>
          </a:p>
          <a:p>
            <a:r>
              <a:rPr kumimoji="1" lang="ja-JP" altLang="en-US" sz="1400">
                <a:solidFill>
                  <a:schemeClr val="tx1"/>
                </a:solidFill>
                <a:latin typeface="ＭＳ ゴシック" panose="020B0609070205080204" pitchFamily="49" charset="-128"/>
                <a:ea typeface="ＭＳ ゴシック" panose="020B0609070205080204" pitchFamily="49" charset="-128"/>
              </a:rPr>
              <a:t>定量目標：売上高○億円（</a:t>
            </a:r>
            <a:r>
              <a:rPr kumimoji="1" lang="en-US" altLang="ja-JP" sz="1400">
                <a:solidFill>
                  <a:schemeClr val="tx1"/>
                </a:solidFill>
                <a:latin typeface="ＭＳ ゴシック" panose="020B0609070205080204" pitchFamily="49" charset="-128"/>
                <a:ea typeface="ＭＳ ゴシック" panose="020B0609070205080204" pitchFamily="49" charset="-128"/>
              </a:rPr>
              <a:t>20XX</a:t>
            </a:r>
            <a:r>
              <a:rPr kumimoji="1" lang="ja-JP" altLang="en-US" sz="1400">
                <a:solidFill>
                  <a:schemeClr val="tx1"/>
                </a:solidFill>
                <a:latin typeface="ＭＳ ゴシック" panose="020B0609070205080204" pitchFamily="49" charset="-128"/>
                <a:ea typeface="ＭＳ ゴシック" panose="020B0609070205080204" pitchFamily="49" charset="-128"/>
              </a:rPr>
              <a:t>年</a:t>
            </a:r>
            <a:r>
              <a:rPr kumimoji="1" lang="en-US" altLang="ja-JP" sz="1400">
                <a:solidFill>
                  <a:schemeClr val="tx1"/>
                </a:solidFill>
                <a:latin typeface="ＭＳ ゴシック" panose="020B0609070205080204" pitchFamily="49" charset="-128"/>
                <a:ea typeface="ＭＳ ゴシック" panose="020B0609070205080204" pitchFamily="49" charset="-128"/>
              </a:rPr>
              <a:t>X</a:t>
            </a:r>
            <a:r>
              <a:rPr kumimoji="1" lang="ja-JP" altLang="en-US" sz="1400">
                <a:solidFill>
                  <a:schemeClr val="tx1"/>
                </a:solidFill>
                <a:latin typeface="ＭＳ ゴシック" panose="020B0609070205080204" pitchFamily="49" charset="-128"/>
                <a:ea typeface="ＭＳ ゴシック" panose="020B0609070205080204" pitchFamily="49" charset="-128"/>
              </a:rPr>
              <a:t>月期）</a:t>
            </a:r>
          </a:p>
        </p:txBody>
      </p:sp>
      <p:graphicFrame>
        <p:nvGraphicFramePr>
          <p:cNvPr id="32" name="表 31">
            <a:extLst>
              <a:ext uri="{FF2B5EF4-FFF2-40B4-BE49-F238E27FC236}">
                <a16:creationId xmlns:a16="http://schemas.microsoft.com/office/drawing/2014/main" id="{D0AF3882-D1A8-8957-9517-71EE6041DCD3}"/>
              </a:ext>
            </a:extLst>
          </p:cNvPr>
          <p:cNvGraphicFramePr>
            <a:graphicFrameLocks noGrp="1"/>
          </p:cNvGraphicFramePr>
          <p:nvPr>
            <p:extLst>
              <p:ext uri="{D42A27DB-BD31-4B8C-83A1-F6EECF244321}">
                <p14:modId xmlns:p14="http://schemas.microsoft.com/office/powerpoint/2010/main" val="832454191"/>
              </p:ext>
            </p:extLst>
          </p:nvPr>
        </p:nvGraphicFramePr>
        <p:xfrm>
          <a:off x="3044657" y="2231345"/>
          <a:ext cx="6512356" cy="2613312"/>
        </p:xfrm>
        <a:graphic>
          <a:graphicData uri="http://schemas.openxmlformats.org/drawingml/2006/table">
            <a:tbl>
              <a:tblPr firstRow="1" bandRow="1">
                <a:tableStyleId>{5940675A-B579-460E-94D1-54222C63F5DA}</a:tableStyleId>
              </a:tblPr>
              <a:tblGrid>
                <a:gridCol w="3256178">
                  <a:extLst>
                    <a:ext uri="{9D8B030D-6E8A-4147-A177-3AD203B41FA5}">
                      <a16:colId xmlns:a16="http://schemas.microsoft.com/office/drawing/2014/main" val="507425953"/>
                    </a:ext>
                  </a:extLst>
                </a:gridCol>
                <a:gridCol w="3256178">
                  <a:extLst>
                    <a:ext uri="{9D8B030D-6E8A-4147-A177-3AD203B41FA5}">
                      <a16:colId xmlns:a16="http://schemas.microsoft.com/office/drawing/2014/main" val="3405919854"/>
                    </a:ext>
                  </a:extLst>
                </a:gridCol>
              </a:tblGrid>
              <a:tr h="1306656">
                <a:tc>
                  <a:txBody>
                    <a:bodyPr/>
                    <a:lstStyle/>
                    <a:p>
                      <a:pPr algn="ctr"/>
                      <a:r>
                        <a:rPr kumimoji="1" lang="en-US" altLang="ja-JP" sz="1400">
                          <a:latin typeface="ＭＳ ゴシック" panose="020B0609070205080204" pitchFamily="49" charset="-128"/>
                          <a:ea typeface="ＭＳ ゴシック" panose="020B0609070205080204" pitchFamily="49" charset="-128"/>
                        </a:rPr>
                        <a:t>【</a:t>
                      </a:r>
                      <a:r>
                        <a:rPr kumimoji="1" lang="ja-JP" altLang="en-US" sz="1400">
                          <a:latin typeface="ＭＳ ゴシック" panose="020B0609070205080204" pitchFamily="49" charset="-128"/>
                          <a:ea typeface="ＭＳ ゴシック" panose="020B0609070205080204" pitchFamily="49" charset="-128"/>
                        </a:rPr>
                        <a:t>強み</a:t>
                      </a:r>
                      <a:r>
                        <a:rPr kumimoji="1" lang="en-US" altLang="ja-JP" sz="1400">
                          <a:latin typeface="ＭＳ ゴシック" panose="020B0609070205080204" pitchFamily="49" charset="-128"/>
                          <a:ea typeface="ＭＳ ゴシック" panose="020B0609070205080204" pitchFamily="49" charset="-128"/>
                        </a:rPr>
                        <a:t>】</a:t>
                      </a:r>
                      <a:endParaRPr kumimoji="1" lang="ja-JP" altLang="en-US" sz="1400">
                        <a:latin typeface="ＭＳ ゴシック" panose="020B0609070205080204" pitchFamily="49" charset="-128"/>
                        <a:ea typeface="ＭＳ ゴシック" panose="020B0609070205080204" pitchFamily="49" charset="-128"/>
                      </a:endParaRPr>
                    </a:p>
                  </a:txBody>
                  <a:tcPr>
                    <a:lnL w="19050" cap="flat" cmpd="sng" algn="ctr">
                      <a:solidFill>
                        <a:schemeClr val="accent4">
                          <a:lumMod val="75000"/>
                        </a:schemeClr>
                      </a:solidFill>
                      <a:prstDash val="solid"/>
                      <a:round/>
                      <a:headEnd type="none" w="med" len="med"/>
                      <a:tailEnd type="none" w="med" len="med"/>
                    </a:lnL>
                    <a:lnR w="19050" cap="flat" cmpd="sng" algn="ctr">
                      <a:solidFill>
                        <a:schemeClr val="accent4">
                          <a:lumMod val="75000"/>
                        </a:schemeClr>
                      </a:solidFill>
                      <a:prstDash val="solid"/>
                      <a:round/>
                      <a:headEnd type="none" w="med" len="med"/>
                      <a:tailEnd type="none" w="med" len="med"/>
                    </a:lnR>
                    <a:lnT w="19050" cap="flat" cmpd="sng" algn="ctr">
                      <a:solidFill>
                        <a:schemeClr val="accent4">
                          <a:lumMod val="75000"/>
                        </a:schemeClr>
                      </a:solidFill>
                      <a:prstDash val="solid"/>
                      <a:round/>
                      <a:headEnd type="none" w="med" len="med"/>
                      <a:tailEnd type="none" w="med" len="med"/>
                    </a:lnT>
                    <a:lnB w="19050" cap="flat" cmpd="sng" algn="ctr">
                      <a:solidFill>
                        <a:schemeClr val="accent4">
                          <a:lumMod val="75000"/>
                        </a:schemeClr>
                      </a:solidFill>
                      <a:prstDash val="solid"/>
                      <a:round/>
                      <a:headEnd type="none" w="med" len="med"/>
                      <a:tailEnd type="none" w="med" len="med"/>
                    </a:lnB>
                  </a:tcPr>
                </a:tc>
                <a:tc>
                  <a:txBody>
                    <a:bodyPr/>
                    <a:lstStyle/>
                    <a:p>
                      <a:pPr algn="ctr"/>
                      <a:r>
                        <a:rPr kumimoji="1" lang="en-US" altLang="ja-JP" sz="1400">
                          <a:latin typeface="ＭＳ ゴシック" panose="020B0609070205080204" pitchFamily="49" charset="-128"/>
                          <a:ea typeface="ＭＳ ゴシック" panose="020B0609070205080204" pitchFamily="49" charset="-128"/>
                        </a:rPr>
                        <a:t>【</a:t>
                      </a:r>
                      <a:r>
                        <a:rPr kumimoji="1" lang="ja-JP" altLang="en-US" sz="1400">
                          <a:latin typeface="ＭＳ ゴシック" panose="020B0609070205080204" pitchFamily="49" charset="-128"/>
                          <a:ea typeface="ＭＳ ゴシック" panose="020B0609070205080204" pitchFamily="49" charset="-128"/>
                        </a:rPr>
                        <a:t>機会</a:t>
                      </a:r>
                      <a:r>
                        <a:rPr kumimoji="1" lang="en-US" altLang="ja-JP" sz="1400">
                          <a:latin typeface="ＭＳ ゴシック" panose="020B0609070205080204" pitchFamily="49" charset="-128"/>
                          <a:ea typeface="ＭＳ ゴシック" panose="020B0609070205080204" pitchFamily="49" charset="-128"/>
                        </a:rPr>
                        <a:t>】</a:t>
                      </a:r>
                      <a:endParaRPr kumimoji="1" lang="ja-JP" altLang="en-US" sz="1400">
                        <a:latin typeface="ＭＳ ゴシック" panose="020B0609070205080204" pitchFamily="49" charset="-128"/>
                        <a:ea typeface="ＭＳ ゴシック" panose="020B0609070205080204" pitchFamily="49" charset="-128"/>
                      </a:endParaRPr>
                    </a:p>
                  </a:txBody>
                  <a:tcPr>
                    <a:lnL w="19050" cap="flat" cmpd="sng" algn="ctr">
                      <a:solidFill>
                        <a:schemeClr val="accent4">
                          <a:lumMod val="75000"/>
                        </a:schemeClr>
                      </a:solidFill>
                      <a:prstDash val="solid"/>
                      <a:round/>
                      <a:headEnd type="none" w="med" len="med"/>
                      <a:tailEnd type="none" w="med" len="med"/>
                    </a:lnL>
                    <a:lnR w="19050" cap="flat" cmpd="sng" algn="ctr">
                      <a:solidFill>
                        <a:schemeClr val="accent4">
                          <a:lumMod val="75000"/>
                        </a:schemeClr>
                      </a:solidFill>
                      <a:prstDash val="solid"/>
                      <a:round/>
                      <a:headEnd type="none" w="med" len="med"/>
                      <a:tailEnd type="none" w="med" len="med"/>
                    </a:lnR>
                    <a:lnT w="19050" cap="flat" cmpd="sng" algn="ctr">
                      <a:solidFill>
                        <a:schemeClr val="accent4">
                          <a:lumMod val="75000"/>
                        </a:schemeClr>
                      </a:solidFill>
                      <a:prstDash val="solid"/>
                      <a:round/>
                      <a:headEnd type="none" w="med" len="med"/>
                      <a:tailEnd type="none" w="med" len="med"/>
                    </a:lnT>
                    <a:lnB w="19050" cap="flat" cmpd="sng" algn="ctr">
                      <a:solidFill>
                        <a:schemeClr val="accent4">
                          <a:lumMod val="75000"/>
                        </a:schemeClr>
                      </a:solidFill>
                      <a:prstDash val="solid"/>
                      <a:round/>
                      <a:headEnd type="none" w="med" len="med"/>
                      <a:tailEnd type="none" w="med" len="med"/>
                    </a:lnB>
                  </a:tcPr>
                </a:tc>
                <a:extLst>
                  <a:ext uri="{0D108BD9-81ED-4DB2-BD59-A6C34878D82A}">
                    <a16:rowId xmlns:a16="http://schemas.microsoft.com/office/drawing/2014/main" val="709505395"/>
                  </a:ext>
                </a:extLst>
              </a:tr>
              <a:tr h="1306656">
                <a:tc>
                  <a:txBody>
                    <a:bodyPr/>
                    <a:lstStyle/>
                    <a:p>
                      <a:pPr algn="ctr"/>
                      <a:r>
                        <a:rPr kumimoji="1" lang="en-US" altLang="ja-JP" sz="1400">
                          <a:latin typeface="ＭＳ ゴシック" panose="020B0609070205080204" pitchFamily="49" charset="-128"/>
                          <a:ea typeface="ＭＳ ゴシック" panose="020B0609070205080204" pitchFamily="49" charset="-128"/>
                        </a:rPr>
                        <a:t>【</a:t>
                      </a:r>
                      <a:r>
                        <a:rPr kumimoji="1" lang="ja-JP" altLang="en-US" sz="1400">
                          <a:latin typeface="ＭＳ ゴシック" panose="020B0609070205080204" pitchFamily="49" charset="-128"/>
                          <a:ea typeface="ＭＳ ゴシック" panose="020B0609070205080204" pitchFamily="49" charset="-128"/>
                        </a:rPr>
                        <a:t>弱み</a:t>
                      </a:r>
                      <a:r>
                        <a:rPr kumimoji="1" lang="en-US" altLang="ja-JP" sz="1400">
                          <a:latin typeface="ＭＳ ゴシック" panose="020B0609070205080204" pitchFamily="49" charset="-128"/>
                          <a:ea typeface="ＭＳ ゴシック" panose="020B0609070205080204" pitchFamily="49" charset="-128"/>
                        </a:rPr>
                        <a:t>】</a:t>
                      </a:r>
                      <a:endParaRPr kumimoji="1" lang="ja-JP" altLang="en-US" sz="1400">
                        <a:latin typeface="ＭＳ ゴシック" panose="020B0609070205080204" pitchFamily="49" charset="-128"/>
                        <a:ea typeface="ＭＳ ゴシック" panose="020B0609070205080204" pitchFamily="49" charset="-128"/>
                      </a:endParaRPr>
                    </a:p>
                  </a:txBody>
                  <a:tcPr>
                    <a:lnL w="19050" cap="flat" cmpd="sng" algn="ctr">
                      <a:solidFill>
                        <a:schemeClr val="accent4">
                          <a:lumMod val="75000"/>
                        </a:schemeClr>
                      </a:solidFill>
                      <a:prstDash val="solid"/>
                      <a:round/>
                      <a:headEnd type="none" w="med" len="med"/>
                      <a:tailEnd type="none" w="med" len="med"/>
                    </a:lnL>
                    <a:lnR w="19050" cap="flat" cmpd="sng" algn="ctr">
                      <a:solidFill>
                        <a:schemeClr val="accent4">
                          <a:lumMod val="75000"/>
                        </a:schemeClr>
                      </a:solidFill>
                      <a:prstDash val="solid"/>
                      <a:round/>
                      <a:headEnd type="none" w="med" len="med"/>
                      <a:tailEnd type="none" w="med" len="med"/>
                    </a:lnR>
                    <a:lnT w="19050" cap="flat" cmpd="sng" algn="ctr">
                      <a:solidFill>
                        <a:schemeClr val="accent4">
                          <a:lumMod val="75000"/>
                        </a:schemeClr>
                      </a:solidFill>
                      <a:prstDash val="solid"/>
                      <a:round/>
                      <a:headEnd type="none" w="med" len="med"/>
                      <a:tailEnd type="none" w="med" len="med"/>
                    </a:lnT>
                    <a:lnB w="19050" cap="flat" cmpd="sng" algn="ctr">
                      <a:solidFill>
                        <a:schemeClr val="accent4">
                          <a:lumMod val="75000"/>
                        </a:schemeClr>
                      </a:solidFill>
                      <a:prstDash val="solid"/>
                      <a:round/>
                      <a:headEnd type="none" w="med" len="med"/>
                      <a:tailEnd type="none" w="med" len="med"/>
                    </a:lnB>
                  </a:tcPr>
                </a:tc>
                <a:tc>
                  <a:txBody>
                    <a:bodyPr/>
                    <a:lstStyle/>
                    <a:p>
                      <a:pPr algn="ctr"/>
                      <a:r>
                        <a:rPr kumimoji="1" lang="en-US" altLang="ja-JP" sz="1400" dirty="0">
                          <a:latin typeface="ＭＳ ゴシック" panose="020B0609070205080204" pitchFamily="49" charset="-128"/>
                          <a:ea typeface="ＭＳ ゴシック" panose="020B0609070205080204" pitchFamily="49" charset="-128"/>
                        </a:rPr>
                        <a:t>【</a:t>
                      </a:r>
                      <a:r>
                        <a:rPr kumimoji="1" lang="ja-JP" altLang="en-US" sz="1400" dirty="0">
                          <a:latin typeface="ＭＳ ゴシック" panose="020B0609070205080204" pitchFamily="49" charset="-128"/>
                          <a:ea typeface="ＭＳ ゴシック" panose="020B0609070205080204" pitchFamily="49" charset="-128"/>
                        </a:rPr>
                        <a:t>脅威</a:t>
                      </a:r>
                      <a:r>
                        <a:rPr kumimoji="1" lang="en-US" altLang="ja-JP" sz="1400" dirty="0">
                          <a:latin typeface="ＭＳ ゴシック" panose="020B0609070205080204" pitchFamily="49" charset="-128"/>
                          <a:ea typeface="ＭＳ ゴシック" panose="020B0609070205080204" pitchFamily="49" charset="-128"/>
                        </a:rPr>
                        <a:t>】</a:t>
                      </a:r>
                      <a:endParaRPr kumimoji="1" lang="ja-JP" altLang="en-US" sz="1400" dirty="0">
                        <a:latin typeface="ＭＳ ゴシック" panose="020B0609070205080204" pitchFamily="49" charset="-128"/>
                        <a:ea typeface="ＭＳ ゴシック" panose="020B0609070205080204" pitchFamily="49" charset="-128"/>
                      </a:endParaRPr>
                    </a:p>
                  </a:txBody>
                  <a:tcPr>
                    <a:lnL w="19050" cap="flat" cmpd="sng" algn="ctr">
                      <a:solidFill>
                        <a:schemeClr val="accent4">
                          <a:lumMod val="75000"/>
                        </a:schemeClr>
                      </a:solidFill>
                      <a:prstDash val="solid"/>
                      <a:round/>
                      <a:headEnd type="none" w="med" len="med"/>
                      <a:tailEnd type="none" w="med" len="med"/>
                    </a:lnL>
                    <a:lnR w="19050" cap="flat" cmpd="sng" algn="ctr">
                      <a:solidFill>
                        <a:schemeClr val="accent4">
                          <a:lumMod val="75000"/>
                        </a:schemeClr>
                      </a:solidFill>
                      <a:prstDash val="solid"/>
                      <a:round/>
                      <a:headEnd type="none" w="med" len="med"/>
                      <a:tailEnd type="none" w="med" len="med"/>
                    </a:lnR>
                    <a:lnT w="19050" cap="flat" cmpd="sng" algn="ctr">
                      <a:solidFill>
                        <a:schemeClr val="accent4">
                          <a:lumMod val="75000"/>
                        </a:schemeClr>
                      </a:solidFill>
                      <a:prstDash val="solid"/>
                      <a:round/>
                      <a:headEnd type="none" w="med" len="med"/>
                      <a:tailEnd type="none" w="med" len="med"/>
                    </a:lnT>
                    <a:lnB w="19050" cap="flat" cmpd="sng" algn="ctr">
                      <a:solidFill>
                        <a:schemeClr val="accent4">
                          <a:lumMod val="75000"/>
                        </a:schemeClr>
                      </a:solidFill>
                      <a:prstDash val="solid"/>
                      <a:round/>
                      <a:headEnd type="none" w="med" len="med"/>
                      <a:tailEnd type="none" w="med" len="med"/>
                    </a:lnB>
                  </a:tcPr>
                </a:tc>
                <a:extLst>
                  <a:ext uri="{0D108BD9-81ED-4DB2-BD59-A6C34878D82A}">
                    <a16:rowId xmlns:a16="http://schemas.microsoft.com/office/drawing/2014/main" val="1519157280"/>
                  </a:ext>
                </a:extLst>
              </a:tr>
            </a:tbl>
          </a:graphicData>
        </a:graphic>
      </p:graphicFrame>
      <p:sp>
        <p:nvSpPr>
          <p:cNvPr id="33" name="正方形/長方形 32">
            <a:extLst>
              <a:ext uri="{FF2B5EF4-FFF2-40B4-BE49-F238E27FC236}">
                <a16:creationId xmlns:a16="http://schemas.microsoft.com/office/drawing/2014/main" id="{05FEA259-BBEB-C7EA-5020-2276C7E5CB07}"/>
              </a:ext>
            </a:extLst>
          </p:cNvPr>
          <p:cNvSpPr/>
          <p:nvPr/>
        </p:nvSpPr>
        <p:spPr>
          <a:xfrm>
            <a:off x="3029553" y="4931229"/>
            <a:ext cx="6520573" cy="1730828"/>
          </a:xfrm>
          <a:prstGeom prst="rect">
            <a:avLst/>
          </a:prstGeom>
          <a:noFill/>
          <a:ln>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kumimoji="1" lang="ja-JP" altLang="en-US" sz="1400" dirty="0">
                <a:solidFill>
                  <a:schemeClr val="tx1"/>
                </a:solidFill>
                <a:latin typeface="ＭＳ ゴシック" panose="020B0609070205080204" pitchFamily="49" charset="-128"/>
                <a:ea typeface="ＭＳ ゴシック" panose="020B0609070205080204" pitchFamily="49" charset="-128"/>
              </a:rPr>
              <a:t>○アクションプラン（今後の取組計画（案））</a:t>
            </a:r>
            <a:endParaRPr kumimoji="1" lang="en-US" altLang="ja-JP" sz="1400" dirty="0">
              <a:solidFill>
                <a:schemeClr val="tx1"/>
              </a:solidFill>
              <a:latin typeface="ＭＳ ゴシック" panose="020B0609070205080204" pitchFamily="49" charset="-128"/>
              <a:ea typeface="ＭＳ ゴシック" panose="020B0609070205080204" pitchFamily="49" charset="-128"/>
            </a:endParaRPr>
          </a:p>
          <a:p>
            <a:pPr marL="285750" indent="-285750">
              <a:buFont typeface="Arial" panose="020B0604020202020204" pitchFamily="34" charset="0"/>
              <a:buChar char="•"/>
            </a:pPr>
            <a:r>
              <a:rPr kumimoji="1" lang="en-US" altLang="ja-JP" sz="1400" dirty="0">
                <a:solidFill>
                  <a:schemeClr val="tx1"/>
                </a:solidFill>
                <a:latin typeface="ＭＳ ゴシック" panose="020B0609070205080204" pitchFamily="49" charset="-128"/>
                <a:ea typeface="ＭＳ ゴシック" panose="020B0609070205080204" pitchFamily="49" charset="-128"/>
              </a:rPr>
              <a:t>XXXXXXXXXXXXXXXXXXXXXXXXXXXXXXXXXX</a:t>
            </a:r>
            <a:r>
              <a:rPr kumimoji="1" lang="ja-JP" altLang="en-US" sz="1400" dirty="0">
                <a:solidFill>
                  <a:schemeClr val="tx1"/>
                </a:solidFill>
                <a:latin typeface="ＭＳ ゴシック" panose="020B0609070205080204" pitchFamily="49" charset="-128"/>
                <a:ea typeface="ＭＳ ゴシック" panose="020B0609070205080204" pitchFamily="49" charset="-128"/>
              </a:rPr>
              <a:t>（</a:t>
            </a:r>
            <a:r>
              <a:rPr kumimoji="1" lang="en-US" altLang="ja-JP" sz="1400" dirty="0">
                <a:solidFill>
                  <a:schemeClr val="tx1"/>
                </a:solidFill>
                <a:latin typeface="ＭＳ ゴシック" panose="020B0609070205080204" pitchFamily="49" charset="-128"/>
                <a:ea typeface="ＭＳ ゴシック" panose="020B0609070205080204" pitchFamily="49" charset="-128"/>
              </a:rPr>
              <a:t>20XX</a:t>
            </a:r>
            <a:r>
              <a:rPr kumimoji="1" lang="ja-JP" altLang="en-US" sz="1400" dirty="0">
                <a:solidFill>
                  <a:schemeClr val="tx1"/>
                </a:solidFill>
                <a:latin typeface="ＭＳ ゴシック" panose="020B0609070205080204" pitchFamily="49" charset="-128"/>
                <a:ea typeface="ＭＳ ゴシック" panose="020B0609070205080204" pitchFamily="49" charset="-128"/>
              </a:rPr>
              <a:t>年～</a:t>
            </a:r>
            <a:r>
              <a:rPr kumimoji="1" lang="en-US" altLang="ja-JP" sz="1400" dirty="0">
                <a:solidFill>
                  <a:schemeClr val="tx1"/>
                </a:solidFill>
                <a:latin typeface="ＭＳ ゴシック" panose="020B0609070205080204" pitchFamily="49" charset="-128"/>
                <a:ea typeface="ＭＳ ゴシック" panose="020B0609070205080204" pitchFamily="49" charset="-128"/>
              </a:rPr>
              <a:t>20XX</a:t>
            </a:r>
            <a:r>
              <a:rPr kumimoji="1" lang="ja-JP" altLang="en-US" sz="1400" dirty="0">
                <a:solidFill>
                  <a:schemeClr val="tx1"/>
                </a:solidFill>
                <a:latin typeface="ＭＳ ゴシック" panose="020B0609070205080204" pitchFamily="49" charset="-128"/>
                <a:ea typeface="ＭＳ ゴシック" panose="020B0609070205080204" pitchFamily="49" charset="-128"/>
              </a:rPr>
              <a:t>年）</a:t>
            </a:r>
            <a:endParaRPr kumimoji="1" lang="en-US" altLang="ja-JP" sz="1400" dirty="0">
              <a:solidFill>
                <a:schemeClr val="tx1"/>
              </a:solidFill>
              <a:latin typeface="ＭＳ ゴシック" panose="020B0609070205080204" pitchFamily="49" charset="-128"/>
              <a:ea typeface="ＭＳ ゴシック" panose="020B0609070205080204" pitchFamily="49" charset="-128"/>
            </a:endParaRPr>
          </a:p>
          <a:p>
            <a:pPr marL="285750" indent="-285750">
              <a:buFont typeface="Arial" panose="020B0604020202020204" pitchFamily="34" charset="0"/>
              <a:buChar char="•"/>
            </a:pPr>
            <a:r>
              <a:rPr kumimoji="1" lang="en-US" altLang="ja-JP" sz="1400" dirty="0">
                <a:solidFill>
                  <a:schemeClr val="tx1"/>
                </a:solidFill>
                <a:latin typeface="ＭＳ ゴシック" panose="020B0609070205080204" pitchFamily="49" charset="-128"/>
                <a:ea typeface="ＭＳ ゴシック" panose="020B0609070205080204" pitchFamily="49" charset="-128"/>
              </a:rPr>
              <a:t>XXXXXXXXXXXXXXXXXXXXXXXXXXXXXX</a:t>
            </a:r>
            <a:r>
              <a:rPr kumimoji="1" lang="ja-JP" altLang="en-US" sz="1400" dirty="0">
                <a:solidFill>
                  <a:schemeClr val="tx1"/>
                </a:solidFill>
                <a:latin typeface="ＭＳ ゴシック" panose="020B0609070205080204" pitchFamily="49" charset="-128"/>
                <a:ea typeface="ＭＳ ゴシック" panose="020B0609070205080204" pitchFamily="49" charset="-128"/>
              </a:rPr>
              <a:t>（</a:t>
            </a:r>
            <a:r>
              <a:rPr kumimoji="1" lang="en-US" altLang="ja-JP" sz="1400" dirty="0">
                <a:solidFill>
                  <a:schemeClr val="tx1"/>
                </a:solidFill>
                <a:latin typeface="ＭＳ ゴシック" panose="020B0609070205080204" pitchFamily="49" charset="-128"/>
                <a:ea typeface="ＭＳ ゴシック" panose="020B0609070205080204" pitchFamily="49" charset="-128"/>
              </a:rPr>
              <a:t>20XX</a:t>
            </a:r>
            <a:r>
              <a:rPr kumimoji="1" lang="ja-JP" altLang="en-US" sz="1400" dirty="0">
                <a:solidFill>
                  <a:schemeClr val="tx1"/>
                </a:solidFill>
                <a:latin typeface="ＭＳ ゴシック" panose="020B0609070205080204" pitchFamily="49" charset="-128"/>
                <a:ea typeface="ＭＳ ゴシック" panose="020B0609070205080204" pitchFamily="49" charset="-128"/>
              </a:rPr>
              <a:t>年～</a:t>
            </a:r>
            <a:r>
              <a:rPr kumimoji="1" lang="en-US" altLang="ja-JP" sz="1400" dirty="0">
                <a:solidFill>
                  <a:schemeClr val="tx1"/>
                </a:solidFill>
                <a:latin typeface="ＭＳ ゴシック" panose="020B0609070205080204" pitchFamily="49" charset="-128"/>
                <a:ea typeface="ＭＳ ゴシック" panose="020B0609070205080204" pitchFamily="49" charset="-128"/>
              </a:rPr>
              <a:t>20XX</a:t>
            </a:r>
            <a:r>
              <a:rPr kumimoji="1" lang="ja-JP" altLang="en-US" sz="1400" dirty="0">
                <a:solidFill>
                  <a:schemeClr val="tx1"/>
                </a:solidFill>
                <a:latin typeface="ＭＳ ゴシック" panose="020B0609070205080204" pitchFamily="49" charset="-128"/>
                <a:ea typeface="ＭＳ ゴシック" panose="020B0609070205080204" pitchFamily="49" charset="-128"/>
              </a:rPr>
              <a:t>年）</a:t>
            </a:r>
            <a:endParaRPr kumimoji="1" lang="en-US" altLang="ja-JP" sz="1400" dirty="0">
              <a:solidFill>
                <a:schemeClr val="tx1"/>
              </a:solidFill>
              <a:latin typeface="ＭＳ ゴシック" panose="020B0609070205080204" pitchFamily="49" charset="-128"/>
              <a:ea typeface="ＭＳ ゴシック" panose="020B0609070205080204" pitchFamily="49" charset="-128"/>
            </a:endParaRPr>
          </a:p>
          <a:p>
            <a:pPr marL="285750" indent="-285750">
              <a:buFont typeface="Arial" panose="020B0604020202020204" pitchFamily="34" charset="0"/>
              <a:buChar char="•"/>
            </a:pPr>
            <a:r>
              <a:rPr kumimoji="1" lang="en-US" altLang="ja-JP" sz="1400" dirty="0">
                <a:solidFill>
                  <a:schemeClr val="tx1"/>
                </a:solidFill>
                <a:latin typeface="ＭＳ ゴシック" panose="020B0609070205080204" pitchFamily="49" charset="-128"/>
                <a:ea typeface="ＭＳ ゴシック" panose="020B0609070205080204" pitchFamily="49" charset="-128"/>
              </a:rPr>
              <a:t>XXXXXXXXXXXXXXXXXXXXXXXXXXXXX</a:t>
            </a:r>
            <a:r>
              <a:rPr kumimoji="1" lang="ja-JP" altLang="en-US" sz="1400" dirty="0">
                <a:solidFill>
                  <a:schemeClr val="tx1"/>
                </a:solidFill>
                <a:latin typeface="ＭＳ ゴシック" panose="020B0609070205080204" pitchFamily="49" charset="-128"/>
                <a:ea typeface="ＭＳ ゴシック" panose="020B0609070205080204" pitchFamily="49" charset="-128"/>
              </a:rPr>
              <a:t>（</a:t>
            </a:r>
            <a:r>
              <a:rPr kumimoji="1" lang="en-US" altLang="ja-JP" sz="1400" dirty="0">
                <a:solidFill>
                  <a:schemeClr val="tx1"/>
                </a:solidFill>
                <a:latin typeface="ＭＳ ゴシック" panose="020B0609070205080204" pitchFamily="49" charset="-128"/>
                <a:ea typeface="ＭＳ ゴシック" panose="020B0609070205080204" pitchFamily="49" charset="-128"/>
              </a:rPr>
              <a:t>20XX</a:t>
            </a:r>
            <a:r>
              <a:rPr kumimoji="1" lang="ja-JP" altLang="en-US" sz="1400" dirty="0">
                <a:solidFill>
                  <a:schemeClr val="tx1"/>
                </a:solidFill>
                <a:latin typeface="ＭＳ ゴシック" panose="020B0609070205080204" pitchFamily="49" charset="-128"/>
                <a:ea typeface="ＭＳ ゴシック" panose="020B0609070205080204" pitchFamily="49" charset="-128"/>
              </a:rPr>
              <a:t>年～</a:t>
            </a:r>
            <a:r>
              <a:rPr kumimoji="1" lang="en-US" altLang="ja-JP" sz="1400" dirty="0">
                <a:solidFill>
                  <a:schemeClr val="tx1"/>
                </a:solidFill>
                <a:latin typeface="ＭＳ ゴシック" panose="020B0609070205080204" pitchFamily="49" charset="-128"/>
                <a:ea typeface="ＭＳ ゴシック" panose="020B0609070205080204" pitchFamily="49" charset="-128"/>
              </a:rPr>
              <a:t>20XX</a:t>
            </a:r>
            <a:r>
              <a:rPr kumimoji="1" lang="ja-JP" altLang="en-US" sz="1400" dirty="0">
                <a:solidFill>
                  <a:schemeClr val="tx1"/>
                </a:solidFill>
                <a:latin typeface="ＭＳ ゴシック" panose="020B0609070205080204" pitchFamily="49" charset="-128"/>
                <a:ea typeface="ＭＳ ゴシック" panose="020B0609070205080204" pitchFamily="49" charset="-128"/>
              </a:rPr>
              <a:t>年）</a:t>
            </a:r>
            <a:endParaRPr kumimoji="1" lang="en-US" altLang="ja-JP" sz="1400" dirty="0">
              <a:solidFill>
                <a:schemeClr val="tx1"/>
              </a:solidFill>
              <a:latin typeface="ＭＳ ゴシック" panose="020B0609070205080204" pitchFamily="49" charset="-128"/>
              <a:ea typeface="ＭＳ ゴシック" panose="020B0609070205080204" pitchFamily="49" charset="-128"/>
            </a:endParaRPr>
          </a:p>
          <a:p>
            <a:pPr marL="285750" indent="-285750">
              <a:buFont typeface="Arial" panose="020B0604020202020204" pitchFamily="34" charset="0"/>
              <a:buChar char="•"/>
            </a:pPr>
            <a:r>
              <a:rPr kumimoji="1" lang="en-US" altLang="ja-JP" sz="1400" dirty="0">
                <a:solidFill>
                  <a:schemeClr val="tx1"/>
                </a:solidFill>
                <a:latin typeface="ＭＳ ゴシック" panose="020B0609070205080204" pitchFamily="49" charset="-128"/>
                <a:ea typeface="ＭＳ ゴシック" panose="020B0609070205080204" pitchFamily="49" charset="-128"/>
              </a:rPr>
              <a:t>XXXXXXXXXXXXXXXXXXXXXXXXXXX</a:t>
            </a:r>
            <a:r>
              <a:rPr kumimoji="1" lang="ja-JP" altLang="en-US" sz="1400" dirty="0">
                <a:solidFill>
                  <a:schemeClr val="tx1"/>
                </a:solidFill>
                <a:latin typeface="ＭＳ ゴシック" panose="020B0609070205080204" pitchFamily="49" charset="-128"/>
                <a:ea typeface="ＭＳ ゴシック" panose="020B0609070205080204" pitchFamily="49" charset="-128"/>
              </a:rPr>
              <a:t>（</a:t>
            </a:r>
            <a:r>
              <a:rPr kumimoji="1" lang="en-US" altLang="ja-JP" sz="1400" dirty="0">
                <a:solidFill>
                  <a:schemeClr val="tx1"/>
                </a:solidFill>
                <a:latin typeface="ＭＳ ゴシック" panose="020B0609070205080204" pitchFamily="49" charset="-128"/>
                <a:ea typeface="ＭＳ ゴシック" panose="020B0609070205080204" pitchFamily="49" charset="-128"/>
              </a:rPr>
              <a:t>20XX</a:t>
            </a:r>
            <a:r>
              <a:rPr kumimoji="1" lang="ja-JP" altLang="en-US" sz="1400" dirty="0">
                <a:solidFill>
                  <a:schemeClr val="tx1"/>
                </a:solidFill>
                <a:latin typeface="ＭＳ ゴシック" panose="020B0609070205080204" pitchFamily="49" charset="-128"/>
                <a:ea typeface="ＭＳ ゴシック" panose="020B0609070205080204" pitchFamily="49" charset="-128"/>
              </a:rPr>
              <a:t>年～</a:t>
            </a:r>
            <a:r>
              <a:rPr kumimoji="1" lang="en-US" altLang="ja-JP" sz="1400" dirty="0">
                <a:solidFill>
                  <a:schemeClr val="tx1"/>
                </a:solidFill>
                <a:latin typeface="ＭＳ ゴシック" panose="020B0609070205080204" pitchFamily="49" charset="-128"/>
                <a:ea typeface="ＭＳ ゴシック" panose="020B0609070205080204" pitchFamily="49" charset="-128"/>
              </a:rPr>
              <a:t>20XX</a:t>
            </a:r>
            <a:r>
              <a:rPr kumimoji="1" lang="ja-JP" altLang="en-US" sz="1400" dirty="0">
                <a:solidFill>
                  <a:schemeClr val="tx1"/>
                </a:solidFill>
                <a:latin typeface="ＭＳ ゴシック" panose="020B0609070205080204" pitchFamily="49" charset="-128"/>
                <a:ea typeface="ＭＳ ゴシック" panose="020B0609070205080204" pitchFamily="49" charset="-128"/>
              </a:rPr>
              <a:t>年）</a:t>
            </a:r>
            <a:endParaRPr kumimoji="1" lang="en-US" altLang="ja-JP" sz="1400" dirty="0">
              <a:solidFill>
                <a:schemeClr val="tx1"/>
              </a:solidFill>
              <a:latin typeface="ＭＳ ゴシック" panose="020B0609070205080204" pitchFamily="49" charset="-128"/>
              <a:ea typeface="ＭＳ ゴシック" panose="020B0609070205080204" pitchFamily="49" charset="-128"/>
            </a:endParaRPr>
          </a:p>
          <a:p>
            <a:pPr marL="285750" indent="-285750">
              <a:buFont typeface="Arial" panose="020B0604020202020204" pitchFamily="34" charset="0"/>
              <a:buChar char="•"/>
            </a:pPr>
            <a:r>
              <a:rPr kumimoji="1" lang="en-US" altLang="ja-JP" sz="1400" dirty="0">
                <a:solidFill>
                  <a:schemeClr val="tx1"/>
                </a:solidFill>
                <a:latin typeface="ＭＳ ゴシック" panose="020B0609070205080204" pitchFamily="49" charset="-128"/>
                <a:ea typeface="ＭＳ ゴシック" panose="020B0609070205080204" pitchFamily="49" charset="-128"/>
              </a:rPr>
              <a:t>XXXXXXXXXXXXXXXXXXXXXXXXXX</a:t>
            </a:r>
            <a:r>
              <a:rPr kumimoji="1" lang="ja-JP" altLang="en-US" sz="1400" dirty="0">
                <a:solidFill>
                  <a:schemeClr val="tx1"/>
                </a:solidFill>
                <a:latin typeface="ＭＳ ゴシック" panose="020B0609070205080204" pitchFamily="49" charset="-128"/>
                <a:ea typeface="ＭＳ ゴシック" panose="020B0609070205080204" pitchFamily="49" charset="-128"/>
              </a:rPr>
              <a:t>（</a:t>
            </a:r>
            <a:r>
              <a:rPr kumimoji="1" lang="en-US" altLang="ja-JP" sz="1400" dirty="0">
                <a:solidFill>
                  <a:schemeClr val="tx1"/>
                </a:solidFill>
                <a:latin typeface="ＭＳ ゴシック" panose="020B0609070205080204" pitchFamily="49" charset="-128"/>
                <a:ea typeface="ＭＳ ゴシック" panose="020B0609070205080204" pitchFamily="49" charset="-128"/>
              </a:rPr>
              <a:t>20XX</a:t>
            </a:r>
            <a:r>
              <a:rPr kumimoji="1" lang="ja-JP" altLang="en-US" sz="1400" dirty="0">
                <a:solidFill>
                  <a:schemeClr val="tx1"/>
                </a:solidFill>
                <a:latin typeface="ＭＳ ゴシック" panose="020B0609070205080204" pitchFamily="49" charset="-128"/>
                <a:ea typeface="ＭＳ ゴシック" panose="020B0609070205080204" pitchFamily="49" charset="-128"/>
              </a:rPr>
              <a:t>年～</a:t>
            </a:r>
            <a:r>
              <a:rPr kumimoji="1" lang="en-US" altLang="ja-JP" sz="1400" dirty="0">
                <a:solidFill>
                  <a:schemeClr val="tx1"/>
                </a:solidFill>
                <a:latin typeface="ＭＳ ゴシック" panose="020B0609070205080204" pitchFamily="49" charset="-128"/>
                <a:ea typeface="ＭＳ ゴシック" panose="020B0609070205080204" pitchFamily="49" charset="-128"/>
              </a:rPr>
              <a:t>20XX</a:t>
            </a:r>
            <a:r>
              <a:rPr kumimoji="1" lang="ja-JP" altLang="en-US" sz="1400" dirty="0">
                <a:solidFill>
                  <a:schemeClr val="tx1"/>
                </a:solidFill>
                <a:latin typeface="ＭＳ ゴシック" panose="020B0609070205080204" pitchFamily="49" charset="-128"/>
                <a:ea typeface="ＭＳ ゴシック" panose="020B0609070205080204" pitchFamily="49" charset="-128"/>
              </a:rPr>
              <a:t>年）</a:t>
            </a:r>
          </a:p>
        </p:txBody>
      </p:sp>
    </p:spTree>
    <p:extLst>
      <p:ext uri="{BB962C8B-B14F-4D97-AF65-F5344CB8AC3E}">
        <p14:creationId xmlns:p14="http://schemas.microsoft.com/office/powerpoint/2010/main" val="3849656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32CFB3-6D8D-11FC-1D40-573EED905A77}"/>
            </a:ext>
          </a:extLst>
        </p:cNvPr>
        <p:cNvGrpSpPr/>
        <p:nvPr/>
      </p:nvGrpSpPr>
      <p:grpSpPr>
        <a:xfrm>
          <a:off x="0" y="0"/>
          <a:ext cx="0" cy="0"/>
          <a:chOff x="0" y="0"/>
          <a:chExt cx="0" cy="0"/>
        </a:xfrm>
      </p:grpSpPr>
      <p:sp>
        <p:nvSpPr>
          <p:cNvPr id="4" name="タイトル 1">
            <a:extLst>
              <a:ext uri="{FF2B5EF4-FFF2-40B4-BE49-F238E27FC236}">
                <a16:creationId xmlns:a16="http://schemas.microsoft.com/office/drawing/2014/main" id="{B743454B-59A0-5161-E3B9-102E062F57F1}"/>
              </a:ext>
            </a:extLst>
          </p:cNvPr>
          <p:cNvSpPr txBox="1">
            <a:spLocks/>
          </p:cNvSpPr>
          <p:nvPr/>
        </p:nvSpPr>
        <p:spPr>
          <a:xfrm>
            <a:off x="239487" y="104330"/>
            <a:ext cx="9437912" cy="366848"/>
          </a:xfrm>
          <a:prstGeom prst="rect">
            <a:avLst/>
          </a:prstGeom>
        </p:spPr>
        <p:txBody>
          <a:bodyPr vert="horz" lIns="91440" tIns="45720" rIns="91440" bIns="45720" rtlCol="0" anchor="ctr">
            <a:normAutofit fontScale="90000" lnSpcReduction="100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2400" dirty="0">
                <a:latin typeface="ＭＳ Ｐゴシック" panose="020B0600070205080204" pitchFamily="50" charset="-128"/>
                <a:ea typeface="ＭＳ Ｐゴシック" panose="020B0600070205080204" pitchFamily="50" charset="-128"/>
              </a:rPr>
              <a:t>成長志向企業宣言書（裏面）</a:t>
            </a:r>
          </a:p>
        </p:txBody>
      </p:sp>
      <p:sp>
        <p:nvSpPr>
          <p:cNvPr id="5" name="正方形/長方形 4">
            <a:extLst>
              <a:ext uri="{FF2B5EF4-FFF2-40B4-BE49-F238E27FC236}">
                <a16:creationId xmlns:a16="http://schemas.microsoft.com/office/drawing/2014/main" id="{0467A121-D580-33EA-44D4-A59D0FA071D6}"/>
              </a:ext>
            </a:extLst>
          </p:cNvPr>
          <p:cNvSpPr/>
          <p:nvPr/>
        </p:nvSpPr>
        <p:spPr>
          <a:xfrm>
            <a:off x="239486" y="518970"/>
            <a:ext cx="9437913" cy="6234700"/>
          </a:xfrm>
          <a:prstGeom prst="rect">
            <a:avLst/>
          </a:prstGeom>
          <a:noFill/>
          <a:ln>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a:extLst>
              <a:ext uri="{FF2B5EF4-FFF2-40B4-BE49-F238E27FC236}">
                <a16:creationId xmlns:a16="http://schemas.microsoft.com/office/drawing/2014/main" id="{270F6411-02FF-6A4D-8750-600175A644B8}"/>
              </a:ext>
            </a:extLst>
          </p:cNvPr>
          <p:cNvSpPr/>
          <p:nvPr/>
        </p:nvSpPr>
        <p:spPr>
          <a:xfrm>
            <a:off x="343476" y="619976"/>
            <a:ext cx="2211571" cy="900000"/>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latin typeface="ＭＳ ゴシック" panose="020B0609070205080204" pitchFamily="49" charset="-128"/>
                <a:ea typeface="ＭＳ ゴシック" panose="020B0609070205080204" pitchFamily="49" charset="-128"/>
              </a:rPr>
              <a:t>成長志向企業宣言</a:t>
            </a:r>
            <a:endParaRPr kumimoji="1" lang="en-US" altLang="ja-JP" sz="1600" dirty="0">
              <a:latin typeface="ＭＳ ゴシック" panose="020B0609070205080204" pitchFamily="49" charset="-128"/>
              <a:ea typeface="ＭＳ ゴシック" panose="020B0609070205080204" pitchFamily="49" charset="-128"/>
            </a:endParaRPr>
          </a:p>
          <a:p>
            <a:pPr algn="ctr"/>
            <a:r>
              <a:rPr kumimoji="1" lang="ja-JP" altLang="en-US" sz="1600" dirty="0">
                <a:latin typeface="ＭＳ ゴシック" panose="020B0609070205080204" pitchFamily="49" charset="-128"/>
                <a:ea typeface="ＭＳ ゴシック" panose="020B0609070205080204" pitchFamily="49" charset="-128"/>
              </a:rPr>
              <a:t>担当者等情報</a:t>
            </a:r>
          </a:p>
        </p:txBody>
      </p:sp>
      <p:sp>
        <p:nvSpPr>
          <p:cNvPr id="7" name="正方形/長方形 6">
            <a:extLst>
              <a:ext uri="{FF2B5EF4-FFF2-40B4-BE49-F238E27FC236}">
                <a16:creationId xmlns:a16="http://schemas.microsoft.com/office/drawing/2014/main" id="{41E83CF8-B804-BB81-A7F0-D47514A34536}"/>
              </a:ext>
            </a:extLst>
          </p:cNvPr>
          <p:cNvSpPr/>
          <p:nvPr/>
        </p:nvSpPr>
        <p:spPr>
          <a:xfrm>
            <a:off x="2669029" y="619976"/>
            <a:ext cx="6898978" cy="900000"/>
          </a:xfrm>
          <a:prstGeom prst="rect">
            <a:avLst/>
          </a:prstGeom>
          <a:noFill/>
          <a:ln>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kumimoji="1" lang="ja-JP" altLang="en-US" sz="1400" dirty="0">
                <a:solidFill>
                  <a:schemeClr val="tx1"/>
                </a:solidFill>
                <a:latin typeface="ＭＳ ゴシック" panose="020B0609070205080204" pitchFamily="49" charset="-128"/>
                <a:ea typeface="ＭＳ ゴシック" panose="020B0609070205080204" pitchFamily="49" charset="-128"/>
              </a:rPr>
              <a:t>代表者役職・氏名：代表取締役　○○○○</a:t>
            </a:r>
            <a:endParaRPr kumimoji="1" lang="en-US" altLang="ja-JP" sz="1400" dirty="0">
              <a:solidFill>
                <a:schemeClr val="tx1"/>
              </a:solidFill>
              <a:latin typeface="ＭＳ ゴシック" panose="020B0609070205080204" pitchFamily="49" charset="-128"/>
              <a:ea typeface="ＭＳ ゴシック" panose="020B0609070205080204" pitchFamily="49" charset="-128"/>
            </a:endParaRPr>
          </a:p>
          <a:p>
            <a:pPr marL="285750" indent="-285750">
              <a:buFont typeface="Arial" panose="020B0604020202020204" pitchFamily="34" charset="0"/>
              <a:buChar char="•"/>
            </a:pPr>
            <a:r>
              <a:rPr kumimoji="1" lang="ja-JP" altLang="en-US" sz="1400" dirty="0">
                <a:solidFill>
                  <a:schemeClr val="tx1"/>
                </a:solidFill>
                <a:latin typeface="ＭＳ ゴシック" panose="020B0609070205080204" pitchFamily="49" charset="-128"/>
                <a:ea typeface="ＭＳ ゴシック" panose="020B0609070205080204" pitchFamily="49" charset="-128"/>
              </a:rPr>
              <a:t>担当者名：○○○○</a:t>
            </a:r>
            <a:endParaRPr kumimoji="1" lang="en-US" altLang="ja-JP" sz="1400" dirty="0">
              <a:solidFill>
                <a:schemeClr val="tx1"/>
              </a:solidFill>
              <a:latin typeface="ＭＳ ゴシック" panose="020B0609070205080204" pitchFamily="49" charset="-128"/>
              <a:ea typeface="ＭＳ ゴシック" panose="020B0609070205080204" pitchFamily="49" charset="-128"/>
            </a:endParaRPr>
          </a:p>
          <a:p>
            <a:pPr marL="285750" indent="-285750">
              <a:buFont typeface="Arial" panose="020B0604020202020204" pitchFamily="34" charset="0"/>
              <a:buChar char="•"/>
            </a:pPr>
            <a:r>
              <a:rPr kumimoji="1" lang="ja-JP" altLang="en-US" sz="1400" dirty="0">
                <a:solidFill>
                  <a:schemeClr val="tx1"/>
                </a:solidFill>
                <a:latin typeface="ＭＳ ゴシック" panose="020B0609070205080204" pitchFamily="49" charset="-128"/>
                <a:ea typeface="ＭＳ ゴシック" panose="020B0609070205080204" pitchFamily="49" charset="-128"/>
              </a:rPr>
              <a:t>担当者連絡先：</a:t>
            </a:r>
            <a:r>
              <a:rPr kumimoji="1" lang="en-US" altLang="ja-JP" sz="1400" dirty="0">
                <a:solidFill>
                  <a:schemeClr val="tx1"/>
                </a:solidFill>
                <a:latin typeface="ＭＳ ゴシック" panose="020B0609070205080204" pitchFamily="49" charset="-128"/>
                <a:ea typeface="ＭＳ ゴシック" panose="020B0609070205080204" pitchFamily="49" charset="-128"/>
              </a:rPr>
              <a:t>TEL 02XX-XX-XXXX E-mail XXXX@xxx.co.jp</a:t>
            </a:r>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sp>
        <p:nvSpPr>
          <p:cNvPr id="8" name="正方形/長方形 7">
            <a:extLst>
              <a:ext uri="{FF2B5EF4-FFF2-40B4-BE49-F238E27FC236}">
                <a16:creationId xmlns:a16="http://schemas.microsoft.com/office/drawing/2014/main" id="{5AD047F1-C952-2344-945D-419584ED371A}"/>
              </a:ext>
            </a:extLst>
          </p:cNvPr>
          <p:cNvSpPr/>
          <p:nvPr/>
        </p:nvSpPr>
        <p:spPr>
          <a:xfrm>
            <a:off x="343476" y="1612373"/>
            <a:ext cx="2211571" cy="831616"/>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latin typeface="ＭＳ ゴシック" panose="020B0609070205080204" pitchFamily="49" charset="-128"/>
                <a:ea typeface="ＭＳ ゴシック" panose="020B0609070205080204" pitchFamily="49" charset="-128"/>
              </a:rPr>
              <a:t>支援機関</a:t>
            </a:r>
            <a:endParaRPr kumimoji="1" lang="en-US" altLang="ja-JP" sz="1600" dirty="0">
              <a:latin typeface="ＭＳ ゴシック" panose="020B0609070205080204" pitchFamily="49" charset="-128"/>
              <a:ea typeface="ＭＳ ゴシック" panose="020B0609070205080204" pitchFamily="49" charset="-128"/>
            </a:endParaRPr>
          </a:p>
          <a:p>
            <a:pPr algn="ctr"/>
            <a:r>
              <a:rPr kumimoji="1" lang="ja-JP" altLang="en-US" sz="1600" dirty="0">
                <a:latin typeface="ＭＳ ゴシック" panose="020B0609070205080204" pitchFamily="49" charset="-128"/>
                <a:ea typeface="ＭＳ ゴシック" panose="020B0609070205080204" pitchFamily="49" charset="-128"/>
              </a:rPr>
              <a:t>担当者等情報</a:t>
            </a:r>
          </a:p>
        </p:txBody>
      </p:sp>
      <p:sp>
        <p:nvSpPr>
          <p:cNvPr id="9" name="正方形/長方形 8">
            <a:extLst>
              <a:ext uri="{FF2B5EF4-FFF2-40B4-BE49-F238E27FC236}">
                <a16:creationId xmlns:a16="http://schemas.microsoft.com/office/drawing/2014/main" id="{50C563B2-5EC0-0715-2D94-96E424E51286}"/>
              </a:ext>
            </a:extLst>
          </p:cNvPr>
          <p:cNvSpPr/>
          <p:nvPr/>
        </p:nvSpPr>
        <p:spPr>
          <a:xfrm>
            <a:off x="2669029" y="1612373"/>
            <a:ext cx="6898978" cy="831616"/>
          </a:xfrm>
          <a:prstGeom prst="rect">
            <a:avLst/>
          </a:prstGeom>
          <a:noFill/>
          <a:ln>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kumimoji="1" lang="ja-JP" altLang="en-US" sz="1400" dirty="0">
                <a:solidFill>
                  <a:schemeClr val="tx1"/>
                </a:solidFill>
                <a:latin typeface="ＭＳ ゴシック" panose="020B0609070205080204" pitchFamily="49" charset="-128"/>
                <a:ea typeface="ＭＳ ゴシック" panose="020B0609070205080204" pitchFamily="49" charset="-128"/>
              </a:rPr>
              <a:t>支援機関名称：○○○○○○○○</a:t>
            </a:r>
            <a:endParaRPr kumimoji="1" lang="en-US" altLang="ja-JP" sz="1400" dirty="0">
              <a:solidFill>
                <a:schemeClr val="tx1"/>
              </a:solidFill>
              <a:latin typeface="ＭＳ ゴシック" panose="020B0609070205080204" pitchFamily="49" charset="-128"/>
              <a:ea typeface="ＭＳ ゴシック" panose="020B0609070205080204" pitchFamily="49" charset="-128"/>
            </a:endParaRPr>
          </a:p>
          <a:p>
            <a:pPr marL="285750" indent="-285750">
              <a:buFont typeface="Arial" panose="020B0604020202020204" pitchFamily="34" charset="0"/>
              <a:buChar char="•"/>
            </a:pPr>
            <a:r>
              <a:rPr kumimoji="1" lang="ja-JP" altLang="en-US" sz="1400" dirty="0">
                <a:solidFill>
                  <a:schemeClr val="tx1"/>
                </a:solidFill>
                <a:latin typeface="ＭＳ ゴシック" panose="020B0609070205080204" pitchFamily="49" charset="-128"/>
                <a:ea typeface="ＭＳ ゴシック" panose="020B0609070205080204" pitchFamily="49" charset="-128"/>
              </a:rPr>
              <a:t>担当者名：○○○○</a:t>
            </a:r>
            <a:endParaRPr kumimoji="1" lang="en-US" altLang="ja-JP" sz="1400" dirty="0">
              <a:solidFill>
                <a:schemeClr val="tx1"/>
              </a:solidFill>
              <a:latin typeface="ＭＳ ゴシック" panose="020B0609070205080204" pitchFamily="49" charset="-128"/>
              <a:ea typeface="ＭＳ ゴシック" panose="020B0609070205080204" pitchFamily="49" charset="-128"/>
            </a:endParaRPr>
          </a:p>
          <a:p>
            <a:pPr marL="285750" indent="-285750">
              <a:buFont typeface="Arial" panose="020B0604020202020204" pitchFamily="34" charset="0"/>
              <a:buChar char="•"/>
            </a:pPr>
            <a:r>
              <a:rPr kumimoji="1" lang="ja-JP" altLang="en-US" sz="1400" dirty="0">
                <a:solidFill>
                  <a:schemeClr val="tx1"/>
                </a:solidFill>
                <a:latin typeface="ＭＳ ゴシック" panose="020B0609070205080204" pitchFamily="49" charset="-128"/>
                <a:ea typeface="ＭＳ ゴシック" panose="020B0609070205080204" pitchFamily="49" charset="-128"/>
              </a:rPr>
              <a:t>担当者連絡先：</a:t>
            </a:r>
            <a:r>
              <a:rPr kumimoji="1" lang="en-US" altLang="ja-JP" sz="1400" dirty="0">
                <a:solidFill>
                  <a:schemeClr val="tx1"/>
                </a:solidFill>
                <a:latin typeface="ＭＳ ゴシック" panose="020B0609070205080204" pitchFamily="49" charset="-128"/>
                <a:ea typeface="ＭＳ ゴシック" panose="020B0609070205080204" pitchFamily="49" charset="-128"/>
              </a:rPr>
              <a:t>TEL 02XX-XX-XXXX E-mail XXXX@xxx.co.jp</a:t>
            </a:r>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sp>
        <p:nvSpPr>
          <p:cNvPr id="10" name="正方形/長方形 9">
            <a:extLst>
              <a:ext uri="{FF2B5EF4-FFF2-40B4-BE49-F238E27FC236}">
                <a16:creationId xmlns:a16="http://schemas.microsoft.com/office/drawing/2014/main" id="{94D054BE-4EE3-9BE4-7AD6-2B2EA69D34C3}"/>
              </a:ext>
            </a:extLst>
          </p:cNvPr>
          <p:cNvSpPr/>
          <p:nvPr/>
        </p:nvSpPr>
        <p:spPr>
          <a:xfrm>
            <a:off x="343475" y="2544513"/>
            <a:ext cx="2211571" cy="4082913"/>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latin typeface="ＭＳ ゴシック" panose="020B0609070205080204" pitchFamily="49" charset="-128"/>
                <a:ea typeface="ＭＳ ゴシック" panose="020B0609070205080204" pitchFamily="49" charset="-128"/>
              </a:rPr>
              <a:t>支援機関</a:t>
            </a:r>
            <a:endParaRPr kumimoji="1" lang="en-US" altLang="ja-JP" sz="1600" dirty="0">
              <a:latin typeface="ＭＳ ゴシック" panose="020B0609070205080204" pitchFamily="49" charset="-128"/>
              <a:ea typeface="ＭＳ ゴシック" panose="020B0609070205080204" pitchFamily="49" charset="-128"/>
            </a:endParaRPr>
          </a:p>
          <a:p>
            <a:pPr algn="ctr"/>
            <a:endParaRPr kumimoji="1" lang="en-US" altLang="ja-JP" sz="1600" dirty="0">
              <a:latin typeface="ＭＳ ゴシック" panose="020B0609070205080204" pitchFamily="49" charset="-128"/>
              <a:ea typeface="ＭＳ ゴシック" panose="020B0609070205080204" pitchFamily="49" charset="-128"/>
            </a:endParaRPr>
          </a:p>
          <a:p>
            <a:pPr algn="ctr"/>
            <a:r>
              <a:rPr kumimoji="1" lang="ja-JP" altLang="en-US" sz="1600" dirty="0">
                <a:latin typeface="ＭＳ ゴシック" panose="020B0609070205080204" pitchFamily="49" charset="-128"/>
                <a:ea typeface="ＭＳ ゴシック" panose="020B0609070205080204" pitchFamily="49" charset="-128"/>
              </a:rPr>
              <a:t>支援方針</a:t>
            </a:r>
          </a:p>
        </p:txBody>
      </p:sp>
      <p:sp>
        <p:nvSpPr>
          <p:cNvPr id="11" name="正方形/長方形 10">
            <a:extLst>
              <a:ext uri="{FF2B5EF4-FFF2-40B4-BE49-F238E27FC236}">
                <a16:creationId xmlns:a16="http://schemas.microsoft.com/office/drawing/2014/main" id="{FD25F431-FB74-21BF-A298-38CFF8EDDB03}"/>
              </a:ext>
            </a:extLst>
          </p:cNvPr>
          <p:cNvSpPr/>
          <p:nvPr/>
        </p:nvSpPr>
        <p:spPr>
          <a:xfrm>
            <a:off x="2663547" y="2557373"/>
            <a:ext cx="6898978" cy="4082913"/>
          </a:xfrm>
          <a:prstGeom prst="rect">
            <a:avLst/>
          </a:prstGeom>
          <a:noFill/>
          <a:ln>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ja-JP" sz="1400" dirty="0">
                <a:solidFill>
                  <a:schemeClr val="tx1"/>
                </a:solidFill>
                <a:latin typeface="ＭＳ ゴシック" panose="020B0609070205080204" pitchFamily="49" charset="-128"/>
                <a:ea typeface="ＭＳ ゴシック" panose="020B0609070205080204" pitchFamily="49" charset="-128"/>
              </a:rPr>
              <a:t>※</a:t>
            </a:r>
            <a:r>
              <a:rPr kumimoji="1" lang="ja-JP" altLang="en-US" sz="1400" dirty="0">
                <a:solidFill>
                  <a:schemeClr val="tx1"/>
                </a:solidFill>
                <a:latin typeface="ＭＳ ゴシック" panose="020B0609070205080204" pitchFamily="49" charset="-128"/>
                <a:ea typeface="ＭＳ ゴシック" panose="020B0609070205080204" pitchFamily="49" charset="-128"/>
              </a:rPr>
              <a:t>記載例</a:t>
            </a:r>
            <a:endParaRPr kumimoji="1" lang="en-US" altLang="ja-JP" sz="1400" dirty="0">
              <a:solidFill>
                <a:schemeClr val="tx1"/>
              </a:solidFill>
              <a:latin typeface="ＭＳ ゴシック" panose="020B0609070205080204" pitchFamily="49" charset="-128"/>
              <a:ea typeface="ＭＳ ゴシック" panose="020B0609070205080204" pitchFamily="49" charset="-128"/>
            </a:endParaRPr>
          </a:p>
          <a:p>
            <a:pPr marL="285750" indent="-285750">
              <a:buFont typeface="Wingdings" panose="05000000000000000000" pitchFamily="2" charset="2"/>
              <a:buChar char="Ø"/>
            </a:pPr>
            <a:r>
              <a:rPr kumimoji="1" lang="ja-JP" altLang="en-US" sz="1400" dirty="0">
                <a:solidFill>
                  <a:schemeClr val="tx1"/>
                </a:solidFill>
                <a:latin typeface="ＭＳ ゴシック" panose="020B0609070205080204" pitchFamily="49" charset="-128"/>
                <a:ea typeface="ＭＳ ゴシック" panose="020B0609070205080204" pitchFamily="49" charset="-128"/>
              </a:rPr>
              <a:t>支援方針・伴走支援期間</a:t>
            </a:r>
            <a:endParaRPr kumimoji="1" lang="en-US" altLang="ja-JP" sz="1400" dirty="0">
              <a:solidFill>
                <a:schemeClr val="tx1"/>
              </a:solidFill>
              <a:latin typeface="ＭＳ ゴシック" panose="020B0609070205080204" pitchFamily="49" charset="-128"/>
              <a:ea typeface="ＭＳ ゴシック" panose="020B0609070205080204" pitchFamily="49" charset="-128"/>
            </a:endParaRPr>
          </a:p>
          <a:p>
            <a:pPr marL="285750" indent="-285750">
              <a:buFont typeface="Arial" panose="020B0604020202020204" pitchFamily="34" charset="0"/>
              <a:buChar char="•"/>
            </a:pPr>
            <a:r>
              <a:rPr kumimoji="1" lang="ja-JP" altLang="en-US" sz="1400" dirty="0">
                <a:solidFill>
                  <a:schemeClr val="tx1"/>
                </a:solidFill>
                <a:latin typeface="ＭＳ ゴシック" panose="020B0609070205080204" pitchFamily="49" charset="-128"/>
                <a:ea typeface="ＭＳ ゴシック" panose="020B0609070205080204" pitchFamily="49" charset="-128"/>
              </a:rPr>
              <a:t>同社が</a:t>
            </a:r>
            <a:r>
              <a:rPr kumimoji="1" lang="en-US" altLang="ja-JP" sz="1400" dirty="0">
                <a:solidFill>
                  <a:schemeClr val="tx1"/>
                </a:solidFill>
                <a:latin typeface="ＭＳ ゴシック" panose="020B0609070205080204" pitchFamily="49" charset="-128"/>
                <a:ea typeface="ＭＳ ゴシック" panose="020B0609070205080204" pitchFamily="49" charset="-128"/>
              </a:rPr>
              <a:t>10</a:t>
            </a:r>
            <a:r>
              <a:rPr kumimoji="1" lang="ja-JP" altLang="en-US" sz="1400" dirty="0">
                <a:solidFill>
                  <a:schemeClr val="tx1"/>
                </a:solidFill>
                <a:latin typeface="ＭＳ ゴシック" panose="020B0609070205080204" pitchFamily="49" charset="-128"/>
                <a:ea typeface="ＭＳ ゴシック" panose="020B0609070205080204" pitchFamily="49" charset="-128"/>
              </a:rPr>
              <a:t>億円超を達成できるよう、下記のとおり伴走支援します。</a:t>
            </a:r>
            <a:endParaRPr kumimoji="1" lang="en-US" altLang="ja-JP" sz="1400" dirty="0">
              <a:solidFill>
                <a:schemeClr val="tx1"/>
              </a:solidFill>
              <a:latin typeface="ＭＳ ゴシック" panose="020B0609070205080204" pitchFamily="49" charset="-128"/>
              <a:ea typeface="ＭＳ ゴシック" panose="020B0609070205080204" pitchFamily="49" charset="-128"/>
            </a:endParaRPr>
          </a:p>
          <a:p>
            <a:pPr marL="285750" indent="-285750">
              <a:buFont typeface="Arial" panose="020B0604020202020204" pitchFamily="34" charset="0"/>
              <a:buChar char="•"/>
            </a:pPr>
            <a:r>
              <a:rPr kumimoji="1" lang="ja-JP" altLang="en-US" sz="1400" dirty="0">
                <a:solidFill>
                  <a:schemeClr val="tx1"/>
                </a:solidFill>
                <a:latin typeface="ＭＳ ゴシック" panose="020B0609070205080204" pitchFamily="49" charset="-128"/>
                <a:ea typeface="ＭＳ ゴシック" panose="020B0609070205080204" pitchFamily="49" charset="-128"/>
              </a:rPr>
              <a:t>伴走支援期間：</a:t>
            </a:r>
            <a:r>
              <a:rPr kumimoji="1" lang="en-US" altLang="ja-JP" sz="1400" dirty="0">
                <a:solidFill>
                  <a:schemeClr val="tx1"/>
                </a:solidFill>
                <a:latin typeface="ＭＳ ゴシック" panose="020B0609070205080204" pitchFamily="49" charset="-128"/>
                <a:ea typeface="ＭＳ ゴシック" panose="020B0609070205080204" pitchFamily="49" charset="-128"/>
              </a:rPr>
              <a:t>20xx</a:t>
            </a:r>
            <a:r>
              <a:rPr kumimoji="1" lang="ja-JP" altLang="en-US" sz="1400" dirty="0">
                <a:solidFill>
                  <a:schemeClr val="tx1"/>
                </a:solidFill>
                <a:latin typeface="ＭＳ ゴシック" panose="020B0609070205080204" pitchFamily="49" charset="-128"/>
                <a:ea typeface="ＭＳ ゴシック" panose="020B0609070205080204" pitchFamily="49" charset="-128"/>
              </a:rPr>
              <a:t>年</a:t>
            </a:r>
            <a:r>
              <a:rPr kumimoji="1" lang="en-US" altLang="ja-JP" sz="1400" dirty="0">
                <a:solidFill>
                  <a:schemeClr val="tx1"/>
                </a:solidFill>
                <a:latin typeface="ＭＳ ゴシック" panose="020B0609070205080204" pitchFamily="49" charset="-128"/>
                <a:ea typeface="ＭＳ ゴシック" panose="020B0609070205080204" pitchFamily="49" charset="-128"/>
              </a:rPr>
              <a:t>xx</a:t>
            </a:r>
            <a:r>
              <a:rPr kumimoji="1" lang="ja-JP" altLang="en-US" sz="1400" dirty="0">
                <a:solidFill>
                  <a:schemeClr val="tx1"/>
                </a:solidFill>
                <a:latin typeface="ＭＳ ゴシック" panose="020B0609070205080204" pitchFamily="49" charset="-128"/>
                <a:ea typeface="ＭＳ ゴシック" panose="020B0609070205080204" pitchFamily="49" charset="-128"/>
              </a:rPr>
              <a:t>月～</a:t>
            </a:r>
            <a:r>
              <a:rPr kumimoji="1" lang="en-US" altLang="ja-JP" sz="1400" dirty="0">
                <a:solidFill>
                  <a:schemeClr val="tx1"/>
                </a:solidFill>
                <a:latin typeface="ＭＳ ゴシック" panose="020B0609070205080204" pitchFamily="49" charset="-128"/>
                <a:ea typeface="ＭＳ ゴシック" panose="020B0609070205080204" pitchFamily="49" charset="-128"/>
              </a:rPr>
              <a:t>20XX</a:t>
            </a:r>
            <a:r>
              <a:rPr kumimoji="1" lang="ja-JP" altLang="en-US" sz="1400" dirty="0">
                <a:solidFill>
                  <a:schemeClr val="tx1"/>
                </a:solidFill>
                <a:latin typeface="ＭＳ ゴシック" panose="020B0609070205080204" pitchFamily="49" charset="-128"/>
                <a:ea typeface="ＭＳ ゴシック" panose="020B0609070205080204" pitchFamily="49" charset="-128"/>
              </a:rPr>
              <a:t>年</a:t>
            </a:r>
            <a:r>
              <a:rPr kumimoji="1" lang="en-US" altLang="ja-JP" sz="1400" dirty="0">
                <a:solidFill>
                  <a:schemeClr val="tx1"/>
                </a:solidFill>
                <a:latin typeface="ＭＳ ゴシック" panose="020B0609070205080204" pitchFamily="49" charset="-128"/>
                <a:ea typeface="ＭＳ ゴシック" panose="020B0609070205080204" pitchFamily="49" charset="-128"/>
              </a:rPr>
              <a:t>XX</a:t>
            </a:r>
            <a:r>
              <a:rPr kumimoji="1" lang="ja-JP" altLang="en-US" sz="1400" dirty="0">
                <a:solidFill>
                  <a:schemeClr val="tx1"/>
                </a:solidFill>
                <a:latin typeface="ＭＳ ゴシック" panose="020B0609070205080204" pitchFamily="49" charset="-128"/>
                <a:ea typeface="ＭＳ ゴシック" panose="020B0609070205080204" pitchFamily="49" charset="-128"/>
              </a:rPr>
              <a:t>月</a:t>
            </a:r>
            <a:endParaRPr kumimoji="1" lang="en-US" altLang="ja-JP" sz="1400" dirty="0">
              <a:solidFill>
                <a:schemeClr val="tx1"/>
              </a:solidFill>
              <a:latin typeface="ＭＳ ゴシック" panose="020B0609070205080204" pitchFamily="49" charset="-128"/>
              <a:ea typeface="ＭＳ ゴシック" panose="020B0609070205080204" pitchFamily="49" charset="-128"/>
            </a:endParaRPr>
          </a:p>
          <a:p>
            <a:pPr marL="285750" indent="-285750">
              <a:buFont typeface="Wingdings" panose="05000000000000000000" pitchFamily="2" charset="2"/>
              <a:buChar char="Ø"/>
            </a:pPr>
            <a:r>
              <a:rPr kumimoji="1" lang="ja-JP" altLang="en-US" sz="1400" dirty="0">
                <a:solidFill>
                  <a:schemeClr val="tx1"/>
                </a:solidFill>
                <a:latin typeface="ＭＳ ゴシック" panose="020B0609070205080204" pitchFamily="49" charset="-128"/>
                <a:ea typeface="ＭＳ ゴシック" panose="020B0609070205080204" pitchFamily="49" charset="-128"/>
              </a:rPr>
              <a:t>予定する支援内容</a:t>
            </a:r>
            <a:endParaRPr kumimoji="1" lang="en-US" altLang="ja-JP" sz="1400" dirty="0">
              <a:solidFill>
                <a:schemeClr val="tx1"/>
              </a:solidFill>
              <a:latin typeface="ＭＳ ゴシック" panose="020B0609070205080204" pitchFamily="49" charset="-128"/>
              <a:ea typeface="ＭＳ ゴシック" panose="020B0609070205080204" pitchFamily="49" charset="-128"/>
            </a:endParaRPr>
          </a:p>
          <a:p>
            <a:pPr marL="285750" indent="-285750">
              <a:buFont typeface="Arial" panose="020B0604020202020204" pitchFamily="34" charset="0"/>
              <a:buChar char="•"/>
            </a:pPr>
            <a:r>
              <a:rPr kumimoji="1" lang="ja-JP" altLang="en-US" sz="1400" dirty="0">
                <a:solidFill>
                  <a:schemeClr val="tx1"/>
                </a:solidFill>
                <a:latin typeface="ＭＳ ゴシック" panose="020B0609070205080204" pitchFamily="49" charset="-128"/>
                <a:ea typeface="ＭＳ ゴシック" panose="020B0609070205080204" pitchFamily="49" charset="-128"/>
              </a:rPr>
              <a:t>成長志向企業宣言の内容を更に具体化し、同社の経営戦略・計画の策定に繋がるよう、県の専門家派遣事業（成長支援枠）を紹介し、活用を支援（</a:t>
            </a:r>
            <a:r>
              <a:rPr kumimoji="1" lang="en-US" altLang="ja-JP" sz="1400" dirty="0">
                <a:solidFill>
                  <a:schemeClr val="tx1"/>
                </a:solidFill>
                <a:latin typeface="ＭＳ ゴシック" panose="020B0609070205080204" pitchFamily="49" charset="-128"/>
                <a:ea typeface="ＭＳ ゴシック" panose="020B0609070205080204" pitchFamily="49" charset="-128"/>
              </a:rPr>
              <a:t>20xx</a:t>
            </a:r>
            <a:r>
              <a:rPr kumimoji="1" lang="ja-JP" altLang="en-US" sz="1400" dirty="0">
                <a:solidFill>
                  <a:schemeClr val="tx1"/>
                </a:solidFill>
                <a:latin typeface="ＭＳ ゴシック" panose="020B0609070205080204" pitchFamily="49" charset="-128"/>
                <a:ea typeface="ＭＳ ゴシック" panose="020B0609070205080204" pitchFamily="49" charset="-128"/>
              </a:rPr>
              <a:t>年度）</a:t>
            </a:r>
            <a:endParaRPr kumimoji="1" lang="en-US" altLang="ja-JP" sz="1400" dirty="0">
              <a:solidFill>
                <a:schemeClr val="tx1"/>
              </a:solidFill>
              <a:latin typeface="ＭＳ ゴシック" panose="020B0609070205080204" pitchFamily="49" charset="-128"/>
              <a:ea typeface="ＭＳ ゴシック" panose="020B0609070205080204" pitchFamily="49" charset="-128"/>
            </a:endParaRPr>
          </a:p>
          <a:p>
            <a:pPr marL="285750" indent="-285750">
              <a:buFont typeface="Arial" panose="020B0604020202020204" pitchFamily="34" charset="0"/>
              <a:buChar char="•"/>
            </a:pPr>
            <a:r>
              <a:rPr kumimoji="1" lang="ja-JP" altLang="en-US" sz="1400" dirty="0">
                <a:solidFill>
                  <a:schemeClr val="tx1"/>
                </a:solidFill>
                <a:latin typeface="ＭＳ ゴシック" panose="020B0609070205080204" pitchFamily="49" charset="-128"/>
                <a:ea typeface="ＭＳ ゴシック" panose="020B0609070205080204" pitchFamily="49" charset="-128"/>
              </a:rPr>
              <a:t>商品「○○○○○○○○」の量産拡大のため、信州創生推進資金（成長支援向け）による融資及び県の中小企業成長支援補助金への申請に向けた事業計画策定を支援（</a:t>
            </a:r>
            <a:r>
              <a:rPr kumimoji="1" lang="en-US" altLang="ja-JP" sz="1400" dirty="0">
                <a:solidFill>
                  <a:schemeClr val="tx1"/>
                </a:solidFill>
                <a:latin typeface="ＭＳ ゴシック" panose="020B0609070205080204" pitchFamily="49" charset="-128"/>
                <a:ea typeface="ＭＳ ゴシック" panose="020B0609070205080204" pitchFamily="49" charset="-128"/>
              </a:rPr>
              <a:t>20xx</a:t>
            </a:r>
            <a:r>
              <a:rPr kumimoji="1" lang="ja-JP" altLang="en-US" sz="1400" dirty="0">
                <a:solidFill>
                  <a:schemeClr val="tx1"/>
                </a:solidFill>
                <a:latin typeface="ＭＳ ゴシック" panose="020B0609070205080204" pitchFamily="49" charset="-128"/>
                <a:ea typeface="ＭＳ ゴシック" panose="020B0609070205080204" pitchFamily="49" charset="-128"/>
              </a:rPr>
              <a:t>年度）</a:t>
            </a:r>
            <a:endParaRPr kumimoji="1" lang="en-US" altLang="ja-JP" sz="1400" dirty="0">
              <a:solidFill>
                <a:schemeClr val="tx1"/>
              </a:solidFill>
              <a:latin typeface="ＭＳ ゴシック" panose="020B0609070205080204" pitchFamily="49" charset="-128"/>
              <a:ea typeface="ＭＳ ゴシック" panose="020B0609070205080204" pitchFamily="49" charset="-128"/>
            </a:endParaRPr>
          </a:p>
          <a:p>
            <a:pPr marL="285750" indent="-285750">
              <a:buFont typeface="Arial" panose="020B0604020202020204" pitchFamily="34" charset="0"/>
              <a:buChar char="•"/>
            </a:pPr>
            <a:r>
              <a:rPr kumimoji="1" lang="ja-JP" altLang="en-US" sz="1400" dirty="0">
                <a:solidFill>
                  <a:schemeClr val="tx1"/>
                </a:solidFill>
                <a:latin typeface="ＭＳ ゴシック" panose="020B0609070205080204" pitchFamily="49" charset="-128"/>
                <a:ea typeface="ＭＳ ゴシック" panose="020B0609070205080204" pitchFamily="49" charset="-128"/>
              </a:rPr>
              <a:t>新たに宿泊事業への展開を支援するため、国の中小企業新事業進出補助金における事業計画策定支援として、県の副業・兼業人材活用促進補助金を紹介し、その活用を伴走支援（</a:t>
            </a:r>
            <a:r>
              <a:rPr kumimoji="1" lang="en-US" altLang="ja-JP" sz="1400" dirty="0">
                <a:solidFill>
                  <a:schemeClr val="tx1"/>
                </a:solidFill>
                <a:latin typeface="ＭＳ ゴシック" panose="020B0609070205080204" pitchFamily="49" charset="-128"/>
                <a:ea typeface="ＭＳ ゴシック" panose="020B0609070205080204" pitchFamily="49" charset="-128"/>
              </a:rPr>
              <a:t>20xx</a:t>
            </a:r>
            <a:r>
              <a:rPr kumimoji="1" lang="ja-JP" altLang="en-US" sz="1400" dirty="0">
                <a:solidFill>
                  <a:schemeClr val="tx1"/>
                </a:solidFill>
                <a:latin typeface="ＭＳ ゴシック" panose="020B0609070205080204" pitchFamily="49" charset="-128"/>
                <a:ea typeface="ＭＳ ゴシック" panose="020B0609070205080204" pitchFamily="49" charset="-128"/>
              </a:rPr>
              <a:t>年度）</a:t>
            </a:r>
          </a:p>
        </p:txBody>
      </p:sp>
    </p:spTree>
    <p:extLst>
      <p:ext uri="{BB962C8B-B14F-4D97-AF65-F5344CB8AC3E}">
        <p14:creationId xmlns:p14="http://schemas.microsoft.com/office/powerpoint/2010/main" val="322305889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D318CB62E38FDC4D88A28F4C075FB44A" ma:contentTypeVersion="14" ma:contentTypeDescription="新しいドキュメントを作成します。" ma:contentTypeScope="" ma:versionID="4fe464481a35bcbab2791a09e30ba8fa">
  <xsd:schema xmlns:xsd="http://www.w3.org/2001/XMLSchema" xmlns:xs="http://www.w3.org/2001/XMLSchema" xmlns:p="http://schemas.microsoft.com/office/2006/metadata/properties" xmlns:ns2="8c30b7a9-048e-44b7-9ade-597cb85faf0e" xmlns:ns3="af4a94eb-89ba-46cc-aaa2-12772c9c7011" targetNamespace="http://schemas.microsoft.com/office/2006/metadata/properties" ma:root="true" ma:fieldsID="3ebc5cb559d4c4f6075b9692d6995bcb" ns2:_="" ns3:_="">
    <xsd:import namespace="8c30b7a9-048e-44b7-9ade-597cb85faf0e"/>
    <xsd:import namespace="af4a94eb-89ba-46cc-aaa2-12772c9c7011"/>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c30b7a9-048e-44b7-9ade-597cb85faf0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lcf76f155ced4ddcb4097134ff3c332f" ma:index="16" nillable="true" ma:taxonomy="true" ma:internalName="lcf76f155ced4ddcb4097134ff3c332f" ma:taxonomyFieldName="MediaServiceImageTags" ma:displayName="画像タグ" ma:readOnly="false" ma:fieldId="{5cf76f15-5ced-4ddc-b409-7134ff3c332f}" ma:taxonomyMulti="true" ma:sspId="629d7330-8f8f-43ff-822f-8badfcb16fdf"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f4a94eb-89ba-46cc-aaa2-12772c9c7011" elementFormDefault="qualified">
    <xsd:import namespace="http://schemas.microsoft.com/office/2006/documentManagement/types"/>
    <xsd:import namespace="http://schemas.microsoft.com/office/infopath/2007/PartnerControls"/>
    <xsd:element name="SharedWithUsers" ma:index="1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共有相手の詳細情報" ma:internalName="SharedWithDetails" ma:readOnly="true">
      <xsd:simpleType>
        <xsd:restriction base="dms:Note">
          <xsd:maxLength value="255"/>
        </xsd:restriction>
      </xsd:simpleType>
    </xsd:element>
    <xsd:element name="TaxCatchAll" ma:index="17" nillable="true" ma:displayName="Taxonomy Catch All Column" ma:hidden="true" ma:list="{12fc71cb-b75b-4424-b1a7-7f8b61f58720}" ma:internalName="TaxCatchAll" ma:showField="CatchAllData" ma:web="af4a94eb-89ba-46cc-aaa2-12772c9c701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af4a94eb-89ba-46cc-aaa2-12772c9c7011" xsi:nil="true"/>
    <lcf76f155ced4ddcb4097134ff3c332f xmlns="8c30b7a9-048e-44b7-9ade-597cb85faf0e">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C851418-2859-415A-81C5-608A1CD0C93C}">
  <ds:schemaRefs>
    <ds:schemaRef ds:uri="8c30b7a9-048e-44b7-9ade-597cb85faf0e"/>
    <ds:schemaRef ds:uri="af4a94eb-89ba-46cc-aaa2-12772c9c701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242BFB54-8CAD-4EBC-BF7B-D7CE9D848AA2}">
  <ds:schemaRefs>
    <ds:schemaRef ds:uri="8c30b7a9-048e-44b7-9ade-597cb85faf0e"/>
    <ds:schemaRef ds:uri="af4a94eb-89ba-46cc-aaa2-12772c9c7011"/>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6EA4E314-62BA-4281-821F-A1C5F884B99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1886</TotalTime>
  <Words>461</Words>
  <Application>Microsoft Office PowerPoint</Application>
  <PresentationFormat>A4 210 x 297 mm</PresentationFormat>
  <Paragraphs>55</Paragraphs>
  <Slides>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ＭＳ Ｐゴシック</vt:lpstr>
      <vt:lpstr>ＭＳ ゴシック</vt:lpstr>
      <vt:lpstr>游ゴシック</vt:lpstr>
      <vt:lpstr>Aptos</vt:lpstr>
      <vt:lpstr>Aptos Display</vt:lpstr>
      <vt:lpstr>Arial</vt:lpstr>
      <vt:lpstr>Wingdings</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三島　誠司</dc:creator>
  <cp:lastModifiedBy>三島　誠司</cp:lastModifiedBy>
  <cp:revision>115</cp:revision>
  <dcterms:created xsi:type="dcterms:W3CDTF">2025-10-02T02:08:05Z</dcterms:created>
  <dcterms:modified xsi:type="dcterms:W3CDTF">2026-04-19T12:39:28Z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0x010100D318CB62E38FDC4D88A28F4C075FB44A</vt:lpwstr>
  </property>
  <property fmtid="{D5CDD505-2E9C-101B-9397-08002B2CF9AE}" pid="3" name="MediaServiceImageTags">
    <vt:lpwstr/>
  </property>
</Properties>
</file>