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Lst>
  <p:sldSz cx="6858000" cy="9906000" type="A4"/>
  <p:notesSz cx="7102475" cy="10231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32F"/>
    <a:srgbClr val="E78B03"/>
    <a:srgbClr val="0070C0"/>
    <a:srgbClr val="2DA5FF"/>
    <a:srgbClr val="40E0D0"/>
    <a:srgbClr val="D9F1FF"/>
    <a:srgbClr val="CCECFF"/>
    <a:srgbClr val="FF6455"/>
    <a:srgbClr val="FF8955"/>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368" autoAdjust="0"/>
    <p:restoredTop sz="94660"/>
  </p:normalViewPr>
  <p:slideViewPr>
    <p:cSldViewPr snapToGrid="0">
      <p:cViewPr varScale="1">
        <p:scale>
          <a:sx n="77" d="100"/>
          <a:sy n="77" d="100"/>
        </p:scale>
        <p:origin x="3012" y="102"/>
      </p:cViewPr>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3" Type="http://schemas.openxmlformats.org/officeDocument/2006/relationships/slide" Target="slides/slide2.xml" /><Relationship Id="rId7"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1328605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2083899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103709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1502838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78056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2420345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3060762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4104528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3885365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1224927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4A374E4-5EED-4AF9-9F3D-274D9D75A909}" type="datetimeFigureOut">
              <a:rPr kumimoji="1" lang="ja-JP" altLang="en-US" smtClean="0"/>
              <a:t>2026/1/28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1092357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4A374E4-5EED-4AF9-9F3D-274D9D75A909}" type="datetimeFigureOut">
              <a:rPr kumimoji="1" lang="ja-JP" altLang="en-US" smtClean="0"/>
              <a:t>2026/1/28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9FE9504-EDF2-48B0-93A0-2E1CA18B56F0}" type="slidenum">
              <a:rPr kumimoji="1" lang="ja-JP" altLang="en-US" smtClean="0"/>
              <a:t>‹#›</a:t>
            </a:fld>
            <a:endParaRPr kumimoji="1" lang="ja-JP" altLang="en-US"/>
          </a:p>
        </p:txBody>
      </p:sp>
    </p:spTree>
    <p:extLst>
      <p:ext uri="{BB962C8B-B14F-4D97-AF65-F5344CB8AC3E}">
        <p14:creationId xmlns:p14="http://schemas.microsoft.com/office/powerpoint/2010/main" val="23417715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 Id="rId6" Type="http://schemas.openxmlformats.org/officeDocument/2006/relationships/image" Target="../media/image5.tmp"/><Relationship Id="rId5" Type="http://schemas.openxmlformats.org/officeDocument/2006/relationships/image" Target="../media/image4.tmp"/><Relationship Id="rId4" Type="http://schemas.openxmlformats.org/officeDocument/2006/relationships/image" Target="../media/image3.tmp"/></Relationships>
</file>

<file path=ppt/slides/_rels/slide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a:extLst>
              <a:ext uri="{FF2B5EF4-FFF2-40B4-BE49-F238E27FC236}">
                <a16:creationId xmlns:a16="http://schemas.microsoft.com/office/drawing/2014/main" id="{02A60309-75D8-417F-885E-5B5831B51A43}"/>
              </a:ext>
            </a:extLst>
          </p:cNvPr>
          <p:cNvSpPr/>
          <p:nvPr/>
        </p:nvSpPr>
        <p:spPr>
          <a:xfrm>
            <a:off x="686519" y="3243001"/>
            <a:ext cx="5768340" cy="1493599"/>
          </a:xfrm>
          <a:prstGeom prst="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R="120650" indent="450215">
              <a:lnSpc>
                <a:spcPts val="1600"/>
              </a:lnSpc>
            </a:pPr>
            <a:r>
              <a:rPr lang="ja-JP" altLang="en-US" sz="1400" kern="100" dirty="0">
                <a:effectLst/>
                <a:latin typeface="Century" panose="02040604050505020304" pitchFamily="18" charset="0"/>
                <a:ea typeface="ＭＳ Ｐ明朝" panose="02020600040205080304" pitchFamily="18" charset="-128"/>
                <a:cs typeface="Times New Roman" panose="02020603050405020304" pitchFamily="18" charset="0"/>
              </a:rPr>
              <a:t>　　　　 ○すべての店舗で取扱可能な金融機関</a:t>
            </a:r>
            <a:r>
              <a:rPr lang="ja-JP" altLang="en-US" sz="1400" kern="100" dirty="0">
                <a:latin typeface="Century" panose="02040604050505020304" pitchFamily="18" charset="0"/>
                <a:ea typeface="ＭＳ Ｐ明朝" panose="02020600040205080304" pitchFamily="18" charset="-128"/>
                <a:cs typeface="Times New Roman" panose="02020603050405020304" pitchFamily="18" charset="0"/>
              </a:rPr>
              <a:t>　</a:t>
            </a:r>
            <a:endParaRPr lang="en-US" altLang="ja-JP" sz="1400" kern="100" dirty="0">
              <a:latin typeface="Century" panose="02040604050505020304" pitchFamily="18" charset="0"/>
              <a:ea typeface="ＭＳ Ｐ明朝" panose="02020600040205080304" pitchFamily="18" charset="-128"/>
              <a:cs typeface="Times New Roman" panose="02020603050405020304" pitchFamily="18" charset="0"/>
            </a:endParaRPr>
          </a:p>
          <a:p>
            <a:pPr marR="120650" indent="450215">
              <a:lnSpc>
                <a:spcPts val="1600"/>
              </a:lnSpc>
            </a:pPr>
            <a:r>
              <a:rPr lang="ja-JP" altLang="en-US" sz="1400" kern="100" dirty="0">
                <a:effectLst/>
                <a:latin typeface="Century" panose="02040604050505020304" pitchFamily="18" charset="0"/>
                <a:ea typeface="ＭＳ Ｐ明朝" panose="02020600040205080304" pitchFamily="18" charset="-128"/>
                <a:cs typeface="Times New Roman" panose="02020603050405020304" pitchFamily="18" charset="0"/>
              </a:rPr>
              <a:t>　　　　　　</a:t>
            </a:r>
            <a:r>
              <a:rPr lang="ja-JP" sz="1400" kern="100" dirty="0">
                <a:effectLst/>
                <a:latin typeface="Century" panose="02040604050505020304" pitchFamily="18" charset="0"/>
                <a:ea typeface="ＭＳ Ｐ明朝" panose="02020600040205080304" pitchFamily="18" charset="-128"/>
                <a:cs typeface="Times New Roman" panose="02020603050405020304" pitchFamily="18" charset="0"/>
              </a:rPr>
              <a:t>八十二</a:t>
            </a:r>
            <a:r>
              <a:rPr lang="ja-JP" altLang="en-US" sz="1400" kern="100" dirty="0">
                <a:effectLst/>
                <a:latin typeface="Century" panose="02040604050505020304" pitchFamily="18" charset="0"/>
                <a:ea typeface="ＭＳ Ｐ明朝" panose="02020600040205080304" pitchFamily="18" charset="-128"/>
                <a:cs typeface="Times New Roman" panose="02020603050405020304" pitchFamily="18" charset="0"/>
              </a:rPr>
              <a:t>長野</a:t>
            </a:r>
            <a:r>
              <a:rPr lang="ja-JP" sz="1400" kern="100" dirty="0">
                <a:effectLst/>
                <a:latin typeface="Century" panose="02040604050505020304" pitchFamily="18" charset="0"/>
                <a:ea typeface="ＭＳ Ｐ明朝" panose="02020600040205080304" pitchFamily="18" charset="-128"/>
                <a:cs typeface="Times New Roman" panose="02020603050405020304" pitchFamily="18" charset="0"/>
              </a:rPr>
              <a:t>銀行</a:t>
            </a:r>
            <a:r>
              <a:rPr lang="ja-JP" altLang="en-US" sz="1400" kern="100" dirty="0">
                <a:latin typeface="Century" panose="02040604050505020304" pitchFamily="18" charset="0"/>
                <a:ea typeface="ＭＳ Ｐ明朝" panose="02020600040205080304" pitchFamily="18" charset="-128"/>
                <a:cs typeface="Times New Roman" panose="02020603050405020304" pitchFamily="18" charset="0"/>
              </a:rPr>
              <a:t>、</a:t>
            </a:r>
            <a:r>
              <a:rPr lang="ja-JP" sz="1400" kern="100" dirty="0">
                <a:effectLst/>
                <a:latin typeface="Century" panose="02040604050505020304" pitchFamily="18" charset="0"/>
                <a:ea typeface="ＭＳ Ｐ明朝" panose="02020600040205080304" pitchFamily="18" charset="-128"/>
                <a:cs typeface="Times New Roman" panose="02020603050405020304" pitchFamily="18" charset="0"/>
              </a:rPr>
              <a:t>長野県信用農業協同組合連合会、</a:t>
            </a:r>
            <a:endParaRPr lang="en-US" altLang="ja-JP" sz="1400" kern="100" dirty="0">
              <a:effectLst/>
              <a:latin typeface="Century" panose="02040604050505020304" pitchFamily="18" charset="0"/>
              <a:ea typeface="ＭＳ Ｐ明朝" panose="02020600040205080304" pitchFamily="18" charset="-128"/>
              <a:cs typeface="Times New Roman" panose="02020603050405020304" pitchFamily="18" charset="0"/>
            </a:endParaRPr>
          </a:p>
          <a:p>
            <a:pPr marR="120650" indent="450215">
              <a:lnSpc>
                <a:spcPts val="1600"/>
              </a:lnSpc>
            </a:pPr>
            <a:r>
              <a:rPr lang="ja-JP" altLang="en-US" sz="1400" kern="100" dirty="0">
                <a:latin typeface="Century" panose="02040604050505020304" pitchFamily="18" charset="0"/>
                <a:ea typeface="ＭＳ Ｐ明朝" panose="02020600040205080304" pitchFamily="18" charset="-128"/>
                <a:cs typeface="Times New Roman" panose="02020603050405020304" pitchFamily="18" charset="0"/>
              </a:rPr>
              <a:t>　　　　　　</a:t>
            </a:r>
            <a:r>
              <a:rPr lang="ja-JP" sz="1400" kern="100" dirty="0">
                <a:effectLst/>
                <a:latin typeface="Century" panose="02040604050505020304" pitchFamily="18" charset="0"/>
                <a:ea typeface="ＭＳ Ｐ明朝" panose="02020600040205080304" pitchFamily="18" charset="-128"/>
                <a:cs typeface="Times New Roman" panose="02020603050405020304" pitchFamily="18" charset="0"/>
              </a:rPr>
              <a:t>三井住友銀行、みずほ銀行、</a:t>
            </a:r>
            <a:r>
              <a:rPr lang="ja-JP" altLang="en-US" sz="1400" kern="100" dirty="0">
                <a:effectLst/>
                <a:latin typeface="Century" panose="02040604050505020304" pitchFamily="18" charset="0"/>
                <a:ea typeface="ＭＳ Ｐ明朝" panose="02020600040205080304" pitchFamily="18" charset="-128"/>
                <a:cs typeface="Times New Roman" panose="02020603050405020304" pitchFamily="18" charset="0"/>
              </a:rPr>
              <a:t>北陸銀行、</a:t>
            </a:r>
            <a:r>
              <a:rPr lang="ja-JP" sz="1400" kern="100" dirty="0">
                <a:effectLst/>
                <a:latin typeface="Century" panose="02040604050505020304" pitchFamily="18" charset="0"/>
                <a:ea typeface="ＭＳ Ｐ明朝" panose="02020600040205080304" pitchFamily="18" charset="-128"/>
                <a:cs typeface="Times New Roman" panose="02020603050405020304" pitchFamily="18" charset="0"/>
              </a:rPr>
              <a:t>長野信用</a:t>
            </a:r>
            <a:r>
              <a:rPr lang="ja-JP" altLang="en-US" sz="1400" kern="100" dirty="0">
                <a:effectLst/>
                <a:latin typeface="Century" panose="02040604050505020304" pitchFamily="18" charset="0"/>
                <a:ea typeface="ＭＳ Ｐ明朝" panose="02020600040205080304" pitchFamily="18" charset="-128"/>
                <a:cs typeface="Times New Roman" panose="02020603050405020304" pitchFamily="18" charset="0"/>
              </a:rPr>
              <a:t>金庫</a:t>
            </a:r>
            <a:r>
              <a:rPr lang="ja-JP" sz="1400" kern="100" dirty="0">
                <a:effectLst/>
                <a:latin typeface="Century" panose="02040604050505020304" pitchFamily="18" charset="0"/>
                <a:ea typeface="ＭＳ Ｐ明朝" panose="02020600040205080304" pitchFamily="18" charset="-128"/>
                <a:cs typeface="Times New Roman" panose="02020603050405020304" pitchFamily="18" charset="0"/>
              </a:rPr>
              <a:t>、</a:t>
            </a:r>
            <a:endParaRPr lang="en-US" altLang="ja-JP" sz="1400" kern="100" dirty="0">
              <a:effectLst/>
              <a:latin typeface="Century" panose="02040604050505020304" pitchFamily="18" charset="0"/>
              <a:ea typeface="ＭＳ Ｐ明朝" panose="02020600040205080304" pitchFamily="18" charset="-128"/>
              <a:cs typeface="Times New Roman" panose="02020603050405020304" pitchFamily="18" charset="0"/>
            </a:endParaRPr>
          </a:p>
          <a:p>
            <a:pPr marR="120650" indent="450215">
              <a:lnSpc>
                <a:spcPts val="1600"/>
              </a:lnSpc>
            </a:pPr>
            <a:r>
              <a:rPr lang="ja-JP" altLang="en-US" sz="1400" kern="100" dirty="0">
                <a:latin typeface="Century" panose="02040604050505020304" pitchFamily="18" charset="0"/>
                <a:ea typeface="ＭＳ Ｐ明朝" panose="02020600040205080304" pitchFamily="18" charset="-128"/>
                <a:cs typeface="Times New Roman" panose="02020603050405020304" pitchFamily="18" charset="0"/>
              </a:rPr>
              <a:t>　　　　　　上田信用金庫、</a:t>
            </a:r>
            <a:r>
              <a:rPr lang="ja-JP" altLang="en-US" sz="1400" kern="100" dirty="0">
                <a:effectLst/>
                <a:latin typeface="Century" panose="02040604050505020304" pitchFamily="18" charset="0"/>
                <a:ea typeface="ＭＳ Ｐ明朝" panose="02020600040205080304" pitchFamily="18" charset="-128"/>
                <a:cs typeface="Times New Roman" panose="02020603050405020304" pitchFamily="18" charset="0"/>
              </a:rPr>
              <a:t>長野県信用組合、</a:t>
            </a:r>
            <a:r>
              <a:rPr lang="ja-JP" sz="1400" kern="100" dirty="0">
                <a:effectLst/>
                <a:latin typeface="Century" panose="02040604050505020304" pitchFamily="18" charset="0"/>
                <a:ea typeface="ＭＳ Ｐ明朝" panose="02020600040205080304" pitchFamily="18" charset="-128"/>
                <a:cs typeface="Times New Roman" panose="02020603050405020304" pitchFamily="18" charset="0"/>
              </a:rPr>
              <a:t>長野県労働金庫</a:t>
            </a:r>
            <a:r>
              <a:rPr lang="ja-JP" altLang="en-US" sz="1400" kern="100" dirty="0">
                <a:latin typeface="Century" panose="02040604050505020304" pitchFamily="18" charset="0"/>
                <a:ea typeface="ＭＳ Ｐ明朝" panose="02020600040205080304" pitchFamily="18" charset="-128"/>
                <a:cs typeface="Times New Roman" panose="02020603050405020304" pitchFamily="18" charset="0"/>
              </a:rPr>
              <a:t>、</a:t>
            </a:r>
            <a:endParaRPr lang="en-US" altLang="ja-JP" sz="1400" kern="100" dirty="0">
              <a:latin typeface="Century" panose="02040604050505020304" pitchFamily="18" charset="0"/>
              <a:ea typeface="ＭＳ Ｐ明朝" panose="02020600040205080304" pitchFamily="18" charset="-128"/>
              <a:cs typeface="Times New Roman" panose="02020603050405020304" pitchFamily="18" charset="0"/>
            </a:endParaRPr>
          </a:p>
          <a:p>
            <a:pPr marR="120650" indent="450215">
              <a:lnSpc>
                <a:spcPts val="1600"/>
              </a:lnSpc>
            </a:pPr>
            <a:r>
              <a:rPr lang="ja-JP" altLang="en-US" sz="1400" kern="100" dirty="0">
                <a:latin typeface="Century" panose="02040604050505020304" pitchFamily="18" charset="0"/>
                <a:ea typeface="ＭＳ Ｐ明朝" panose="02020600040205080304" pitchFamily="18" charset="-128"/>
                <a:cs typeface="Times New Roman" panose="02020603050405020304" pitchFamily="18" charset="0"/>
              </a:rPr>
              <a:t>　　　　　　県内各農協、</a:t>
            </a:r>
            <a:r>
              <a:rPr lang="ja-JP" sz="1400" kern="100" dirty="0">
                <a:effectLst/>
                <a:latin typeface="Century" panose="02040604050505020304" pitchFamily="18" charset="0"/>
                <a:ea typeface="ＭＳ Ｐ明朝" panose="02020600040205080304" pitchFamily="18" charset="-128"/>
                <a:cs typeface="Times New Roman" panose="02020603050405020304" pitchFamily="18" charset="0"/>
              </a:rPr>
              <a:t>ゆうちょ銀行</a:t>
            </a:r>
            <a:endParaRPr lang="ja-JP"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68" name="矢印: 下 67">
            <a:extLst>
              <a:ext uri="{FF2B5EF4-FFF2-40B4-BE49-F238E27FC236}">
                <a16:creationId xmlns:a16="http://schemas.microsoft.com/office/drawing/2014/main" id="{E4432911-1015-41C0-8A64-865110C8D1E2}"/>
              </a:ext>
            </a:extLst>
          </p:cNvPr>
          <p:cNvSpPr/>
          <p:nvPr/>
        </p:nvSpPr>
        <p:spPr>
          <a:xfrm>
            <a:off x="316690" y="5153417"/>
            <a:ext cx="311848" cy="1110924"/>
          </a:xfrm>
          <a:prstGeom prst="downArrow">
            <a:avLst>
              <a:gd name="adj1" fmla="val 41819"/>
              <a:gd name="adj2" fmla="val 56521"/>
            </a:avLst>
          </a:prstGeom>
          <a:gradFill>
            <a:gsLst>
              <a:gs pos="17000">
                <a:srgbClr val="FFC2BB"/>
              </a:gs>
              <a:gs pos="0">
                <a:schemeClr val="bg1"/>
              </a:gs>
              <a:gs pos="49000">
                <a:srgbClr val="FFB2AA"/>
              </a:gs>
              <a:gs pos="100000">
                <a:srgbClr val="FF6455"/>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矢印: 下 66">
            <a:extLst>
              <a:ext uri="{FF2B5EF4-FFF2-40B4-BE49-F238E27FC236}">
                <a16:creationId xmlns:a16="http://schemas.microsoft.com/office/drawing/2014/main" id="{A767ED22-BAEB-43FB-A41F-3E9BFA61B682}"/>
              </a:ext>
            </a:extLst>
          </p:cNvPr>
          <p:cNvSpPr/>
          <p:nvPr/>
        </p:nvSpPr>
        <p:spPr>
          <a:xfrm>
            <a:off x="311554" y="2727311"/>
            <a:ext cx="311848" cy="2023897"/>
          </a:xfrm>
          <a:prstGeom prst="downArrow">
            <a:avLst>
              <a:gd name="adj1" fmla="val 41819"/>
              <a:gd name="adj2" fmla="val 56521"/>
            </a:avLst>
          </a:prstGeom>
          <a:gradFill>
            <a:gsLst>
              <a:gs pos="0">
                <a:schemeClr val="bg1"/>
              </a:gs>
              <a:gs pos="49000">
                <a:srgbClr val="FFB2AA"/>
              </a:gs>
              <a:gs pos="100000">
                <a:srgbClr val="FF6455"/>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5" name="図 4" descr="テキスト, タイムライン&#10;&#10;自動的に生成された説明">
            <a:extLst>
              <a:ext uri="{FF2B5EF4-FFF2-40B4-BE49-F238E27FC236}">
                <a16:creationId xmlns:a16="http://schemas.microsoft.com/office/drawing/2014/main" id="{FD994D99-9CC4-4151-8EB9-D6094FB4CEF3}"/>
              </a:ext>
            </a:extLst>
          </p:cNvPr>
          <p:cNvPicPr>
            <a:picLocks noChangeAspect="1"/>
          </p:cNvPicPr>
          <p:nvPr/>
        </p:nvPicPr>
        <p:blipFill rotWithShape="1">
          <a:blip r:embed="rId2">
            <a:clrChange>
              <a:clrFrom>
                <a:srgbClr val="FDFEFF"/>
              </a:clrFrom>
              <a:clrTo>
                <a:srgbClr val="FDFEFF">
                  <a:alpha val="0"/>
                </a:srgbClr>
              </a:clrTo>
            </a:clrChange>
            <a:extLst>
              <a:ext uri="{28A0092B-C50C-407E-A947-70E740481C1C}">
                <a14:useLocalDpi xmlns:a14="http://schemas.microsoft.com/office/drawing/2010/main" val="0"/>
              </a:ext>
            </a:extLst>
          </a:blip>
          <a:srcRect l="20963" t="10470" r="18921" b="83714"/>
          <a:stretch/>
        </p:blipFill>
        <p:spPr>
          <a:xfrm>
            <a:off x="567894" y="538382"/>
            <a:ext cx="5414173" cy="576124"/>
          </a:xfrm>
          <a:prstGeom prst="rect">
            <a:avLst/>
          </a:prstGeom>
        </p:spPr>
      </p:pic>
      <p:sp>
        <p:nvSpPr>
          <p:cNvPr id="6" name="テキスト ボックス 5">
            <a:extLst>
              <a:ext uri="{FF2B5EF4-FFF2-40B4-BE49-F238E27FC236}">
                <a16:creationId xmlns:a16="http://schemas.microsoft.com/office/drawing/2014/main" id="{4031230E-57D6-4504-96A5-5158C15CC1E3}"/>
              </a:ext>
            </a:extLst>
          </p:cNvPr>
          <p:cNvSpPr txBox="1"/>
          <p:nvPr/>
        </p:nvSpPr>
        <p:spPr>
          <a:xfrm>
            <a:off x="705289" y="1147983"/>
            <a:ext cx="5684569" cy="1102546"/>
          </a:xfrm>
          <a:prstGeom prst="rect">
            <a:avLst/>
          </a:prstGeom>
          <a:noFill/>
        </p:spPr>
        <p:txBody>
          <a:bodyPr wrap="none" rtlCol="0">
            <a:spAutoFit/>
          </a:bodyPr>
          <a:lstStyle/>
          <a:p>
            <a:pPr>
              <a:lnSpc>
                <a:spcPct val="150000"/>
              </a:lnSpc>
            </a:pPr>
            <a:r>
              <a:rPr kumimoji="1" lang="ja-JP" altLang="en-US" sz="1400" dirty="0">
                <a:latin typeface="Meiryo UI" panose="020B0604030504040204" pitchFamily="50" charset="-128"/>
                <a:ea typeface="Meiryo UI" panose="020B0604030504040204" pitchFamily="50" charset="-128"/>
              </a:rPr>
              <a:t>「毎回、金融機関やコンビニに行くのが面倒</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」、「支払いを忘れてしまいそう</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a:t>
            </a:r>
          </a:p>
          <a:p>
            <a:pPr>
              <a:lnSpc>
                <a:spcPct val="150000"/>
              </a:lnSpc>
            </a:pPr>
            <a:r>
              <a:rPr kumimoji="1" lang="ja-JP" altLang="en-US" sz="1400" dirty="0">
                <a:latin typeface="Meiryo UI" panose="020B0604030504040204" pitchFamily="50" charset="-128"/>
                <a:ea typeface="Meiryo UI" panose="020B0604030504040204" pitchFamily="50" charset="-128"/>
              </a:rPr>
              <a:t>口座振替なら、</a:t>
            </a:r>
            <a:r>
              <a:rPr kumimoji="1" lang="ja-JP" altLang="en-US" sz="1600" b="1" dirty="0">
                <a:solidFill>
                  <a:srgbClr val="FF432F"/>
                </a:solidFill>
                <a:latin typeface="Meiryo UI" panose="020B0604030504040204" pitchFamily="50" charset="-128"/>
                <a:ea typeface="Meiryo UI" panose="020B0604030504040204" pitchFamily="50" charset="-128"/>
              </a:rPr>
              <a:t>そのような心配はありません</a:t>
            </a:r>
            <a:r>
              <a:rPr kumimoji="1" lang="en-US" altLang="ja-JP" sz="1600" b="1" dirty="0">
                <a:solidFill>
                  <a:srgbClr val="FF432F"/>
                </a:solidFill>
                <a:latin typeface="Meiryo UI" panose="020B0604030504040204" pitchFamily="50" charset="-128"/>
                <a:ea typeface="Meiryo UI" panose="020B0604030504040204" pitchFamily="50" charset="-128"/>
              </a:rPr>
              <a:t>!</a:t>
            </a:r>
          </a:p>
          <a:p>
            <a:pPr>
              <a:lnSpc>
                <a:spcPct val="150000"/>
              </a:lnSpc>
            </a:pPr>
            <a:r>
              <a:rPr kumimoji="1" lang="ja-JP" altLang="en-US" sz="1400" dirty="0">
                <a:latin typeface="Meiryo UI" panose="020B0604030504040204" pitchFamily="50" charset="-128"/>
                <a:ea typeface="Meiryo UI" panose="020B0604030504040204" pitchFamily="50" charset="-128"/>
              </a:rPr>
              <a:t>手続きは</a:t>
            </a:r>
            <a:r>
              <a:rPr kumimoji="1" lang="ja-JP" altLang="en-US" sz="1600" b="1" dirty="0">
                <a:solidFill>
                  <a:srgbClr val="FF432F"/>
                </a:solidFill>
                <a:latin typeface="Meiryo UI" panose="020B0604030504040204" pitchFamily="50" charset="-128"/>
                <a:ea typeface="Meiryo UI" panose="020B0604030504040204" pitchFamily="50" charset="-128"/>
              </a:rPr>
              <a:t>簡単</a:t>
            </a:r>
            <a:r>
              <a:rPr kumimoji="1" lang="ja-JP" altLang="en-US" sz="1400" dirty="0">
                <a:latin typeface="Meiryo UI" panose="020B0604030504040204" pitchFamily="50" charset="-128"/>
                <a:ea typeface="Meiryo UI" panose="020B0604030504040204" pitchFamily="50" charset="-128"/>
              </a:rPr>
              <a:t>ですので、ぜひこの機会にお申込みください。</a:t>
            </a:r>
            <a:endParaRPr kumimoji="1" lang="ja-JP" altLang="en-US" sz="11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B7FF9E53-5227-4A89-85BD-901BAF8910C9}"/>
              </a:ext>
            </a:extLst>
          </p:cNvPr>
          <p:cNvSpPr txBox="1"/>
          <p:nvPr/>
        </p:nvSpPr>
        <p:spPr>
          <a:xfrm>
            <a:off x="864708" y="2444476"/>
            <a:ext cx="3488455" cy="430887"/>
          </a:xfrm>
          <a:prstGeom prst="rect">
            <a:avLst/>
          </a:prstGeom>
          <a:noFill/>
        </p:spPr>
        <p:txBody>
          <a:bodyPr wrap="none" rtlCol="0">
            <a:spAutoFit/>
          </a:bodyPr>
          <a:lstStyle/>
          <a:p>
            <a:r>
              <a:rPr kumimoji="1" lang="ja-JP" altLang="en-US" sz="2200" b="1" dirty="0">
                <a:solidFill>
                  <a:srgbClr val="0070C0"/>
                </a:solidFill>
                <a:latin typeface="Meiryo UI" panose="020B0604030504040204" pitchFamily="50" charset="-128"/>
                <a:ea typeface="Meiryo UI" panose="020B0604030504040204" pitchFamily="50" charset="-128"/>
              </a:rPr>
              <a:t>利用可能な金融機関を確認</a:t>
            </a:r>
          </a:p>
        </p:txBody>
      </p:sp>
      <p:sp>
        <p:nvSpPr>
          <p:cNvPr id="8" name="テキスト ボックス 7">
            <a:extLst>
              <a:ext uri="{FF2B5EF4-FFF2-40B4-BE49-F238E27FC236}">
                <a16:creationId xmlns:a16="http://schemas.microsoft.com/office/drawing/2014/main" id="{398CC640-6406-4E20-89C7-E10733F9AFDC}"/>
              </a:ext>
            </a:extLst>
          </p:cNvPr>
          <p:cNvSpPr txBox="1"/>
          <p:nvPr/>
        </p:nvSpPr>
        <p:spPr>
          <a:xfrm>
            <a:off x="875391" y="2801198"/>
            <a:ext cx="4945585" cy="370358"/>
          </a:xfrm>
          <a:prstGeom prst="rect">
            <a:avLst/>
          </a:prstGeom>
          <a:noFill/>
        </p:spPr>
        <p:txBody>
          <a:bodyPr wrap="none" rtlCol="0">
            <a:spAutoFit/>
          </a:bodyPr>
          <a:lstStyle/>
          <a:p>
            <a:pPr>
              <a:lnSpc>
                <a:spcPct val="150000"/>
              </a:lnSpc>
            </a:pPr>
            <a:r>
              <a:rPr kumimoji="1" lang="ja-JP" altLang="en-US" sz="1400" dirty="0">
                <a:latin typeface="Meiryo UI" panose="020B0604030504040204" pitchFamily="50" charset="-128"/>
                <a:ea typeface="Meiryo UI" panose="020B0604030504040204" pitchFamily="50" charset="-128"/>
              </a:rPr>
              <a:t>ご利用を希望される金融機関が</a:t>
            </a:r>
            <a:r>
              <a:rPr kumimoji="1" lang="ja-JP" altLang="en-US" sz="1400" u="wavyHeavy" dirty="0">
                <a:latin typeface="Meiryo UI" panose="020B0604030504040204" pitchFamily="50" charset="-128"/>
                <a:ea typeface="Meiryo UI" panose="020B0604030504040204" pitchFamily="50" charset="-128"/>
              </a:rPr>
              <a:t>利用可能かどうかをご確認ください。</a:t>
            </a:r>
            <a:endParaRPr kumimoji="1" lang="en-US" altLang="ja-JP" sz="1400" u="wavyHeavy"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B34EEA5B-9D6A-44CF-A44C-795DC29695D6}"/>
              </a:ext>
            </a:extLst>
          </p:cNvPr>
          <p:cNvSpPr txBox="1"/>
          <p:nvPr/>
        </p:nvSpPr>
        <p:spPr>
          <a:xfrm>
            <a:off x="913976" y="4930998"/>
            <a:ext cx="2664512" cy="430887"/>
          </a:xfrm>
          <a:prstGeom prst="rect">
            <a:avLst/>
          </a:prstGeom>
          <a:noFill/>
        </p:spPr>
        <p:txBody>
          <a:bodyPr wrap="none" rtlCol="0">
            <a:spAutoFit/>
          </a:bodyPr>
          <a:lstStyle/>
          <a:p>
            <a:r>
              <a:rPr kumimoji="1" lang="ja-JP" altLang="en-US" sz="2200" b="1" dirty="0">
                <a:solidFill>
                  <a:srgbClr val="0070C0"/>
                </a:solidFill>
                <a:latin typeface="Meiryo UI" panose="020B0604030504040204" pitchFamily="50" charset="-128"/>
                <a:ea typeface="Meiryo UI" panose="020B0604030504040204" pitchFamily="50" charset="-128"/>
              </a:rPr>
              <a:t>ご記入後の確認項目</a:t>
            </a:r>
          </a:p>
        </p:txBody>
      </p:sp>
      <p:sp>
        <p:nvSpPr>
          <p:cNvPr id="11" name="テキスト ボックス 10">
            <a:extLst>
              <a:ext uri="{FF2B5EF4-FFF2-40B4-BE49-F238E27FC236}">
                <a16:creationId xmlns:a16="http://schemas.microsoft.com/office/drawing/2014/main" id="{FD802577-143F-4B93-9D15-F2B6490D7251}"/>
              </a:ext>
            </a:extLst>
          </p:cNvPr>
          <p:cNvSpPr txBox="1"/>
          <p:nvPr/>
        </p:nvSpPr>
        <p:spPr>
          <a:xfrm>
            <a:off x="932393" y="5390584"/>
            <a:ext cx="3788217" cy="693523"/>
          </a:xfrm>
          <a:prstGeom prst="rect">
            <a:avLst/>
          </a:prstGeom>
          <a:noFill/>
        </p:spPr>
        <p:txBody>
          <a:bodyPr wrap="none" rtlCol="0">
            <a:spAutoFit/>
          </a:bodyPr>
          <a:lstStyle/>
          <a:p>
            <a:pPr>
              <a:lnSpc>
                <a:spcPct val="150000"/>
              </a:lnSpc>
            </a:pPr>
            <a:r>
              <a:rPr kumimoji="1" lang="ja-JP" altLang="en-US" sz="1400" dirty="0">
                <a:latin typeface="Meiryo UI" panose="020B0604030504040204" pitchFamily="50" charset="-128"/>
                <a:ea typeface="Meiryo UI" panose="020B0604030504040204" pitchFamily="50" charset="-128"/>
              </a:rPr>
              <a:t>□　同封の口座振替依頼書にボールペンで記入済</a:t>
            </a:r>
            <a:endParaRPr kumimoji="1" lang="en-US" altLang="ja-JP" sz="1400" dirty="0">
              <a:latin typeface="Meiryo UI" panose="020B0604030504040204" pitchFamily="50" charset="-128"/>
              <a:ea typeface="Meiryo UI" panose="020B0604030504040204" pitchFamily="50" charset="-128"/>
            </a:endParaRPr>
          </a:p>
          <a:p>
            <a:pPr>
              <a:lnSpc>
                <a:spcPct val="150000"/>
              </a:lnSpc>
            </a:pPr>
            <a:r>
              <a:rPr kumimoji="1" lang="ja-JP" altLang="en-US" sz="1400" dirty="0">
                <a:latin typeface="Meiryo UI" panose="020B0604030504040204" pitchFamily="50" charset="-128"/>
                <a:ea typeface="Meiryo UI" panose="020B0604030504040204" pitchFamily="50" charset="-128"/>
              </a:rPr>
              <a:t>□　銀行届出印、押印済</a:t>
            </a:r>
            <a:endParaRPr kumimoji="1" lang="en-US" altLang="ja-JP" sz="1400" dirty="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4EF5D23A-0185-4AC7-B8B2-AA524CAD04B5}"/>
              </a:ext>
            </a:extLst>
          </p:cNvPr>
          <p:cNvSpPr txBox="1"/>
          <p:nvPr/>
        </p:nvSpPr>
        <p:spPr>
          <a:xfrm>
            <a:off x="913976" y="6220846"/>
            <a:ext cx="4956806" cy="430887"/>
          </a:xfrm>
          <a:prstGeom prst="rect">
            <a:avLst/>
          </a:prstGeom>
          <a:noFill/>
        </p:spPr>
        <p:txBody>
          <a:bodyPr wrap="none" rtlCol="0">
            <a:spAutoFit/>
          </a:bodyPr>
          <a:lstStyle/>
          <a:p>
            <a:r>
              <a:rPr kumimoji="1" lang="ja-JP" altLang="en-US" sz="2200" b="1" dirty="0">
                <a:solidFill>
                  <a:srgbClr val="0070C0"/>
                </a:solidFill>
                <a:latin typeface="Meiryo UI" panose="020B0604030504040204" pitchFamily="50" charset="-128"/>
                <a:ea typeface="Meiryo UI" panose="020B0604030504040204" pitchFamily="50" charset="-128"/>
              </a:rPr>
              <a:t>記入・押印した</a:t>
            </a:r>
            <a:r>
              <a:rPr kumimoji="1" lang="en-US" altLang="ja-JP" sz="2200" b="1" dirty="0">
                <a:solidFill>
                  <a:srgbClr val="0070C0"/>
                </a:solidFill>
                <a:latin typeface="Meiryo UI" panose="020B0604030504040204" pitchFamily="50" charset="-128"/>
                <a:ea typeface="Meiryo UI" panose="020B0604030504040204" pitchFamily="50" charset="-128"/>
              </a:rPr>
              <a:t>｢</a:t>
            </a:r>
            <a:r>
              <a:rPr kumimoji="1" lang="ja-JP" altLang="en-US" sz="2200" b="1" dirty="0">
                <a:solidFill>
                  <a:srgbClr val="0070C0"/>
                </a:solidFill>
                <a:latin typeface="Meiryo UI" panose="020B0604030504040204" pitchFamily="50" charset="-128"/>
                <a:ea typeface="Meiryo UI" panose="020B0604030504040204" pitchFamily="50" charset="-128"/>
              </a:rPr>
              <a:t>口座振替依頼書</a:t>
            </a:r>
            <a:r>
              <a:rPr kumimoji="1" lang="en-US" altLang="ja-JP" sz="2200" b="1" dirty="0">
                <a:solidFill>
                  <a:srgbClr val="0070C0"/>
                </a:solidFill>
                <a:latin typeface="Meiryo UI" panose="020B0604030504040204" pitchFamily="50" charset="-128"/>
                <a:ea typeface="Meiryo UI" panose="020B0604030504040204" pitchFamily="50" charset="-128"/>
              </a:rPr>
              <a:t>｣</a:t>
            </a:r>
            <a:r>
              <a:rPr kumimoji="1" lang="ja-JP" altLang="en-US" sz="2200" b="1" dirty="0">
                <a:solidFill>
                  <a:srgbClr val="0070C0"/>
                </a:solidFill>
                <a:latin typeface="Meiryo UI" panose="020B0604030504040204" pitchFamily="50" charset="-128"/>
                <a:ea typeface="Meiryo UI" panose="020B0604030504040204" pitchFamily="50" charset="-128"/>
              </a:rPr>
              <a:t>を提出</a:t>
            </a:r>
          </a:p>
        </p:txBody>
      </p:sp>
      <p:sp>
        <p:nvSpPr>
          <p:cNvPr id="64" name="フリーフォーム: 図形 63">
            <a:extLst>
              <a:ext uri="{FF2B5EF4-FFF2-40B4-BE49-F238E27FC236}">
                <a16:creationId xmlns:a16="http://schemas.microsoft.com/office/drawing/2014/main" id="{4EA04DCC-9410-48CC-874D-66A96FC451F5}"/>
              </a:ext>
            </a:extLst>
          </p:cNvPr>
          <p:cNvSpPr/>
          <p:nvPr/>
        </p:nvSpPr>
        <p:spPr>
          <a:xfrm rot="21092116">
            <a:off x="66653" y="2614749"/>
            <a:ext cx="801653" cy="235237"/>
          </a:xfrm>
          <a:custGeom>
            <a:avLst/>
            <a:gdLst>
              <a:gd name="connsiteX0" fmla="*/ 0 w 967152"/>
              <a:gd name="connsiteY0" fmla="*/ 0 h 209550"/>
              <a:gd name="connsiteX1" fmla="*/ 967152 w 967152"/>
              <a:gd name="connsiteY1" fmla="*/ 0 h 209550"/>
              <a:gd name="connsiteX2" fmla="*/ 967152 w 967152"/>
              <a:gd name="connsiteY2" fmla="*/ 1692 h 209550"/>
              <a:gd name="connsiteX3" fmla="*/ 835826 w 967152"/>
              <a:gd name="connsiteY3" fmla="*/ 104774 h 209550"/>
              <a:gd name="connsiteX4" fmla="*/ 967152 w 967152"/>
              <a:gd name="connsiteY4" fmla="*/ 207855 h 209550"/>
              <a:gd name="connsiteX5" fmla="*/ 967152 w 967152"/>
              <a:gd name="connsiteY5" fmla="*/ 209550 h 209550"/>
              <a:gd name="connsiteX6" fmla="*/ 0 w 967152"/>
              <a:gd name="connsiteY6" fmla="*/ 209550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7152" h="209550">
                <a:moveTo>
                  <a:pt x="0" y="0"/>
                </a:moveTo>
                <a:lnTo>
                  <a:pt x="967152" y="0"/>
                </a:lnTo>
                <a:lnTo>
                  <a:pt x="967152" y="1692"/>
                </a:lnTo>
                <a:lnTo>
                  <a:pt x="835826" y="104774"/>
                </a:lnTo>
                <a:lnTo>
                  <a:pt x="967152" y="207855"/>
                </a:lnTo>
                <a:lnTo>
                  <a:pt x="967152" y="209550"/>
                </a:lnTo>
                <a:lnTo>
                  <a:pt x="0" y="209550"/>
                </a:lnTo>
                <a:close/>
              </a:path>
            </a:pathLst>
          </a:custGeom>
          <a:solidFill>
            <a:srgbClr val="FF645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noAutofit/>
          </a:bodyPr>
          <a:lstStyle/>
          <a:p>
            <a:r>
              <a:rPr kumimoji="1" lang="en-US" altLang="ja-JP" sz="1200" b="1" dirty="0">
                <a:latin typeface="Meiryo UI" panose="020B0604030504040204" pitchFamily="50" charset="-128"/>
                <a:ea typeface="Meiryo UI" panose="020B0604030504040204" pitchFamily="50" charset="-128"/>
              </a:rPr>
              <a:t> STEP1</a:t>
            </a:r>
            <a:endParaRPr kumimoji="1" lang="ja-JP" altLang="en-US" sz="1200" b="1" dirty="0">
              <a:latin typeface="Meiryo UI" panose="020B0604030504040204" pitchFamily="50" charset="-128"/>
              <a:ea typeface="Meiryo UI" panose="020B0604030504040204" pitchFamily="50" charset="-128"/>
            </a:endParaRPr>
          </a:p>
        </p:txBody>
      </p:sp>
      <p:sp>
        <p:nvSpPr>
          <p:cNvPr id="65" name="フリーフォーム: 図形 64">
            <a:extLst>
              <a:ext uri="{FF2B5EF4-FFF2-40B4-BE49-F238E27FC236}">
                <a16:creationId xmlns:a16="http://schemas.microsoft.com/office/drawing/2014/main" id="{238FD9BC-0222-4763-91A2-8647C5844FCD}"/>
              </a:ext>
            </a:extLst>
          </p:cNvPr>
          <p:cNvSpPr/>
          <p:nvPr/>
        </p:nvSpPr>
        <p:spPr>
          <a:xfrm rot="21092116">
            <a:off x="101142" y="5022402"/>
            <a:ext cx="801653" cy="235237"/>
          </a:xfrm>
          <a:custGeom>
            <a:avLst/>
            <a:gdLst>
              <a:gd name="connsiteX0" fmla="*/ 0 w 967152"/>
              <a:gd name="connsiteY0" fmla="*/ 0 h 209550"/>
              <a:gd name="connsiteX1" fmla="*/ 967152 w 967152"/>
              <a:gd name="connsiteY1" fmla="*/ 0 h 209550"/>
              <a:gd name="connsiteX2" fmla="*/ 967152 w 967152"/>
              <a:gd name="connsiteY2" fmla="*/ 1692 h 209550"/>
              <a:gd name="connsiteX3" fmla="*/ 835826 w 967152"/>
              <a:gd name="connsiteY3" fmla="*/ 104774 h 209550"/>
              <a:gd name="connsiteX4" fmla="*/ 967152 w 967152"/>
              <a:gd name="connsiteY4" fmla="*/ 207855 h 209550"/>
              <a:gd name="connsiteX5" fmla="*/ 967152 w 967152"/>
              <a:gd name="connsiteY5" fmla="*/ 209550 h 209550"/>
              <a:gd name="connsiteX6" fmla="*/ 0 w 967152"/>
              <a:gd name="connsiteY6" fmla="*/ 209550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7152" h="209550">
                <a:moveTo>
                  <a:pt x="0" y="0"/>
                </a:moveTo>
                <a:lnTo>
                  <a:pt x="967152" y="0"/>
                </a:lnTo>
                <a:lnTo>
                  <a:pt x="967152" y="1692"/>
                </a:lnTo>
                <a:lnTo>
                  <a:pt x="835826" y="104774"/>
                </a:lnTo>
                <a:lnTo>
                  <a:pt x="967152" y="207855"/>
                </a:lnTo>
                <a:lnTo>
                  <a:pt x="967152" y="209550"/>
                </a:lnTo>
                <a:lnTo>
                  <a:pt x="0" y="209550"/>
                </a:lnTo>
                <a:close/>
              </a:path>
            </a:pathLst>
          </a:custGeom>
          <a:solidFill>
            <a:srgbClr val="FF645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noAutofit/>
          </a:bodyPr>
          <a:lstStyle/>
          <a:p>
            <a:r>
              <a:rPr kumimoji="1" lang="en-US" altLang="ja-JP" sz="1200" b="1" dirty="0">
                <a:latin typeface="Meiryo UI" panose="020B0604030504040204" pitchFamily="50" charset="-128"/>
                <a:ea typeface="Meiryo UI" panose="020B0604030504040204" pitchFamily="50" charset="-128"/>
              </a:rPr>
              <a:t> STEP2</a:t>
            </a:r>
            <a:endParaRPr kumimoji="1" lang="ja-JP" altLang="en-US" sz="1200" b="1" dirty="0">
              <a:latin typeface="Meiryo UI" panose="020B0604030504040204" pitchFamily="50" charset="-128"/>
              <a:ea typeface="Meiryo UI" panose="020B0604030504040204" pitchFamily="50" charset="-128"/>
            </a:endParaRPr>
          </a:p>
        </p:txBody>
      </p:sp>
      <p:sp>
        <p:nvSpPr>
          <p:cNvPr id="66" name="フリーフォーム: 図形 65">
            <a:extLst>
              <a:ext uri="{FF2B5EF4-FFF2-40B4-BE49-F238E27FC236}">
                <a16:creationId xmlns:a16="http://schemas.microsoft.com/office/drawing/2014/main" id="{63FD997D-5F33-4B43-B0E0-A8CC26D265C4}"/>
              </a:ext>
            </a:extLst>
          </p:cNvPr>
          <p:cNvSpPr/>
          <p:nvPr/>
        </p:nvSpPr>
        <p:spPr>
          <a:xfrm rot="21092116">
            <a:off x="115920" y="6391974"/>
            <a:ext cx="801653" cy="235237"/>
          </a:xfrm>
          <a:custGeom>
            <a:avLst/>
            <a:gdLst>
              <a:gd name="connsiteX0" fmla="*/ 0 w 967152"/>
              <a:gd name="connsiteY0" fmla="*/ 0 h 209550"/>
              <a:gd name="connsiteX1" fmla="*/ 967152 w 967152"/>
              <a:gd name="connsiteY1" fmla="*/ 0 h 209550"/>
              <a:gd name="connsiteX2" fmla="*/ 967152 w 967152"/>
              <a:gd name="connsiteY2" fmla="*/ 1692 h 209550"/>
              <a:gd name="connsiteX3" fmla="*/ 835826 w 967152"/>
              <a:gd name="connsiteY3" fmla="*/ 104774 h 209550"/>
              <a:gd name="connsiteX4" fmla="*/ 967152 w 967152"/>
              <a:gd name="connsiteY4" fmla="*/ 207855 h 209550"/>
              <a:gd name="connsiteX5" fmla="*/ 967152 w 967152"/>
              <a:gd name="connsiteY5" fmla="*/ 209550 h 209550"/>
              <a:gd name="connsiteX6" fmla="*/ 0 w 967152"/>
              <a:gd name="connsiteY6" fmla="*/ 209550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7152" h="209550">
                <a:moveTo>
                  <a:pt x="0" y="0"/>
                </a:moveTo>
                <a:lnTo>
                  <a:pt x="967152" y="0"/>
                </a:lnTo>
                <a:lnTo>
                  <a:pt x="967152" y="1692"/>
                </a:lnTo>
                <a:lnTo>
                  <a:pt x="835826" y="104774"/>
                </a:lnTo>
                <a:lnTo>
                  <a:pt x="967152" y="207855"/>
                </a:lnTo>
                <a:lnTo>
                  <a:pt x="967152" y="209550"/>
                </a:lnTo>
                <a:lnTo>
                  <a:pt x="0" y="209550"/>
                </a:lnTo>
                <a:close/>
              </a:path>
            </a:pathLst>
          </a:custGeom>
          <a:solidFill>
            <a:srgbClr val="FF645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0" bIns="0" rtlCol="0" anchor="ctr">
            <a:noAutofit/>
          </a:bodyPr>
          <a:lstStyle/>
          <a:p>
            <a:r>
              <a:rPr kumimoji="1" lang="en-US" altLang="ja-JP" sz="1200" b="1" dirty="0">
                <a:latin typeface="Meiryo UI" panose="020B0604030504040204" pitchFamily="50" charset="-128"/>
                <a:ea typeface="Meiryo UI" panose="020B0604030504040204" pitchFamily="50" charset="-128"/>
              </a:rPr>
              <a:t> STEP3</a:t>
            </a:r>
            <a:endParaRPr kumimoji="1" lang="ja-JP" altLang="en-US" sz="1200" b="1" dirty="0">
              <a:latin typeface="Meiryo UI" panose="020B0604030504040204" pitchFamily="50" charset="-128"/>
              <a:ea typeface="Meiryo UI" panose="020B0604030504040204" pitchFamily="50" charset="-128"/>
            </a:endParaRPr>
          </a:p>
        </p:txBody>
      </p:sp>
      <p:pic>
        <p:nvPicPr>
          <p:cNvPr id="71" name="図 70" descr="コンピュータ, 挿絵 が含まれている画像&#10;&#10;自動的に生成された説明">
            <a:extLst>
              <a:ext uri="{FF2B5EF4-FFF2-40B4-BE49-F238E27FC236}">
                <a16:creationId xmlns:a16="http://schemas.microsoft.com/office/drawing/2014/main" id="{DB35FE95-C9FB-4E5C-BF79-4F53294AA6E3}"/>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109242" y="2221783"/>
            <a:ext cx="1428916" cy="729039"/>
          </a:xfrm>
          <a:prstGeom prst="rect">
            <a:avLst/>
          </a:prstGeom>
        </p:spPr>
      </p:pic>
      <p:pic>
        <p:nvPicPr>
          <p:cNvPr id="73" name="図 72" descr="挿絵 が含まれている画像&#10;&#10;自動的に生成された説明">
            <a:extLst>
              <a:ext uri="{FF2B5EF4-FFF2-40B4-BE49-F238E27FC236}">
                <a16:creationId xmlns:a16="http://schemas.microsoft.com/office/drawing/2014/main" id="{D6ABC7F4-F0B9-4984-ACED-74C882EFE7FD}"/>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931116" y="4831975"/>
            <a:ext cx="586860" cy="898347"/>
          </a:xfrm>
          <a:prstGeom prst="rect">
            <a:avLst/>
          </a:prstGeom>
        </p:spPr>
      </p:pic>
      <p:grpSp>
        <p:nvGrpSpPr>
          <p:cNvPr id="61" name="グループ化 60">
            <a:extLst>
              <a:ext uri="{FF2B5EF4-FFF2-40B4-BE49-F238E27FC236}">
                <a16:creationId xmlns:a16="http://schemas.microsoft.com/office/drawing/2014/main" id="{926DCB61-3B8B-4B8E-9F8C-C8D107D395E5}"/>
              </a:ext>
            </a:extLst>
          </p:cNvPr>
          <p:cNvGrpSpPr/>
          <p:nvPr/>
        </p:nvGrpSpPr>
        <p:grpSpPr>
          <a:xfrm>
            <a:off x="4785725" y="5221478"/>
            <a:ext cx="1115339" cy="1059286"/>
            <a:chOff x="4416811" y="4476950"/>
            <a:chExt cx="1342972" cy="1187283"/>
          </a:xfrm>
        </p:grpSpPr>
        <p:sp>
          <p:nvSpPr>
            <p:cNvPr id="119" name="フリーフォーム: 図形 118">
              <a:extLst>
                <a:ext uri="{FF2B5EF4-FFF2-40B4-BE49-F238E27FC236}">
                  <a16:creationId xmlns:a16="http://schemas.microsoft.com/office/drawing/2014/main" id="{CE728BDE-6D4D-4DE5-91A0-C72988443015}"/>
                </a:ext>
              </a:extLst>
            </p:cNvPr>
            <p:cNvSpPr/>
            <p:nvPr/>
          </p:nvSpPr>
          <p:spPr>
            <a:xfrm rot="12693733" flipV="1">
              <a:off x="4430256" y="4476950"/>
              <a:ext cx="1329527" cy="1187283"/>
            </a:xfrm>
            <a:custGeom>
              <a:avLst/>
              <a:gdLst>
                <a:gd name="connsiteX0" fmla="*/ 1104430 w 1144992"/>
                <a:gd name="connsiteY0" fmla="*/ 864798 h 995390"/>
                <a:gd name="connsiteX1" fmla="*/ 1104430 w 1144992"/>
                <a:gd name="connsiteY1" fmla="*/ 864797 h 995390"/>
                <a:gd name="connsiteX2" fmla="*/ 1104430 w 1144992"/>
                <a:gd name="connsiteY2" fmla="*/ 864797 h 995390"/>
                <a:gd name="connsiteX3" fmla="*/ 727621 w 1144992"/>
                <a:gd name="connsiteY3" fmla="*/ 954828 h 995390"/>
                <a:gd name="connsiteX4" fmla="*/ 130593 w 1144992"/>
                <a:gd name="connsiteY4" fmla="*/ 588076 h 995390"/>
                <a:gd name="connsiteX5" fmla="*/ 40562 w 1144992"/>
                <a:gd name="connsiteY5" fmla="*/ 211267 h 995390"/>
                <a:gd name="connsiteX6" fmla="*/ 40562 w 1144992"/>
                <a:gd name="connsiteY6" fmla="*/ 211268 h 995390"/>
                <a:gd name="connsiteX7" fmla="*/ 114719 w 1144992"/>
                <a:gd name="connsiteY7" fmla="*/ 131679 h 995390"/>
                <a:gd name="connsiteX8" fmla="*/ 189815 w 1144992"/>
                <a:gd name="connsiteY8" fmla="*/ 97536 h 995390"/>
                <a:gd name="connsiteX9" fmla="*/ 239822 w 1144992"/>
                <a:gd name="connsiteY9" fmla="*/ 0 h 995390"/>
                <a:gd name="connsiteX10" fmla="*/ 281852 w 1144992"/>
                <a:gd name="connsiteY10" fmla="*/ 81976 h 995390"/>
                <a:gd name="connsiteX11" fmla="*/ 315245 w 1144992"/>
                <a:gd name="connsiteY11" fmla="*/ 83767 h 995390"/>
                <a:gd name="connsiteX12" fmla="*/ 417371 w 1144992"/>
                <a:gd name="connsiteY12" fmla="*/ 121237 h 995390"/>
                <a:gd name="connsiteX13" fmla="*/ 1014398 w 1144992"/>
                <a:gd name="connsiteY13" fmla="*/ 487989 h 995390"/>
                <a:gd name="connsiteX14" fmla="*/ 1141900 w 1144992"/>
                <a:gd name="connsiteY14" fmla="*/ 762672 h 995390"/>
                <a:gd name="connsiteX15" fmla="*/ 1104430 w 1144992"/>
                <a:gd name="connsiteY15" fmla="*/ 864797 h 995390"/>
                <a:gd name="connsiteX16" fmla="*/ 1030273 w 1144992"/>
                <a:gd name="connsiteY16" fmla="*/ 944387 h 995390"/>
                <a:gd name="connsiteX17" fmla="*/ 727621 w 1144992"/>
                <a:gd name="connsiteY17" fmla="*/ 954828 h 995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4992" h="995390">
                  <a:moveTo>
                    <a:pt x="1104430" y="864798"/>
                  </a:moveTo>
                  <a:lnTo>
                    <a:pt x="1104430" y="864797"/>
                  </a:lnTo>
                  <a:lnTo>
                    <a:pt x="1104430" y="864797"/>
                  </a:lnTo>
                  <a:close/>
                  <a:moveTo>
                    <a:pt x="727621" y="954828"/>
                  </a:moveTo>
                  <a:lnTo>
                    <a:pt x="130593" y="588076"/>
                  </a:lnTo>
                  <a:cubicBezTo>
                    <a:pt x="1679" y="508885"/>
                    <a:pt x="-38630" y="340182"/>
                    <a:pt x="40562" y="211267"/>
                  </a:cubicBezTo>
                  <a:lnTo>
                    <a:pt x="40562" y="211268"/>
                  </a:lnTo>
                  <a:cubicBezTo>
                    <a:pt x="60360" y="179039"/>
                    <a:pt x="85753" y="152349"/>
                    <a:pt x="114719" y="131679"/>
                  </a:cubicBezTo>
                  <a:lnTo>
                    <a:pt x="189815" y="97536"/>
                  </a:lnTo>
                  <a:lnTo>
                    <a:pt x="239822" y="0"/>
                  </a:lnTo>
                  <a:lnTo>
                    <a:pt x="281852" y="81976"/>
                  </a:lnTo>
                  <a:lnTo>
                    <a:pt x="315245" y="83767"/>
                  </a:lnTo>
                  <a:cubicBezTo>
                    <a:pt x="350428" y="89110"/>
                    <a:pt x="385143" y="101439"/>
                    <a:pt x="417371" y="121237"/>
                  </a:cubicBezTo>
                  <a:lnTo>
                    <a:pt x="1014398" y="487989"/>
                  </a:lnTo>
                  <a:cubicBezTo>
                    <a:pt x="1111084" y="547382"/>
                    <a:pt x="1157929" y="657126"/>
                    <a:pt x="1141900" y="762672"/>
                  </a:cubicBezTo>
                  <a:lnTo>
                    <a:pt x="1104430" y="864797"/>
                  </a:lnTo>
                  <a:lnTo>
                    <a:pt x="1030273" y="944387"/>
                  </a:lnTo>
                  <a:cubicBezTo>
                    <a:pt x="943374" y="1006397"/>
                    <a:pt x="824307" y="1014222"/>
                    <a:pt x="727621" y="954828"/>
                  </a:cubicBezTo>
                  <a:close/>
                </a:path>
              </a:pathLst>
            </a:cu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solidFill>
                  <a:schemeClr val="bg1"/>
                </a:solidFill>
              </a:endParaRPr>
            </a:p>
          </p:txBody>
        </p:sp>
        <p:sp>
          <p:nvSpPr>
            <p:cNvPr id="118" name="テキスト ボックス 117">
              <a:extLst>
                <a:ext uri="{FF2B5EF4-FFF2-40B4-BE49-F238E27FC236}">
                  <a16:creationId xmlns:a16="http://schemas.microsoft.com/office/drawing/2014/main" id="{39633859-2025-4393-AE99-EA7CA8977E30}"/>
                </a:ext>
              </a:extLst>
            </p:cNvPr>
            <p:cNvSpPr txBox="1"/>
            <p:nvPr/>
          </p:nvSpPr>
          <p:spPr>
            <a:xfrm>
              <a:off x="4416811" y="4875967"/>
              <a:ext cx="1279517" cy="492443"/>
            </a:xfrm>
            <a:prstGeom prst="rect">
              <a:avLst/>
            </a:prstGeom>
            <a:noFill/>
          </p:spPr>
          <p:txBody>
            <a:bodyPr wrap="none" rtlCol="0">
              <a:spAutoFit/>
            </a:bodyPr>
            <a:lstStyle/>
            <a:p>
              <a:pPr algn="ctr"/>
              <a:r>
                <a:rPr kumimoji="1" lang="ja-JP" altLang="en-US" sz="1300" b="1" dirty="0">
                  <a:solidFill>
                    <a:srgbClr val="0070C0"/>
                  </a:solidFill>
                  <a:latin typeface="Yu Gothic UI Semilight" panose="020B0400000000000000" pitchFamily="50" charset="-128"/>
                  <a:ea typeface="Yu Gothic UI Semilight" panose="020B0400000000000000" pitchFamily="50" charset="-128"/>
                </a:rPr>
                <a:t>裏面の記入例を</a:t>
              </a:r>
              <a:endParaRPr kumimoji="1" lang="en-US" altLang="ja-JP" sz="1300" b="1" dirty="0">
                <a:solidFill>
                  <a:srgbClr val="0070C0"/>
                </a:solidFill>
                <a:latin typeface="Yu Gothic UI Semilight" panose="020B0400000000000000" pitchFamily="50" charset="-128"/>
                <a:ea typeface="Yu Gothic UI Semilight" panose="020B0400000000000000" pitchFamily="50" charset="-128"/>
              </a:endParaRPr>
            </a:p>
            <a:p>
              <a:pPr algn="ctr"/>
              <a:r>
                <a:rPr kumimoji="1" lang="ja-JP" altLang="en-US" sz="1300" b="1" dirty="0">
                  <a:solidFill>
                    <a:srgbClr val="0070C0"/>
                  </a:solidFill>
                  <a:latin typeface="Yu Gothic UI Semilight" panose="020B0400000000000000" pitchFamily="50" charset="-128"/>
                  <a:ea typeface="Yu Gothic UI Semilight" panose="020B0400000000000000" pitchFamily="50" charset="-128"/>
                </a:rPr>
                <a:t>参考にしてね！</a:t>
              </a:r>
            </a:p>
          </p:txBody>
        </p:sp>
      </p:grpSp>
      <p:pic>
        <p:nvPicPr>
          <p:cNvPr id="75" name="図 74" descr="アイコン&#10;&#10;自動的に生成された説明">
            <a:extLst>
              <a:ext uri="{FF2B5EF4-FFF2-40B4-BE49-F238E27FC236}">
                <a16:creationId xmlns:a16="http://schemas.microsoft.com/office/drawing/2014/main" id="{0F2B12CC-92B8-412F-9BF8-A348C3086FEC}"/>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219472" y="5625052"/>
            <a:ext cx="602569" cy="490289"/>
          </a:xfrm>
          <a:prstGeom prst="rect">
            <a:avLst/>
          </a:prstGeom>
        </p:spPr>
      </p:pic>
      <p:cxnSp>
        <p:nvCxnSpPr>
          <p:cNvPr id="47" name="直線コネクタ 46">
            <a:extLst>
              <a:ext uri="{FF2B5EF4-FFF2-40B4-BE49-F238E27FC236}">
                <a16:creationId xmlns:a16="http://schemas.microsoft.com/office/drawing/2014/main" id="{FD14A5D4-F642-43A2-9FAC-21696CA1E442}"/>
              </a:ext>
            </a:extLst>
          </p:cNvPr>
          <p:cNvCxnSpPr>
            <a:cxnSpLocks/>
          </p:cNvCxnSpPr>
          <p:nvPr/>
        </p:nvCxnSpPr>
        <p:spPr>
          <a:xfrm>
            <a:off x="1652689" y="3263356"/>
            <a:ext cx="0" cy="1348071"/>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48" name="テキスト ボックス 4">
            <a:extLst>
              <a:ext uri="{FF2B5EF4-FFF2-40B4-BE49-F238E27FC236}">
                <a16:creationId xmlns:a16="http://schemas.microsoft.com/office/drawing/2014/main" id="{13484E6B-C215-411E-861F-826C9EDBD4F6}"/>
              </a:ext>
            </a:extLst>
          </p:cNvPr>
          <p:cNvSpPr txBox="1"/>
          <p:nvPr/>
        </p:nvSpPr>
        <p:spPr>
          <a:xfrm>
            <a:off x="632295" y="3620560"/>
            <a:ext cx="1061794" cy="90163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indent="44450" algn="ct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ご利用</a:t>
            </a:r>
            <a:endParaRPr lang="en-US"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44450" algn="ct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できる</a:t>
            </a:r>
            <a:endParaRPr lang="en-US"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44450" algn="ctr"/>
            <a:r>
              <a:rPr lang="ja-JP" sz="1200" kern="100" dirty="0">
                <a:effectLst/>
                <a:latin typeface="Century" panose="02040604050505020304" pitchFamily="18" charset="0"/>
                <a:ea typeface="ＭＳ 明朝" panose="02020609040205080304" pitchFamily="17" charset="-128"/>
                <a:cs typeface="Times New Roman" panose="02020603050405020304" pitchFamily="18" charset="0"/>
              </a:rPr>
              <a:t>金融機関</a:t>
            </a:r>
          </a:p>
        </p:txBody>
      </p:sp>
      <p:sp>
        <p:nvSpPr>
          <p:cNvPr id="18" name="テキスト ボックス 17">
            <a:extLst>
              <a:ext uri="{FF2B5EF4-FFF2-40B4-BE49-F238E27FC236}">
                <a16:creationId xmlns:a16="http://schemas.microsoft.com/office/drawing/2014/main" id="{1A76967F-54EA-E513-D359-478A50D5551C}"/>
              </a:ext>
            </a:extLst>
          </p:cNvPr>
          <p:cNvSpPr txBox="1"/>
          <p:nvPr/>
        </p:nvSpPr>
        <p:spPr>
          <a:xfrm>
            <a:off x="1391030" y="8611519"/>
            <a:ext cx="4477508" cy="884601"/>
          </a:xfrm>
          <a:prstGeom prst="rect">
            <a:avLst/>
          </a:prstGeom>
          <a:noFill/>
        </p:spPr>
        <p:txBody>
          <a:bodyPr wrap="none" rtlCol="0">
            <a:spAutoFit/>
          </a:bodyPr>
          <a:lstStyle/>
          <a:p>
            <a:pPr>
              <a:lnSpc>
                <a:spcPct val="150000"/>
              </a:lnSpc>
            </a:pP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株</a:t>
            </a: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ジーシーシー自治体サービス川中島事務所</a:t>
            </a:r>
            <a:endParaRPr kumimoji="1" lang="en-US" altLang="ja-JP" sz="1200" b="1" dirty="0">
              <a:latin typeface="Meiryo UI" panose="020B0604030504040204" pitchFamily="50" charset="-128"/>
              <a:ea typeface="Meiryo UI" panose="020B0604030504040204" pitchFamily="50" charset="-128"/>
            </a:endParaRPr>
          </a:p>
          <a:p>
            <a:pPr>
              <a:lnSpc>
                <a:spcPct val="150000"/>
              </a:lnSpc>
            </a:pP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381-2231</a:t>
            </a:r>
            <a:r>
              <a:rPr kumimoji="1" lang="ja-JP" altLang="en-US" sz="1200" dirty="0">
                <a:latin typeface="Meiryo UI" panose="020B0604030504040204" pitchFamily="50" charset="-128"/>
                <a:ea typeface="Meiryo UI" panose="020B0604030504040204" pitchFamily="50" charset="-128"/>
              </a:rPr>
              <a:t>　長野市川中島町四ツ屋</a:t>
            </a:r>
            <a:r>
              <a:rPr kumimoji="1" lang="en-US" altLang="ja-JP" sz="1200" dirty="0">
                <a:latin typeface="Meiryo UI" panose="020B0604030504040204" pitchFamily="50" charset="-128"/>
                <a:ea typeface="Meiryo UI" panose="020B0604030504040204" pitchFamily="50" charset="-128"/>
              </a:rPr>
              <a:t>100</a:t>
            </a:r>
            <a:r>
              <a:rPr kumimoji="1" lang="ja-JP" altLang="en-US" sz="1200" dirty="0">
                <a:latin typeface="Meiryo UI" panose="020B0604030504040204" pitchFamily="50" charset="-128"/>
                <a:ea typeface="Meiryo UI" panose="020B0604030504040204" pitchFamily="50" charset="-128"/>
              </a:rPr>
              <a:t>　　℡ </a:t>
            </a:r>
            <a:r>
              <a:rPr kumimoji="1" lang="en-US" altLang="ja-JP" sz="1200" dirty="0">
                <a:latin typeface="Meiryo UI" panose="020B0604030504040204" pitchFamily="50" charset="-128"/>
                <a:ea typeface="Meiryo UI" panose="020B0604030504040204" pitchFamily="50" charset="-128"/>
              </a:rPr>
              <a:t>0120-971-105</a:t>
            </a:r>
          </a:p>
          <a:p>
            <a:pPr>
              <a:lnSpc>
                <a:spcPct val="150000"/>
              </a:lnSpc>
            </a:pPr>
            <a:r>
              <a:rPr kumimoji="1" lang="ja-JP" altLang="en-US" sz="1200" dirty="0">
                <a:latin typeface="Meiryo UI" panose="020B0604030504040204" pitchFamily="50" charset="-128"/>
                <a:ea typeface="Meiryo UI" panose="020B0604030504040204" pitchFamily="50" charset="-128"/>
              </a:rPr>
              <a:t>　　　</a:t>
            </a:r>
          </a:p>
        </p:txBody>
      </p:sp>
      <p:grpSp>
        <p:nvGrpSpPr>
          <p:cNvPr id="19" name="グループ化 18">
            <a:extLst>
              <a:ext uri="{FF2B5EF4-FFF2-40B4-BE49-F238E27FC236}">
                <a16:creationId xmlns:a16="http://schemas.microsoft.com/office/drawing/2014/main" id="{C2681945-1E6F-5FB5-99C7-A27B5BD1EEB2}"/>
              </a:ext>
            </a:extLst>
          </p:cNvPr>
          <p:cNvGrpSpPr/>
          <p:nvPr/>
        </p:nvGrpSpPr>
        <p:grpSpPr>
          <a:xfrm>
            <a:off x="926396" y="8134321"/>
            <a:ext cx="5046871" cy="380232"/>
            <a:chOff x="830782" y="6822467"/>
            <a:chExt cx="5046871" cy="380232"/>
          </a:xfrm>
        </p:grpSpPr>
        <p:sp>
          <p:nvSpPr>
            <p:cNvPr id="20" name="テキスト ボックス 19">
              <a:extLst>
                <a:ext uri="{FF2B5EF4-FFF2-40B4-BE49-F238E27FC236}">
                  <a16:creationId xmlns:a16="http://schemas.microsoft.com/office/drawing/2014/main" id="{FBE96E7D-DD20-9080-1CA2-2A8E2611356D}"/>
                </a:ext>
              </a:extLst>
            </p:cNvPr>
            <p:cNvSpPr txBox="1"/>
            <p:nvPr/>
          </p:nvSpPr>
          <p:spPr>
            <a:xfrm>
              <a:off x="2329179" y="6822467"/>
              <a:ext cx="2196435" cy="380232"/>
            </a:xfrm>
            <a:prstGeom prst="rect">
              <a:avLst/>
            </a:prstGeom>
            <a:noFill/>
          </p:spPr>
          <p:txBody>
            <a:bodyPr wrap="none" rtlCol="0">
              <a:spAutoFit/>
            </a:bodyPr>
            <a:lstStyle/>
            <a:p>
              <a:pPr>
                <a:lnSpc>
                  <a:spcPct val="150000"/>
                </a:lnSpc>
              </a:pPr>
              <a:r>
                <a:rPr kumimoji="1" lang="ja-JP" altLang="en-US" sz="1450" b="1" dirty="0">
                  <a:latin typeface="Meiryo UI" panose="020B0604030504040204" pitchFamily="50" charset="-128"/>
                  <a:ea typeface="Meiryo UI" panose="020B0604030504040204" pitchFamily="50" charset="-128"/>
                </a:rPr>
                <a:t>県営水道料金窓口へ</a:t>
              </a:r>
              <a:r>
                <a:rPr kumimoji="1" lang="ja-JP" altLang="en-US" sz="1450" b="1" dirty="0">
                  <a:solidFill>
                    <a:srgbClr val="FF432F"/>
                  </a:solidFill>
                  <a:latin typeface="Meiryo UI" panose="020B0604030504040204" pitchFamily="50" charset="-128"/>
                  <a:ea typeface="Meiryo UI" panose="020B0604030504040204" pitchFamily="50" charset="-128"/>
                </a:rPr>
                <a:t>持参</a:t>
              </a:r>
            </a:p>
          </p:txBody>
        </p:sp>
        <p:grpSp>
          <p:nvGrpSpPr>
            <p:cNvPr id="21" name="グループ化 20">
              <a:extLst>
                <a:ext uri="{FF2B5EF4-FFF2-40B4-BE49-F238E27FC236}">
                  <a16:creationId xmlns:a16="http://schemas.microsoft.com/office/drawing/2014/main" id="{5DE320B3-6F90-A02B-C943-3E684D59737B}"/>
                </a:ext>
              </a:extLst>
            </p:cNvPr>
            <p:cNvGrpSpPr/>
            <p:nvPr/>
          </p:nvGrpSpPr>
          <p:grpSpPr>
            <a:xfrm>
              <a:off x="830782" y="6915849"/>
              <a:ext cx="5046871" cy="281458"/>
              <a:chOff x="830782" y="6915849"/>
              <a:chExt cx="5046871" cy="281458"/>
            </a:xfrm>
          </p:grpSpPr>
          <p:cxnSp>
            <p:nvCxnSpPr>
              <p:cNvPr id="22" name="直線コネクタ 21">
                <a:extLst>
                  <a:ext uri="{FF2B5EF4-FFF2-40B4-BE49-F238E27FC236}">
                    <a16:creationId xmlns:a16="http://schemas.microsoft.com/office/drawing/2014/main" id="{57388333-9A74-276A-D4E1-798D34998EB3}"/>
                  </a:ext>
                </a:extLst>
              </p:cNvPr>
              <p:cNvCxnSpPr/>
              <p:nvPr/>
            </p:nvCxnSpPr>
            <p:spPr>
              <a:xfrm flipV="1">
                <a:off x="837653" y="6915849"/>
                <a:ext cx="504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A9C58406-053B-49AC-CD1A-C12A78F7FCA4}"/>
                  </a:ext>
                </a:extLst>
              </p:cNvPr>
              <p:cNvCxnSpPr/>
              <p:nvPr/>
            </p:nvCxnSpPr>
            <p:spPr>
              <a:xfrm flipV="1">
                <a:off x="830782" y="7197307"/>
                <a:ext cx="504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4" name="グループ化 23">
            <a:extLst>
              <a:ext uri="{FF2B5EF4-FFF2-40B4-BE49-F238E27FC236}">
                <a16:creationId xmlns:a16="http://schemas.microsoft.com/office/drawing/2014/main" id="{EFAA6CF2-F08A-250B-16BC-C6B84090CA83}"/>
              </a:ext>
            </a:extLst>
          </p:cNvPr>
          <p:cNvGrpSpPr/>
          <p:nvPr/>
        </p:nvGrpSpPr>
        <p:grpSpPr>
          <a:xfrm>
            <a:off x="901741" y="6820664"/>
            <a:ext cx="5043823" cy="380232"/>
            <a:chOff x="826959" y="6822467"/>
            <a:chExt cx="5043823" cy="380232"/>
          </a:xfrm>
        </p:grpSpPr>
        <p:sp>
          <p:nvSpPr>
            <p:cNvPr id="25" name="テキスト ボックス 24">
              <a:extLst>
                <a:ext uri="{FF2B5EF4-FFF2-40B4-BE49-F238E27FC236}">
                  <a16:creationId xmlns:a16="http://schemas.microsoft.com/office/drawing/2014/main" id="{C7E21CF0-C9E4-BB8B-A497-77D32E336516}"/>
                </a:ext>
              </a:extLst>
            </p:cNvPr>
            <p:cNvSpPr txBox="1"/>
            <p:nvPr/>
          </p:nvSpPr>
          <p:spPr>
            <a:xfrm>
              <a:off x="2329179" y="6822467"/>
              <a:ext cx="2196435" cy="380232"/>
            </a:xfrm>
            <a:prstGeom prst="rect">
              <a:avLst/>
            </a:prstGeom>
            <a:noFill/>
          </p:spPr>
          <p:txBody>
            <a:bodyPr wrap="none" rtlCol="0">
              <a:spAutoFit/>
            </a:bodyPr>
            <a:lstStyle/>
            <a:p>
              <a:pPr>
                <a:lnSpc>
                  <a:spcPct val="150000"/>
                </a:lnSpc>
              </a:pPr>
              <a:r>
                <a:rPr kumimoji="1" lang="ja-JP" altLang="en-US" sz="1450" b="1" dirty="0">
                  <a:latin typeface="Meiryo UI" panose="020B0604030504040204" pitchFamily="50" charset="-128"/>
                  <a:ea typeface="Meiryo UI" panose="020B0604030504040204" pitchFamily="50" charset="-128"/>
                </a:rPr>
                <a:t>県営水道料金窓口へ</a:t>
              </a:r>
              <a:r>
                <a:rPr kumimoji="1" lang="ja-JP" altLang="en-US" sz="1450" b="1" dirty="0">
                  <a:solidFill>
                    <a:srgbClr val="FF432F"/>
                  </a:solidFill>
                  <a:latin typeface="Meiryo UI" panose="020B0604030504040204" pitchFamily="50" charset="-128"/>
                  <a:ea typeface="Meiryo UI" panose="020B0604030504040204" pitchFamily="50" charset="-128"/>
                </a:rPr>
                <a:t>郵送</a:t>
              </a:r>
            </a:p>
          </p:txBody>
        </p:sp>
        <p:grpSp>
          <p:nvGrpSpPr>
            <p:cNvPr id="26" name="グループ化 25">
              <a:extLst>
                <a:ext uri="{FF2B5EF4-FFF2-40B4-BE49-F238E27FC236}">
                  <a16:creationId xmlns:a16="http://schemas.microsoft.com/office/drawing/2014/main" id="{D44100FF-8AB2-101B-6B28-78E726658D01}"/>
                </a:ext>
              </a:extLst>
            </p:cNvPr>
            <p:cNvGrpSpPr/>
            <p:nvPr/>
          </p:nvGrpSpPr>
          <p:grpSpPr>
            <a:xfrm>
              <a:off x="826959" y="6915849"/>
              <a:ext cx="5043823" cy="281458"/>
              <a:chOff x="826959" y="6915849"/>
              <a:chExt cx="5043823" cy="281458"/>
            </a:xfrm>
          </p:grpSpPr>
          <p:cxnSp>
            <p:nvCxnSpPr>
              <p:cNvPr id="27" name="直線コネクタ 26">
                <a:extLst>
                  <a:ext uri="{FF2B5EF4-FFF2-40B4-BE49-F238E27FC236}">
                    <a16:creationId xmlns:a16="http://schemas.microsoft.com/office/drawing/2014/main" id="{9C2EA474-DD6D-FA2F-0C83-A9AE841B1B02}"/>
                  </a:ext>
                </a:extLst>
              </p:cNvPr>
              <p:cNvCxnSpPr/>
              <p:nvPr/>
            </p:nvCxnSpPr>
            <p:spPr>
              <a:xfrm flipV="1">
                <a:off x="826959" y="6915849"/>
                <a:ext cx="504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1E1226B2-317E-D548-A6F4-857D0164340E}"/>
                  </a:ext>
                </a:extLst>
              </p:cNvPr>
              <p:cNvCxnSpPr/>
              <p:nvPr/>
            </p:nvCxnSpPr>
            <p:spPr>
              <a:xfrm flipV="1">
                <a:off x="830782" y="7197307"/>
                <a:ext cx="504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9" name="テキスト ボックス 28">
            <a:extLst>
              <a:ext uri="{FF2B5EF4-FFF2-40B4-BE49-F238E27FC236}">
                <a16:creationId xmlns:a16="http://schemas.microsoft.com/office/drawing/2014/main" id="{7DEB669F-598D-07EE-F1CD-3E29302DB47A}"/>
              </a:ext>
            </a:extLst>
          </p:cNvPr>
          <p:cNvSpPr txBox="1"/>
          <p:nvPr/>
        </p:nvSpPr>
        <p:spPr>
          <a:xfrm>
            <a:off x="845237" y="7191022"/>
            <a:ext cx="5381601" cy="370358"/>
          </a:xfrm>
          <a:prstGeom prst="rect">
            <a:avLst/>
          </a:prstGeom>
          <a:noFill/>
        </p:spPr>
        <p:txBody>
          <a:bodyPr wrap="none" rtlCol="0">
            <a:spAutoFit/>
          </a:bodyPr>
          <a:lstStyle/>
          <a:p>
            <a:pPr>
              <a:lnSpc>
                <a:spcPct val="150000"/>
              </a:lnSpc>
            </a:pPr>
            <a:r>
              <a:rPr kumimoji="1" lang="ja-JP" altLang="en-US" sz="1400" dirty="0">
                <a:latin typeface="Meiryo UI" panose="020B0604030504040204" pitchFamily="50" charset="-128"/>
                <a:ea typeface="Meiryo UI" panose="020B0604030504040204" pitchFamily="50" charset="-128"/>
              </a:rPr>
              <a:t>同封の返信用封筒に口座振替依頼書を入れ、ポストへ投函してください。</a:t>
            </a:r>
          </a:p>
        </p:txBody>
      </p:sp>
      <p:sp>
        <p:nvSpPr>
          <p:cNvPr id="30" name="テキスト ボックス 29">
            <a:extLst>
              <a:ext uri="{FF2B5EF4-FFF2-40B4-BE49-F238E27FC236}">
                <a16:creationId xmlns:a16="http://schemas.microsoft.com/office/drawing/2014/main" id="{14CD61DD-1201-5FDA-EF10-2D127C2C4289}"/>
              </a:ext>
            </a:extLst>
          </p:cNvPr>
          <p:cNvSpPr txBox="1"/>
          <p:nvPr/>
        </p:nvSpPr>
        <p:spPr>
          <a:xfrm>
            <a:off x="335764" y="7494892"/>
            <a:ext cx="6039342" cy="330603"/>
          </a:xfrm>
          <a:prstGeom prst="rect">
            <a:avLst/>
          </a:prstGeom>
          <a:noFill/>
        </p:spPr>
        <p:txBody>
          <a:bodyPr wrap="square" rtlCol="0">
            <a:spAutoFit/>
          </a:bodyPr>
          <a:lstStyle/>
          <a:p>
            <a:pPr>
              <a:lnSpc>
                <a:spcPct val="150000"/>
              </a:lnSpc>
            </a:pPr>
            <a:r>
              <a:rPr kumimoji="1" lang="ja-JP" altLang="en-US" sz="1200" b="1" dirty="0">
                <a:solidFill>
                  <a:srgbClr val="FF0000"/>
                </a:solidFill>
                <a:latin typeface="Meiryo UI" panose="020B0604030504040204" pitchFamily="50" charset="-128"/>
                <a:ea typeface="Meiryo UI" panose="020B0604030504040204" pitchFamily="50" charset="-128"/>
              </a:rPr>
              <a:t>　　　</a:t>
            </a:r>
            <a:r>
              <a:rPr kumimoji="1" lang="ja-JP" altLang="en-US" sz="1200" b="1" dirty="0">
                <a:solidFill>
                  <a:srgbClr val="FF432F"/>
                </a:solidFill>
                <a:latin typeface="Meiryo UI" panose="020B0604030504040204" pitchFamily="50" charset="-128"/>
                <a:ea typeface="Meiryo UI" panose="020B0604030504040204" pitchFamily="50" charset="-128"/>
              </a:rPr>
              <a:t>　　</a:t>
            </a:r>
            <a:r>
              <a:rPr kumimoji="1" lang="en-US" altLang="ja-JP" sz="1200" b="1" dirty="0">
                <a:solidFill>
                  <a:srgbClr val="FF432F"/>
                </a:solidFill>
                <a:latin typeface="Meiryo UI" panose="020B0604030504040204" pitchFamily="50" charset="-128"/>
                <a:ea typeface="Meiryo UI" panose="020B0604030504040204" pitchFamily="50" charset="-128"/>
              </a:rPr>
              <a:t>※</a:t>
            </a:r>
            <a:r>
              <a:rPr kumimoji="1" lang="ja-JP" altLang="en-US" sz="1200" b="1" dirty="0">
                <a:solidFill>
                  <a:srgbClr val="FF432F"/>
                </a:solidFill>
                <a:latin typeface="Meiryo UI" panose="020B0604030504040204" pitchFamily="50" charset="-128"/>
                <a:ea typeface="Meiryo UI" panose="020B0604030504040204" pitchFamily="50" charset="-128"/>
              </a:rPr>
              <a:t>県営水道料金窓口へ郵送される場合は、お客様控（</a:t>
            </a:r>
            <a:r>
              <a:rPr kumimoji="1" lang="en-US" altLang="ja-JP" sz="1200" b="1" dirty="0">
                <a:solidFill>
                  <a:srgbClr val="FF432F"/>
                </a:solidFill>
                <a:latin typeface="Meiryo UI" panose="020B0604030504040204" pitchFamily="50" charset="-128"/>
                <a:ea typeface="Meiryo UI" panose="020B0604030504040204" pitchFamily="50" charset="-128"/>
              </a:rPr>
              <a:t>3</a:t>
            </a:r>
            <a:r>
              <a:rPr kumimoji="1" lang="ja-JP" altLang="en-US" sz="1200" b="1" dirty="0">
                <a:solidFill>
                  <a:srgbClr val="FF432F"/>
                </a:solidFill>
                <a:latin typeface="Meiryo UI" panose="020B0604030504040204" pitchFamily="50" charset="-128"/>
                <a:ea typeface="Meiryo UI" panose="020B0604030504040204" pitchFamily="50" charset="-128"/>
              </a:rPr>
              <a:t>枚目の用紙）を </a:t>
            </a:r>
            <a:endParaRPr kumimoji="1" lang="en-US" altLang="ja-JP" sz="1200" b="1" dirty="0">
              <a:solidFill>
                <a:srgbClr val="FF432F"/>
              </a:solid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DBF324EC-B822-D619-5049-8DA8E3D74425}"/>
              </a:ext>
            </a:extLst>
          </p:cNvPr>
          <p:cNvSpPr txBox="1"/>
          <p:nvPr/>
        </p:nvSpPr>
        <p:spPr>
          <a:xfrm>
            <a:off x="981797" y="7797033"/>
            <a:ext cx="3316934" cy="276999"/>
          </a:xfrm>
          <a:prstGeom prst="rect">
            <a:avLst/>
          </a:prstGeom>
          <a:noFill/>
        </p:spPr>
        <p:txBody>
          <a:bodyPr wrap="none" rtlCol="0">
            <a:spAutoFit/>
          </a:bodyPr>
          <a:lstStyle/>
          <a:p>
            <a:r>
              <a:rPr kumimoji="1" lang="ja-JP" altLang="en-US" sz="1200" b="1" dirty="0">
                <a:solidFill>
                  <a:srgbClr val="FF432F"/>
                </a:solidFill>
                <a:latin typeface="Meiryo UI" panose="020B0604030504040204" pitchFamily="50" charset="-128"/>
                <a:ea typeface="Meiryo UI" panose="020B0604030504040204" pitchFamily="50" charset="-128"/>
              </a:rPr>
              <a:t>切り離し</a:t>
            </a:r>
            <a:r>
              <a:rPr kumimoji="1" lang="en-US" altLang="ja-JP" sz="1200" b="1" dirty="0">
                <a:solidFill>
                  <a:srgbClr val="FF432F"/>
                </a:solidFill>
                <a:latin typeface="Meiryo UI" panose="020B0604030504040204" pitchFamily="50" charset="-128"/>
                <a:ea typeface="Meiryo UI" panose="020B0604030504040204" pitchFamily="50" charset="-128"/>
              </a:rPr>
              <a:t>1</a:t>
            </a:r>
            <a:r>
              <a:rPr kumimoji="1" lang="ja-JP" altLang="en-US" sz="1200" b="1" dirty="0">
                <a:solidFill>
                  <a:srgbClr val="FF432F"/>
                </a:solidFill>
                <a:latin typeface="Meiryo UI" panose="020B0604030504040204" pitchFamily="50" charset="-128"/>
                <a:ea typeface="Meiryo UI" panose="020B0604030504040204" pitchFamily="50" charset="-128"/>
              </a:rPr>
              <a:t>枚目と</a:t>
            </a:r>
            <a:r>
              <a:rPr kumimoji="1" lang="en-US" altLang="ja-JP" sz="1200" b="1" dirty="0">
                <a:solidFill>
                  <a:srgbClr val="FF432F"/>
                </a:solidFill>
                <a:latin typeface="Meiryo UI" panose="020B0604030504040204" pitchFamily="50" charset="-128"/>
                <a:ea typeface="Meiryo UI" panose="020B0604030504040204" pitchFamily="50" charset="-128"/>
              </a:rPr>
              <a:t>2</a:t>
            </a:r>
            <a:r>
              <a:rPr kumimoji="1" lang="ja-JP" altLang="en-US" sz="1200" b="1" dirty="0">
                <a:solidFill>
                  <a:srgbClr val="FF432F"/>
                </a:solidFill>
                <a:latin typeface="Meiryo UI" panose="020B0604030504040204" pitchFamily="50" charset="-128"/>
                <a:ea typeface="Meiryo UI" panose="020B0604030504040204" pitchFamily="50" charset="-128"/>
              </a:rPr>
              <a:t>枚目の</a:t>
            </a:r>
            <a:r>
              <a:rPr kumimoji="1" lang="en-US" altLang="ja-JP" sz="1200" b="1" dirty="0">
                <a:solidFill>
                  <a:srgbClr val="FF432F"/>
                </a:solidFill>
                <a:latin typeface="Meiryo UI" panose="020B0604030504040204" pitchFamily="50" charset="-128"/>
                <a:ea typeface="Meiryo UI" panose="020B0604030504040204" pitchFamily="50" charset="-128"/>
              </a:rPr>
              <a:t>2</a:t>
            </a:r>
            <a:r>
              <a:rPr kumimoji="1" lang="ja-JP" altLang="en-US" sz="1200" b="1" dirty="0">
                <a:solidFill>
                  <a:srgbClr val="FF432F"/>
                </a:solidFill>
                <a:latin typeface="Meiryo UI" panose="020B0604030504040204" pitchFamily="50" charset="-128"/>
                <a:ea typeface="Meiryo UI" panose="020B0604030504040204" pitchFamily="50" charset="-128"/>
              </a:rPr>
              <a:t>枚を郵送してください。</a:t>
            </a:r>
            <a:endParaRPr kumimoji="1" lang="ja-JP" altLang="en-US" sz="1200" dirty="0"/>
          </a:p>
        </p:txBody>
      </p:sp>
      <p:pic>
        <p:nvPicPr>
          <p:cNvPr id="77" name="図 76" descr="挿絵, 時計 が含まれている画像&#10;&#10;自動的に生成された説明">
            <a:extLst>
              <a:ext uri="{FF2B5EF4-FFF2-40B4-BE49-F238E27FC236}">
                <a16:creationId xmlns:a16="http://schemas.microsoft.com/office/drawing/2014/main" id="{182174F3-C322-4FEF-B49F-B26D69ED0EEE}"/>
              </a:ext>
            </a:extLst>
          </p:cNvPr>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774742" y="6355366"/>
            <a:ext cx="892069" cy="1100496"/>
          </a:xfrm>
          <a:prstGeom prst="rect">
            <a:avLst/>
          </a:prstGeom>
        </p:spPr>
      </p:pic>
    </p:spTree>
    <p:extLst>
      <p:ext uri="{BB962C8B-B14F-4D97-AF65-F5344CB8AC3E}">
        <p14:creationId xmlns:p14="http://schemas.microsoft.com/office/powerpoint/2010/main" val="1079861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8A285E23-DB4C-215A-C795-C87DC0AF4193}"/>
              </a:ext>
            </a:extLst>
          </p:cNvPr>
          <p:cNvGraphicFramePr>
            <a:graphicFrameLocks noGrp="1"/>
          </p:cNvGraphicFramePr>
          <p:nvPr>
            <p:extLst>
              <p:ext uri="{D42A27DB-BD31-4B8C-83A1-F6EECF244321}">
                <p14:modId xmlns:p14="http://schemas.microsoft.com/office/powerpoint/2010/main" val="970101757"/>
              </p:ext>
            </p:extLst>
          </p:nvPr>
        </p:nvGraphicFramePr>
        <p:xfrm>
          <a:off x="461667" y="3891523"/>
          <a:ext cx="5934666" cy="1826564"/>
        </p:xfrm>
        <a:graphic>
          <a:graphicData uri="http://schemas.openxmlformats.org/drawingml/2006/table">
            <a:tbl>
              <a:tblPr/>
              <a:tblGrid>
                <a:gridCol w="146708">
                  <a:extLst>
                    <a:ext uri="{9D8B030D-6E8A-4147-A177-3AD203B41FA5}">
                      <a16:colId xmlns:a16="http://schemas.microsoft.com/office/drawing/2014/main" val="2695606709"/>
                    </a:ext>
                  </a:extLst>
                </a:gridCol>
                <a:gridCol w="86054">
                  <a:extLst>
                    <a:ext uri="{9D8B030D-6E8A-4147-A177-3AD203B41FA5}">
                      <a16:colId xmlns:a16="http://schemas.microsoft.com/office/drawing/2014/main" val="3823991372"/>
                    </a:ext>
                  </a:extLst>
                </a:gridCol>
                <a:gridCol w="86054">
                  <a:extLst>
                    <a:ext uri="{9D8B030D-6E8A-4147-A177-3AD203B41FA5}">
                      <a16:colId xmlns:a16="http://schemas.microsoft.com/office/drawing/2014/main" val="283033333"/>
                    </a:ext>
                  </a:extLst>
                </a:gridCol>
                <a:gridCol w="146708">
                  <a:extLst>
                    <a:ext uri="{9D8B030D-6E8A-4147-A177-3AD203B41FA5}">
                      <a16:colId xmlns:a16="http://schemas.microsoft.com/office/drawing/2014/main" val="1522590995"/>
                    </a:ext>
                  </a:extLst>
                </a:gridCol>
                <a:gridCol w="86054">
                  <a:extLst>
                    <a:ext uri="{9D8B030D-6E8A-4147-A177-3AD203B41FA5}">
                      <a16:colId xmlns:a16="http://schemas.microsoft.com/office/drawing/2014/main" val="1272646105"/>
                    </a:ext>
                  </a:extLst>
                </a:gridCol>
                <a:gridCol w="86054">
                  <a:extLst>
                    <a:ext uri="{9D8B030D-6E8A-4147-A177-3AD203B41FA5}">
                      <a16:colId xmlns:a16="http://schemas.microsoft.com/office/drawing/2014/main" val="2071728628"/>
                    </a:ext>
                  </a:extLst>
                </a:gridCol>
                <a:gridCol w="146708">
                  <a:extLst>
                    <a:ext uri="{9D8B030D-6E8A-4147-A177-3AD203B41FA5}">
                      <a16:colId xmlns:a16="http://schemas.microsoft.com/office/drawing/2014/main" val="2074968407"/>
                    </a:ext>
                  </a:extLst>
                </a:gridCol>
                <a:gridCol w="146708">
                  <a:extLst>
                    <a:ext uri="{9D8B030D-6E8A-4147-A177-3AD203B41FA5}">
                      <a16:colId xmlns:a16="http://schemas.microsoft.com/office/drawing/2014/main" val="1470594404"/>
                    </a:ext>
                  </a:extLst>
                </a:gridCol>
                <a:gridCol w="86054">
                  <a:extLst>
                    <a:ext uri="{9D8B030D-6E8A-4147-A177-3AD203B41FA5}">
                      <a16:colId xmlns:a16="http://schemas.microsoft.com/office/drawing/2014/main" val="722164353"/>
                    </a:ext>
                  </a:extLst>
                </a:gridCol>
                <a:gridCol w="86054">
                  <a:extLst>
                    <a:ext uri="{9D8B030D-6E8A-4147-A177-3AD203B41FA5}">
                      <a16:colId xmlns:a16="http://schemas.microsoft.com/office/drawing/2014/main" val="3313818683"/>
                    </a:ext>
                  </a:extLst>
                </a:gridCol>
                <a:gridCol w="86054">
                  <a:extLst>
                    <a:ext uri="{9D8B030D-6E8A-4147-A177-3AD203B41FA5}">
                      <a16:colId xmlns:a16="http://schemas.microsoft.com/office/drawing/2014/main" val="36979575"/>
                    </a:ext>
                  </a:extLst>
                </a:gridCol>
                <a:gridCol w="86054">
                  <a:extLst>
                    <a:ext uri="{9D8B030D-6E8A-4147-A177-3AD203B41FA5}">
                      <a16:colId xmlns:a16="http://schemas.microsoft.com/office/drawing/2014/main" val="1883069297"/>
                    </a:ext>
                  </a:extLst>
                </a:gridCol>
                <a:gridCol w="86054">
                  <a:extLst>
                    <a:ext uri="{9D8B030D-6E8A-4147-A177-3AD203B41FA5}">
                      <a16:colId xmlns:a16="http://schemas.microsoft.com/office/drawing/2014/main" val="1781585299"/>
                    </a:ext>
                  </a:extLst>
                </a:gridCol>
                <a:gridCol w="86054">
                  <a:extLst>
                    <a:ext uri="{9D8B030D-6E8A-4147-A177-3AD203B41FA5}">
                      <a16:colId xmlns:a16="http://schemas.microsoft.com/office/drawing/2014/main" val="4051607504"/>
                    </a:ext>
                  </a:extLst>
                </a:gridCol>
                <a:gridCol w="146708">
                  <a:extLst>
                    <a:ext uri="{9D8B030D-6E8A-4147-A177-3AD203B41FA5}">
                      <a16:colId xmlns:a16="http://schemas.microsoft.com/office/drawing/2014/main" val="1988826561"/>
                    </a:ext>
                  </a:extLst>
                </a:gridCol>
                <a:gridCol w="146708">
                  <a:extLst>
                    <a:ext uri="{9D8B030D-6E8A-4147-A177-3AD203B41FA5}">
                      <a16:colId xmlns:a16="http://schemas.microsoft.com/office/drawing/2014/main" val="3556604810"/>
                    </a:ext>
                  </a:extLst>
                </a:gridCol>
                <a:gridCol w="86054">
                  <a:extLst>
                    <a:ext uri="{9D8B030D-6E8A-4147-A177-3AD203B41FA5}">
                      <a16:colId xmlns:a16="http://schemas.microsoft.com/office/drawing/2014/main" val="1814995191"/>
                    </a:ext>
                  </a:extLst>
                </a:gridCol>
                <a:gridCol w="86054">
                  <a:extLst>
                    <a:ext uri="{9D8B030D-6E8A-4147-A177-3AD203B41FA5}">
                      <a16:colId xmlns:a16="http://schemas.microsoft.com/office/drawing/2014/main" val="1925600934"/>
                    </a:ext>
                  </a:extLst>
                </a:gridCol>
                <a:gridCol w="146708">
                  <a:extLst>
                    <a:ext uri="{9D8B030D-6E8A-4147-A177-3AD203B41FA5}">
                      <a16:colId xmlns:a16="http://schemas.microsoft.com/office/drawing/2014/main" val="493358209"/>
                    </a:ext>
                  </a:extLst>
                </a:gridCol>
                <a:gridCol w="86054">
                  <a:extLst>
                    <a:ext uri="{9D8B030D-6E8A-4147-A177-3AD203B41FA5}">
                      <a16:colId xmlns:a16="http://schemas.microsoft.com/office/drawing/2014/main" val="3351920728"/>
                    </a:ext>
                  </a:extLst>
                </a:gridCol>
                <a:gridCol w="86054">
                  <a:extLst>
                    <a:ext uri="{9D8B030D-6E8A-4147-A177-3AD203B41FA5}">
                      <a16:colId xmlns:a16="http://schemas.microsoft.com/office/drawing/2014/main" val="3880625799"/>
                    </a:ext>
                  </a:extLst>
                </a:gridCol>
                <a:gridCol w="146708">
                  <a:extLst>
                    <a:ext uri="{9D8B030D-6E8A-4147-A177-3AD203B41FA5}">
                      <a16:colId xmlns:a16="http://schemas.microsoft.com/office/drawing/2014/main" val="3277313126"/>
                    </a:ext>
                  </a:extLst>
                </a:gridCol>
                <a:gridCol w="664066">
                  <a:extLst>
                    <a:ext uri="{9D8B030D-6E8A-4147-A177-3AD203B41FA5}">
                      <a16:colId xmlns:a16="http://schemas.microsoft.com/office/drawing/2014/main" val="1027648636"/>
                    </a:ext>
                  </a:extLst>
                </a:gridCol>
                <a:gridCol w="2892180">
                  <a:extLst>
                    <a:ext uri="{9D8B030D-6E8A-4147-A177-3AD203B41FA5}">
                      <a16:colId xmlns:a16="http://schemas.microsoft.com/office/drawing/2014/main" val="2669167610"/>
                    </a:ext>
                  </a:extLst>
                </a:gridCol>
              </a:tblGrid>
              <a:tr h="133134">
                <a:tc gridSpan="22">
                  <a:txBody>
                    <a:bodyPr/>
                    <a:lstStyle/>
                    <a:p>
                      <a:pPr algn="ctr">
                        <a:lnSpc>
                          <a:spcPts val="1200"/>
                        </a:lnSpc>
                        <a:buNone/>
                      </a:pPr>
                      <a:r>
                        <a:rPr lang="ja-JP" sz="900" kern="0" spc="620" dirty="0">
                          <a:effectLst/>
                          <a:latin typeface="Century" panose="02040604050505020304" pitchFamily="18" charset="0"/>
                          <a:ea typeface="ＭＳ 明朝" panose="02020609040205080304" pitchFamily="17" charset="-128"/>
                          <a:cs typeface="Times New Roman" panose="02020603050405020304" pitchFamily="18" charset="0"/>
                        </a:rPr>
                        <a:t>使用者番号</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buNone/>
                      </a:pPr>
                      <a:r>
                        <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rPr>
                        <a:t>住　　所</a:t>
                      </a:r>
                    </a:p>
                  </a:txBody>
                  <a:tcPr marL="60654" marR="606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just">
                        <a:lnSpc>
                          <a:spcPts val="1400"/>
                        </a:lnSpc>
                        <a:buNone/>
                      </a:pP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＊団地、アパート、○○方、○○号等記入</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1400"/>
                        </a:lnSpc>
                        <a:buNone/>
                      </a:pPr>
                      <a:r>
                        <a:rPr lang="en-US" sz="8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1400"/>
                        </a:lnSpc>
                        <a:buNone/>
                      </a:pPr>
                      <a:r>
                        <a:rPr lang="en-US" sz="8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5987251"/>
                  </a:ext>
                </a:extLst>
              </a:tr>
              <a:tr h="358963">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905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3">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4">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3">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679812146"/>
                  </a:ext>
                </a:extLst>
              </a:tr>
              <a:tr h="133134">
                <a:tc gridSpan="22">
                  <a:txBody>
                    <a:bodyPr/>
                    <a:lstStyle/>
                    <a:p>
                      <a:pPr algn="ctr">
                        <a:lnSpc>
                          <a:spcPts val="1200"/>
                        </a:lnSpc>
                        <a:buNone/>
                      </a:pPr>
                      <a:r>
                        <a:rPr lang="ja-JP" sz="900" kern="0" spc="975">
                          <a:effectLst/>
                          <a:latin typeface="Century" panose="02040604050505020304" pitchFamily="18" charset="0"/>
                          <a:ea typeface="ＭＳ 明朝" panose="02020609040205080304" pitchFamily="17" charset="-128"/>
                          <a:cs typeface="Times New Roman" panose="02020603050405020304" pitchFamily="18" charset="0"/>
                        </a:rPr>
                        <a:t>管理番号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buNone/>
                      </a:pPr>
                      <a:r>
                        <a:rPr lang="ja-JP" sz="1000" kern="100">
                          <a:effectLst/>
                          <a:latin typeface="Century" panose="02040604050505020304" pitchFamily="18" charset="0"/>
                          <a:ea typeface="ＭＳ 明朝" panose="02020609040205080304" pitchFamily="17" charset="-128"/>
                          <a:cs typeface="Times New Roman" panose="02020603050405020304" pitchFamily="18" charset="0"/>
                        </a:rPr>
                        <a:t>給水装置</a:t>
                      </a:r>
                    </a:p>
                    <a:p>
                      <a:pPr algn="ctr">
                        <a:buNone/>
                      </a:pPr>
                      <a:r>
                        <a:rPr lang="ja-JP" sz="1000" kern="100">
                          <a:effectLst/>
                          <a:latin typeface="Century" panose="02040604050505020304" pitchFamily="18" charset="0"/>
                          <a:ea typeface="ＭＳ 明朝" panose="02020609040205080304" pitchFamily="17" charset="-128"/>
                          <a:cs typeface="Times New Roman" panose="02020603050405020304" pitchFamily="18" charset="0"/>
                        </a:rPr>
                        <a:t>設置場所</a:t>
                      </a:r>
                    </a:p>
                  </a:txBody>
                  <a:tcPr marL="60654" marR="606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just">
                        <a:lnSpc>
                          <a:spcPts val="1400"/>
                        </a:lnSpc>
                        <a:buNone/>
                      </a:pP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＊上記と同一住所の場合は記入不要</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1400"/>
                        </a:lnSpc>
                        <a:buNone/>
                      </a:pPr>
                      <a:r>
                        <a:rPr lang="en-US" sz="8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1400"/>
                        </a:lnSpc>
                        <a:buNone/>
                      </a:pPr>
                      <a:r>
                        <a:rPr lang="en-US" sz="8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8975283"/>
                  </a:ext>
                </a:extLst>
              </a:tr>
              <a:tr h="366989">
                <a:tc>
                  <a:txBody>
                    <a:bodyPr/>
                    <a:lstStyle/>
                    <a:p>
                      <a:pPr algn="just">
                        <a:buNone/>
                      </a:pPr>
                      <a:r>
                        <a:rPr lang="en-US" sz="10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905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solid"/>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just">
                        <a:buNone/>
                      </a:pPr>
                      <a:r>
                        <a:rPr lang="en-US" sz="10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370344864"/>
                  </a:ext>
                </a:extLst>
              </a:tr>
              <a:tr h="133134">
                <a:tc gridSpan="22">
                  <a:txBody>
                    <a:bodyPr/>
                    <a:lstStyle/>
                    <a:p>
                      <a:pPr algn="ctr">
                        <a:lnSpc>
                          <a:spcPts val="1200"/>
                        </a:lnSpc>
                        <a:buNone/>
                      </a:pPr>
                      <a:r>
                        <a:rPr lang="ja-JP" sz="900" kern="0" spc="975">
                          <a:effectLst/>
                          <a:latin typeface="Century" panose="02040604050505020304" pitchFamily="18" charset="0"/>
                          <a:ea typeface="ＭＳ 明朝" panose="02020609040205080304" pitchFamily="17" charset="-128"/>
                          <a:cs typeface="Times New Roman" panose="02020603050405020304" pitchFamily="18" charset="0"/>
                        </a:rPr>
                        <a:t>電話番号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a:lnSpc>
                          <a:spcPts val="1200"/>
                        </a:lnSpc>
                        <a:buNone/>
                      </a:pPr>
                      <a:r>
                        <a:rPr lang="ja-JP" sz="900" kern="100">
                          <a:effectLst/>
                          <a:latin typeface="ＭＳ 明朝" panose="02020609040205080304" pitchFamily="17" charset="-128"/>
                          <a:ea typeface="ＭＳ 明朝" panose="02020609040205080304" pitchFamily="17" charset="-128"/>
                          <a:cs typeface="Times New Roman" panose="02020603050405020304" pitchFamily="18" charset="0"/>
                        </a:rPr>
                        <a:t>フリガナ</a:t>
                      </a:r>
                      <a:endParaRPr lang="ja-JP" sz="10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0654" marR="606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ts val="1200"/>
                        </a:lnSpc>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05876397"/>
                  </a:ext>
                </a:extLst>
              </a:tr>
              <a:tr h="133134">
                <a:tc gridSpan="11">
                  <a:txBody>
                    <a:bodyPr/>
                    <a:lstStyle/>
                    <a:p>
                      <a:pPr algn="ctr">
                        <a:lnSpc>
                          <a:spcPts val="1200"/>
                        </a:lnSpc>
                        <a:buNone/>
                      </a:pPr>
                      <a:r>
                        <a:rPr lang="ja-JP" sz="900" kern="0" spc="1200" dirty="0">
                          <a:effectLst/>
                          <a:latin typeface="Century" panose="02040604050505020304" pitchFamily="18" charset="0"/>
                          <a:ea typeface="ＭＳ 明朝" panose="02020609040205080304" pitchFamily="17" charset="-128"/>
                          <a:cs typeface="Times New Roman" panose="02020603050405020304" pitchFamily="18" charset="0"/>
                        </a:rPr>
                        <a:t>自宅</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11">
                  <a:txBody>
                    <a:bodyPr/>
                    <a:lstStyle/>
                    <a:p>
                      <a:pPr algn="ctr">
                        <a:lnSpc>
                          <a:spcPts val="1200"/>
                        </a:lnSpc>
                        <a:buNone/>
                      </a:pPr>
                      <a:r>
                        <a:rPr lang="ja-JP" sz="900" kern="0" dirty="0">
                          <a:effectLst/>
                          <a:latin typeface="Century" panose="02040604050505020304" pitchFamily="18" charset="0"/>
                          <a:ea typeface="ＭＳ 明朝" panose="02020609040205080304" pitchFamily="17" charset="-128"/>
                          <a:cs typeface="Times New Roman" panose="02020603050405020304" pitchFamily="18" charset="0"/>
                        </a:rPr>
                        <a:t>携　　　帯</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buNone/>
                      </a:pPr>
                      <a:r>
                        <a:rPr lang="ja-JP" sz="1000" kern="100">
                          <a:effectLst/>
                          <a:latin typeface="ＭＳ 明朝" panose="02020609040205080304" pitchFamily="17" charset="-128"/>
                          <a:ea typeface="ＭＳ 明朝" panose="02020609040205080304" pitchFamily="17" charset="-128"/>
                          <a:cs typeface="Times New Roman" panose="02020603050405020304" pitchFamily="18" charset="0"/>
                        </a:rPr>
                        <a:t>氏　　名</a:t>
                      </a:r>
                    </a:p>
                  </a:txBody>
                  <a:tcPr marL="60654" marR="606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r">
                        <a:lnSpc>
                          <a:spcPts val="1500"/>
                        </a:lnSpc>
                        <a:buNone/>
                      </a:pPr>
                      <a:r>
                        <a:rPr lang="en-US" sz="10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r">
                        <a:lnSpc>
                          <a:spcPts val="1500"/>
                        </a:lnSpc>
                        <a:buNone/>
                      </a:pP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　　　　　</a:t>
                      </a:r>
                    </a:p>
                  </a:txBody>
                  <a:tcPr marL="60654" marR="6065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7031049"/>
                  </a:ext>
                </a:extLst>
              </a:tr>
              <a:tr h="215170">
                <a:tc rowSpan="2" gridSpan="11">
                  <a:txBody>
                    <a:bodyPr/>
                    <a:lstStyle/>
                    <a:p>
                      <a:pPr algn="just">
                        <a:buNone/>
                      </a:pPr>
                      <a:r>
                        <a:rPr lang="en-US" sz="10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11">
                  <a:txBody>
                    <a:bodyPr/>
                    <a:lstStyle/>
                    <a:p>
                      <a:pPr algn="just">
                        <a:buNone/>
                        <a:tabLst>
                          <a:tab pos="2700020" algn="ctr"/>
                          <a:tab pos="5400040" algn="r"/>
                          <a:tab pos="533400" algn="l"/>
                        </a:tabLst>
                      </a:pPr>
                      <a:r>
                        <a:rPr lang="en-US" sz="10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0654" marR="606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701731026"/>
                  </a:ext>
                </a:extLst>
              </a:tr>
              <a:tr h="308786">
                <a:tc gridSpan="1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1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a:txBody>
                    <a:bodyPr/>
                    <a:lstStyle/>
                    <a:p>
                      <a:pPr algn="just">
                        <a:buNone/>
                      </a:pP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口座名義人との関係（　　　　　　　　　　　　　　　　）</a:t>
                      </a:r>
                    </a:p>
                  </a:txBody>
                  <a:tcPr marL="60654" marR="60654"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71653164"/>
                  </a:ext>
                </a:extLst>
              </a:tr>
            </a:tbl>
          </a:graphicData>
        </a:graphic>
      </p:graphicFrame>
      <p:graphicFrame>
        <p:nvGraphicFramePr>
          <p:cNvPr id="5" name="表 4">
            <a:extLst>
              <a:ext uri="{FF2B5EF4-FFF2-40B4-BE49-F238E27FC236}">
                <a16:creationId xmlns:a16="http://schemas.microsoft.com/office/drawing/2014/main" id="{7DA136A2-3965-61A7-45D6-0F3841164F9D}"/>
              </a:ext>
            </a:extLst>
          </p:cNvPr>
          <p:cNvGraphicFramePr>
            <a:graphicFrameLocks noGrp="1"/>
          </p:cNvGraphicFramePr>
          <p:nvPr>
            <p:extLst>
              <p:ext uri="{D42A27DB-BD31-4B8C-83A1-F6EECF244321}">
                <p14:modId xmlns:p14="http://schemas.microsoft.com/office/powerpoint/2010/main" val="24887611"/>
              </p:ext>
            </p:extLst>
          </p:nvPr>
        </p:nvGraphicFramePr>
        <p:xfrm>
          <a:off x="480908" y="6435638"/>
          <a:ext cx="6009887" cy="3094160"/>
        </p:xfrm>
        <a:graphic>
          <a:graphicData uri="http://schemas.openxmlformats.org/drawingml/2006/table">
            <a:tbl>
              <a:tblPr firstRow="1" firstCol="1" lastRow="1" lastCol="1" bandRow="1" bandCol="1"/>
              <a:tblGrid>
                <a:gridCol w="420752">
                  <a:extLst>
                    <a:ext uri="{9D8B030D-6E8A-4147-A177-3AD203B41FA5}">
                      <a16:colId xmlns:a16="http://schemas.microsoft.com/office/drawing/2014/main" val="2094828556"/>
                    </a:ext>
                  </a:extLst>
                </a:gridCol>
                <a:gridCol w="399174">
                  <a:extLst>
                    <a:ext uri="{9D8B030D-6E8A-4147-A177-3AD203B41FA5}">
                      <a16:colId xmlns:a16="http://schemas.microsoft.com/office/drawing/2014/main" val="539197117"/>
                    </a:ext>
                  </a:extLst>
                </a:gridCol>
                <a:gridCol w="266116">
                  <a:extLst>
                    <a:ext uri="{9D8B030D-6E8A-4147-A177-3AD203B41FA5}">
                      <a16:colId xmlns:a16="http://schemas.microsoft.com/office/drawing/2014/main" val="1500029045"/>
                    </a:ext>
                  </a:extLst>
                </a:gridCol>
                <a:gridCol w="203207">
                  <a:extLst>
                    <a:ext uri="{9D8B030D-6E8A-4147-A177-3AD203B41FA5}">
                      <a16:colId xmlns:a16="http://schemas.microsoft.com/office/drawing/2014/main" val="156962204"/>
                    </a:ext>
                  </a:extLst>
                </a:gridCol>
                <a:gridCol w="266116">
                  <a:extLst>
                    <a:ext uri="{9D8B030D-6E8A-4147-A177-3AD203B41FA5}">
                      <a16:colId xmlns:a16="http://schemas.microsoft.com/office/drawing/2014/main" val="4246512958"/>
                    </a:ext>
                  </a:extLst>
                </a:gridCol>
                <a:gridCol w="208280">
                  <a:extLst>
                    <a:ext uri="{9D8B030D-6E8A-4147-A177-3AD203B41FA5}">
                      <a16:colId xmlns:a16="http://schemas.microsoft.com/office/drawing/2014/main" val="822760742"/>
                    </a:ext>
                  </a:extLst>
                </a:gridCol>
                <a:gridCol w="156479">
                  <a:extLst>
                    <a:ext uri="{9D8B030D-6E8A-4147-A177-3AD203B41FA5}">
                      <a16:colId xmlns:a16="http://schemas.microsoft.com/office/drawing/2014/main" val="2261564952"/>
                    </a:ext>
                  </a:extLst>
                </a:gridCol>
                <a:gridCol w="203207">
                  <a:extLst>
                    <a:ext uri="{9D8B030D-6E8A-4147-A177-3AD203B41FA5}">
                      <a16:colId xmlns:a16="http://schemas.microsoft.com/office/drawing/2014/main" val="716679204"/>
                    </a:ext>
                  </a:extLst>
                </a:gridCol>
                <a:gridCol w="266116">
                  <a:extLst>
                    <a:ext uri="{9D8B030D-6E8A-4147-A177-3AD203B41FA5}">
                      <a16:colId xmlns:a16="http://schemas.microsoft.com/office/drawing/2014/main" val="421265094"/>
                    </a:ext>
                  </a:extLst>
                </a:gridCol>
                <a:gridCol w="266116">
                  <a:extLst>
                    <a:ext uri="{9D8B030D-6E8A-4147-A177-3AD203B41FA5}">
                      <a16:colId xmlns:a16="http://schemas.microsoft.com/office/drawing/2014/main" val="222053675"/>
                    </a:ext>
                  </a:extLst>
                </a:gridCol>
                <a:gridCol w="266116">
                  <a:extLst>
                    <a:ext uri="{9D8B030D-6E8A-4147-A177-3AD203B41FA5}">
                      <a16:colId xmlns:a16="http://schemas.microsoft.com/office/drawing/2014/main" val="3498673607"/>
                    </a:ext>
                  </a:extLst>
                </a:gridCol>
                <a:gridCol w="266116">
                  <a:extLst>
                    <a:ext uri="{9D8B030D-6E8A-4147-A177-3AD203B41FA5}">
                      <a16:colId xmlns:a16="http://schemas.microsoft.com/office/drawing/2014/main" val="2913452242"/>
                    </a:ext>
                  </a:extLst>
                </a:gridCol>
                <a:gridCol w="266116">
                  <a:extLst>
                    <a:ext uri="{9D8B030D-6E8A-4147-A177-3AD203B41FA5}">
                      <a16:colId xmlns:a16="http://schemas.microsoft.com/office/drawing/2014/main" val="3828345686"/>
                    </a:ext>
                  </a:extLst>
                </a:gridCol>
                <a:gridCol w="266116">
                  <a:extLst>
                    <a:ext uri="{9D8B030D-6E8A-4147-A177-3AD203B41FA5}">
                      <a16:colId xmlns:a16="http://schemas.microsoft.com/office/drawing/2014/main" val="2947469081"/>
                    </a:ext>
                  </a:extLst>
                </a:gridCol>
                <a:gridCol w="399174">
                  <a:extLst>
                    <a:ext uri="{9D8B030D-6E8A-4147-A177-3AD203B41FA5}">
                      <a16:colId xmlns:a16="http://schemas.microsoft.com/office/drawing/2014/main" val="3925171327"/>
                    </a:ext>
                  </a:extLst>
                </a:gridCol>
                <a:gridCol w="133058">
                  <a:extLst>
                    <a:ext uri="{9D8B030D-6E8A-4147-A177-3AD203B41FA5}">
                      <a16:colId xmlns:a16="http://schemas.microsoft.com/office/drawing/2014/main" val="1888907737"/>
                    </a:ext>
                  </a:extLst>
                </a:gridCol>
                <a:gridCol w="266116">
                  <a:extLst>
                    <a:ext uri="{9D8B030D-6E8A-4147-A177-3AD203B41FA5}">
                      <a16:colId xmlns:a16="http://schemas.microsoft.com/office/drawing/2014/main" val="157032850"/>
                    </a:ext>
                  </a:extLst>
                </a:gridCol>
                <a:gridCol w="133058">
                  <a:extLst>
                    <a:ext uri="{9D8B030D-6E8A-4147-A177-3AD203B41FA5}">
                      <a16:colId xmlns:a16="http://schemas.microsoft.com/office/drawing/2014/main" val="1942086608"/>
                    </a:ext>
                  </a:extLst>
                </a:gridCol>
                <a:gridCol w="133058">
                  <a:extLst>
                    <a:ext uri="{9D8B030D-6E8A-4147-A177-3AD203B41FA5}">
                      <a16:colId xmlns:a16="http://schemas.microsoft.com/office/drawing/2014/main" val="1532937862"/>
                    </a:ext>
                  </a:extLst>
                </a:gridCol>
                <a:gridCol w="346133">
                  <a:extLst>
                    <a:ext uri="{9D8B030D-6E8A-4147-A177-3AD203B41FA5}">
                      <a16:colId xmlns:a16="http://schemas.microsoft.com/office/drawing/2014/main" val="1847875310"/>
                    </a:ext>
                  </a:extLst>
                </a:gridCol>
                <a:gridCol w="133058">
                  <a:extLst>
                    <a:ext uri="{9D8B030D-6E8A-4147-A177-3AD203B41FA5}">
                      <a16:colId xmlns:a16="http://schemas.microsoft.com/office/drawing/2014/main" val="3114838402"/>
                    </a:ext>
                  </a:extLst>
                </a:gridCol>
                <a:gridCol w="133058">
                  <a:extLst>
                    <a:ext uri="{9D8B030D-6E8A-4147-A177-3AD203B41FA5}">
                      <a16:colId xmlns:a16="http://schemas.microsoft.com/office/drawing/2014/main" val="1833364992"/>
                    </a:ext>
                  </a:extLst>
                </a:gridCol>
                <a:gridCol w="133058">
                  <a:extLst>
                    <a:ext uri="{9D8B030D-6E8A-4147-A177-3AD203B41FA5}">
                      <a16:colId xmlns:a16="http://schemas.microsoft.com/office/drawing/2014/main" val="146630076"/>
                    </a:ext>
                  </a:extLst>
                </a:gridCol>
                <a:gridCol w="133058">
                  <a:extLst>
                    <a:ext uri="{9D8B030D-6E8A-4147-A177-3AD203B41FA5}">
                      <a16:colId xmlns:a16="http://schemas.microsoft.com/office/drawing/2014/main" val="2255459309"/>
                    </a:ext>
                  </a:extLst>
                </a:gridCol>
                <a:gridCol w="347031">
                  <a:extLst>
                    <a:ext uri="{9D8B030D-6E8A-4147-A177-3AD203B41FA5}">
                      <a16:colId xmlns:a16="http://schemas.microsoft.com/office/drawing/2014/main" val="4079607690"/>
                    </a:ext>
                  </a:extLst>
                </a:gridCol>
              </a:tblGrid>
              <a:tr h="149985">
                <a:tc rowSpan="3">
                  <a:txBody>
                    <a:bodyPr/>
                    <a:lstStyle/>
                    <a:p>
                      <a:pPr marL="71755" marR="71755" algn="ctr">
                        <a:buNone/>
                      </a:pPr>
                      <a:r>
                        <a:rPr lang="ja-JP" sz="1000" kern="100">
                          <a:effectLst/>
                          <a:latin typeface="Century" panose="02040604050505020304" pitchFamily="18" charset="0"/>
                          <a:ea typeface="ＭＳ 明朝" panose="02020609040205080304" pitchFamily="17" charset="-128"/>
                          <a:cs typeface="Times New Roman" panose="02020603050405020304" pitchFamily="18" charset="0"/>
                        </a:rPr>
                        <a:t>口座名義人</a:t>
                      </a:r>
                    </a:p>
                  </a:txBody>
                  <a:tcPr marL="67493" marR="67493" marT="0" marB="0" vert="eaVert"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a:r>
                        <a:rPr lang="ja-JP" sz="900" kern="100" dirty="0">
                          <a:effectLst/>
                          <a:latin typeface="Century" panose="02040604050505020304" pitchFamily="18" charset="0"/>
                          <a:ea typeface="ＭＳ 明朝" panose="02020609040205080304" pitchFamily="17" charset="-128"/>
                          <a:cs typeface="Times New Roman" panose="02020603050405020304" pitchFamily="18" charset="0"/>
                        </a:rPr>
                        <a:t>フリガナ</a:t>
                      </a:r>
                      <a:endParaRPr kumimoji="1" lang="ja-JP" altLang="en-US" dirty="0"/>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gridSpan="12">
                  <a:txBody>
                    <a:bodyPr/>
                    <a:lstStyle/>
                    <a:p>
                      <a:pPr algn="just">
                        <a:lnSpc>
                          <a:spcPts val="1200"/>
                        </a:lnSpc>
                        <a:buNone/>
                      </a:pPr>
                      <a:r>
                        <a:rPr lang="en-US" sz="10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rowSpan="3" gridSpan="2">
                  <a:txBody>
                    <a:bodyPr/>
                    <a:lstStyle/>
                    <a:p>
                      <a:r>
                        <a:rPr lang="ja-JP" alt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届　出　印</a:t>
                      </a:r>
                      <a:endParaRPr kumimoji="1" lang="ja-JP" altLang="en-US" dirty="0"/>
                    </a:p>
                  </a:txBody>
                  <a:tcPr marL="67493" marR="67493"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rowSpan="3" gridSpan="7">
                  <a:txBody>
                    <a:bodyPr/>
                    <a:lstStyle/>
                    <a:p>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kumimoji="1" lang="ja-JP" altLang="en-US" dirty="0"/>
                    </a:p>
                  </a:txBody>
                  <a:tcPr marL="67493" marR="674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extLst>
                  <a:ext uri="{0D108BD9-81ED-4DB2-BD59-A6C34878D82A}">
                    <a16:rowId xmlns:a16="http://schemas.microsoft.com/office/drawing/2014/main" val="3314318245"/>
                  </a:ext>
                </a:extLst>
              </a:tr>
              <a:tr h="314968">
                <a:tc vMerge="1">
                  <a:txBody>
                    <a:bodyPr/>
                    <a:lstStyle/>
                    <a:p>
                      <a:endParaRPr kumimoji="1" lang="ja-JP" altLang="en-US"/>
                    </a:p>
                  </a:txBody>
                  <a:tcPr/>
                </a:tc>
                <a:tc gridSpan="3">
                  <a:txBody>
                    <a:bodyPr/>
                    <a:lstStyle/>
                    <a:p>
                      <a:pPr algn="ct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氏　　名</a:t>
                      </a:r>
                      <a:endParaRPr kumimoji="1" lang="ja-JP" altLang="en-US" dirty="0"/>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gridSpan="12">
                  <a:txBody>
                    <a:bodyPr/>
                    <a:lstStyle/>
                    <a:p>
                      <a:pPr algn="just">
                        <a:spcBef>
                          <a:spcPts val="600"/>
                        </a:spcBef>
                        <a:spcAft>
                          <a:spcPts val="600"/>
                        </a:spcAft>
                        <a:buNone/>
                      </a:pPr>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gridSpan="2" vMerge="1">
                  <a:txBody>
                    <a:bodyPr/>
                    <a:lstStyle/>
                    <a:p>
                      <a:endParaRPr kumimoji="1" lang="ja-JP" altLang="en-US"/>
                    </a:p>
                  </a:txBody>
                  <a:tcPr/>
                </a:tc>
                <a:tc hMerge="1" vMerge="1">
                  <a:txBody>
                    <a:bodyPr/>
                    <a:lstStyle/>
                    <a:p>
                      <a:endParaRPr kumimoji="1" lang="ja-JP" altLang="en-US"/>
                    </a:p>
                  </a:txBody>
                  <a:tcPr/>
                </a:tc>
                <a:tc gridSpan="7"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784592260"/>
                  </a:ext>
                </a:extLst>
              </a:tr>
              <a:tr h="509449">
                <a:tc vMerge="1">
                  <a:txBody>
                    <a:bodyPr/>
                    <a:lstStyle/>
                    <a:p>
                      <a:endParaRPr kumimoji="1" lang="ja-JP" altLang="en-US"/>
                    </a:p>
                  </a:txBody>
                  <a:tcPr/>
                </a:tc>
                <a:tc gridSpan="3">
                  <a:txBody>
                    <a:bodyPr/>
                    <a:lstStyle/>
                    <a:p>
                      <a:pPr algn="ct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名義人住所</a:t>
                      </a:r>
                      <a:endParaRPr kumimoji="1" lang="ja-JP" altLang="en-US" dirty="0"/>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gridSpan="12">
                  <a:txBody>
                    <a:bodyPr/>
                    <a:lstStyle/>
                    <a:p>
                      <a:pPr algn="just">
                        <a:lnSpc>
                          <a:spcPts val="1400"/>
                        </a:lnSpc>
                        <a:buNone/>
                      </a:pP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＊使用者の住所と同一住所の場合は記入不要</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1400"/>
                        </a:lnSpc>
                        <a:buNone/>
                      </a:pPr>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1400"/>
                        </a:lnSpc>
                        <a:buNone/>
                      </a:pPr>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gridSpan="2" vMerge="1">
                  <a:txBody>
                    <a:bodyPr/>
                    <a:lstStyle/>
                    <a:p>
                      <a:endParaRPr kumimoji="1" lang="ja-JP" altLang="en-US"/>
                    </a:p>
                  </a:txBody>
                  <a:tcPr/>
                </a:tc>
                <a:tc hMerge="1" vMerge="1">
                  <a:txBody>
                    <a:bodyPr/>
                    <a:lstStyle/>
                    <a:p>
                      <a:endParaRPr kumimoji="1" lang="ja-JP" altLang="en-US"/>
                    </a:p>
                  </a:txBody>
                  <a:tcPr/>
                </a:tc>
                <a:tc gridSpan="7"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extLst>
                  <a:ext uri="{0D108BD9-81ED-4DB2-BD59-A6C34878D82A}">
                    <a16:rowId xmlns:a16="http://schemas.microsoft.com/office/drawing/2014/main" val="408554447"/>
                  </a:ext>
                </a:extLst>
              </a:tr>
              <a:tr h="314968">
                <a:tc gridSpan="16">
                  <a:txBody>
                    <a:bodyPr/>
                    <a:lstStyle/>
                    <a:p>
                      <a:pPr marR="273050" algn="r">
                        <a:buNone/>
                      </a:pP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銀行・農協</a:t>
                      </a:r>
                    </a:p>
                    <a:p>
                      <a:pPr marR="273050" algn="r">
                        <a:buNone/>
                      </a:pP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金庫・組合</a:t>
                      </a:r>
                    </a:p>
                  </a:txBody>
                  <a:tcPr marL="67493" marR="67493" marT="0" marB="0">
                    <a:lnL w="190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mpd="sng">
                      <a:noFill/>
                      <a:prstDash val="solid"/>
                    </a:lnL>
                  </a:tcPr>
                </a:tc>
                <a:tc hMerge="1">
                  <a:txBody>
                    <a:bodyPr/>
                    <a:lstStyle/>
                    <a:p>
                      <a:endParaRPr kumimoji="1" lang="ja-JP" altLang="en-US"/>
                    </a:p>
                  </a:txBody>
                  <a:tcPr>
                    <a:lnL w="12700" cmpd="sng">
                      <a:noFill/>
                      <a:prstDash val="solid"/>
                    </a:lnL>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mpd="sng">
                      <a:noFill/>
                      <a:prstDash val="soli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mpd="sng">
                      <a:noFill/>
                      <a:prstDash val="solid"/>
                    </a:lnL>
                  </a:tcPr>
                </a:tc>
                <a:tc hMerge="1">
                  <a:txBody>
                    <a:bodyPr/>
                    <a:lstStyle/>
                    <a:p>
                      <a:endParaRPr kumimoji="1" lang="ja-JP" altLang="en-US"/>
                    </a:p>
                  </a:txBody>
                  <a:tcPr>
                    <a:lnL w="12700" cmpd="sng">
                      <a:noFill/>
                      <a:prstDash val="solid"/>
                    </a:lnL>
                  </a:tcPr>
                </a:tc>
                <a:tc hMerge="1">
                  <a:txBody>
                    <a:bodyPr/>
                    <a:lstStyle/>
                    <a:p>
                      <a:endParaRPr kumimoji="1" lang="ja-JP" altLang="en-US"/>
                    </a:p>
                  </a:txBody>
                  <a:tcPr>
                    <a:lnL w="12700" cmpd="sng">
                      <a:noFill/>
                      <a:prstDash val="solid"/>
                    </a:lnL>
                  </a:tcPr>
                </a:tc>
                <a:tc hMerge="1">
                  <a:txBody>
                    <a:bodyPr/>
                    <a:lstStyle/>
                    <a:p>
                      <a:endParaRPr kumimoji="1" lang="ja-JP" altLang="en-US"/>
                    </a:p>
                  </a:txBody>
                  <a:tcPr>
                    <a:lnL w="12700" cmpd="sng">
                      <a:noFill/>
                      <a:prstDash val="solid"/>
                    </a:lnL>
                  </a:tcPr>
                </a:tc>
                <a:tc hMerge="1">
                  <a:txBody>
                    <a:bodyPr/>
                    <a:lstStyle/>
                    <a:p>
                      <a:endParaRPr kumimoji="1" lang="ja-JP" altLang="en-US"/>
                    </a:p>
                  </a:txBody>
                  <a:tcPr>
                    <a:lnL w="12700" cmpd="sng">
                      <a:noFill/>
                      <a:prstDash val="solid"/>
                    </a:lnL>
                  </a:tcPr>
                </a:tc>
                <a:tc hMerge="1">
                  <a:txBody>
                    <a:bodyPr/>
                    <a:lstStyle/>
                    <a:p>
                      <a:endParaRPr kumimoji="1" lang="ja-JP" altLang="en-US"/>
                    </a:p>
                  </a:txBody>
                  <a:tcPr>
                    <a:lnL w="12700" cmpd="sng">
                      <a:noFill/>
                      <a:prstDash val="solid"/>
                    </a:lnL>
                  </a:tcPr>
                </a:tc>
                <a:tc hMerge="1">
                  <a:txBody>
                    <a:bodyPr/>
                    <a:lstStyle/>
                    <a:p>
                      <a:endParaRPr kumimoji="1" lang="ja-JP" altLang="en-US"/>
                    </a:p>
                  </a:txBody>
                  <a:tcPr>
                    <a:lnL w="12700" cmpd="sng">
                      <a:noFill/>
                      <a:prstDash val="solid"/>
                    </a:lnL>
                  </a:tcPr>
                </a:tc>
                <a:tc gridSpan="9">
                  <a:txBody>
                    <a:bodyPr/>
                    <a:lstStyle/>
                    <a:p>
                      <a:pPr algn="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店</a:t>
                      </a:r>
                      <a:endParaRPr kumimoji="1" lang="ja-JP" altLang="en-US" dirty="0"/>
                    </a:p>
                  </a:txBody>
                  <a:tcPr marL="67493" marR="67493" marT="0" marB="0" anchor="ctr">
                    <a:lnL>
                      <a:noFill/>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88917186"/>
                  </a:ext>
                </a:extLst>
              </a:tr>
              <a:tr h="211001">
                <a:tc gridSpan="6">
                  <a:txBody>
                    <a:bodyPr/>
                    <a:lstStyle/>
                    <a:p>
                      <a:pPr algn="ctr">
                        <a:lnSpc>
                          <a:spcPts val="1200"/>
                        </a:lnSpc>
                        <a:buNone/>
                      </a:pPr>
                      <a:r>
                        <a:rPr lang="ja-JP" sz="750" kern="100" dirty="0">
                          <a:effectLst/>
                          <a:latin typeface="Century" panose="02040604050505020304" pitchFamily="18" charset="0"/>
                          <a:ea typeface="ＭＳ 明朝" panose="02020609040205080304" pitchFamily="17" charset="-128"/>
                          <a:cs typeface="Times New Roman" panose="02020603050405020304" pitchFamily="18" charset="0"/>
                        </a:rPr>
                        <a:t>預金種別（該当するものに○印）</a:t>
                      </a:r>
                    </a:p>
                  </a:txBody>
                  <a:tcPr marL="67493" marR="674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gridSpan="8">
                  <a:txBody>
                    <a:bodyPr/>
                    <a:lstStyle/>
                    <a:p>
                      <a:pPr algn="ctr">
                        <a:lnSpc>
                          <a:spcPts val="1200"/>
                        </a:lnSpc>
                        <a:buNone/>
                      </a:pPr>
                      <a:r>
                        <a:rPr lang="ja-JP" sz="750" kern="100" dirty="0">
                          <a:effectLst/>
                          <a:latin typeface="Century" panose="02040604050505020304" pitchFamily="18" charset="0"/>
                          <a:ea typeface="ＭＳ 明朝" panose="02020609040205080304" pitchFamily="17" charset="-128"/>
                          <a:cs typeface="Times New Roman" panose="02020603050405020304" pitchFamily="18" charset="0"/>
                        </a:rPr>
                        <a:t>口座番号（右ヅメで記入してください）</a:t>
                      </a:r>
                    </a:p>
                  </a:txBody>
                  <a:tcPr marL="67493" marR="6749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gridSpan="11">
                  <a:txBody>
                    <a:bodyPr/>
                    <a:lstStyle/>
                    <a:p>
                      <a:pPr algn="ctr"/>
                      <a:r>
                        <a:rPr lang="ja-JP" sz="900" kern="100" dirty="0">
                          <a:effectLst/>
                          <a:latin typeface="Century" panose="02040604050505020304" pitchFamily="18" charset="0"/>
                          <a:ea typeface="ＭＳ 明朝" panose="02020609040205080304" pitchFamily="17" charset="-128"/>
                          <a:cs typeface="Times New Roman" panose="02020603050405020304" pitchFamily="18" charset="0"/>
                        </a:rPr>
                        <a:t>金融機関・支店コード</a:t>
                      </a:r>
                      <a:endParaRPr kumimoji="1" lang="ja-JP" altLang="en-US" dirty="0"/>
                    </a:p>
                  </a:txBody>
                  <a:tcPr marL="67493" marR="674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74518942"/>
                  </a:ext>
                </a:extLst>
              </a:tr>
              <a:tr h="306537">
                <a:tc gridSpan="2">
                  <a:txBody>
                    <a:bodyPr/>
                    <a:lstStyle/>
                    <a:p>
                      <a:pPr algn="ctr">
                        <a:spcBef>
                          <a:spcPts val="360"/>
                        </a:spcBef>
                        <a:spcAft>
                          <a:spcPts val="360"/>
                        </a:spcAft>
                        <a:buNone/>
                      </a:pP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１　普通</a:t>
                      </a:r>
                    </a:p>
                  </a:txBody>
                  <a:tcPr marL="67493" marR="67493"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4">
                  <a:txBody>
                    <a:bodyPr/>
                    <a:lstStyle/>
                    <a:p>
                      <a:pPr algn="ct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２　当座</a:t>
                      </a:r>
                      <a:endParaRPr kumimoji="1" lang="ja-JP" altLang="en-US" dirty="0"/>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gridSpan="2">
                  <a:txBody>
                    <a:bodyPr/>
                    <a:lstStyle/>
                    <a:p>
                      <a:pPr algn="ctr">
                        <a:spcBef>
                          <a:spcPts val="360"/>
                        </a:spcBef>
                        <a:spcAft>
                          <a:spcPts val="360"/>
                        </a:spcAft>
                        <a:buNone/>
                      </a:pPr>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kumimoji="1" lang="ja-JP" altLang="en-US" dirty="0"/>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B w="12700" cap="flat" cmpd="sng" algn="ctr">
                      <a:solidFill>
                        <a:srgbClr val="000000"/>
                      </a:solidFill>
                      <a:prstDash val="solid"/>
                      <a:round/>
                      <a:headEnd type="none" w="med" len="med"/>
                      <a:tailEnd type="none" w="med" len="med"/>
                    </a:lnB>
                    <a:noFill/>
                  </a:tcPr>
                </a:tc>
                <a:tc>
                  <a:txBody>
                    <a:bodyPr/>
                    <a:lstStyle/>
                    <a:p>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kumimoji="1" lang="ja-JP" altLang="en-US" dirty="0"/>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kumimoji="1" lang="ja-JP" altLang="en-US" dirty="0"/>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kumimoji="1" lang="ja-JP" altLang="en-US" dirty="0"/>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kumimoji="1" lang="ja-JP" altLang="en-US" dirty="0"/>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kumimoji="1" lang="ja-JP" altLang="en-US" dirty="0"/>
                    </a:p>
                  </a:txBody>
                  <a:tcPr marL="67493" marR="67493" marT="0" marB="0">
                    <a:lnL w="1270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000" kern="100" dirty="0">
                          <a:effectLst/>
                          <a:latin typeface="Century" panose="02040604050505020304" pitchFamily="18" charset="0"/>
                          <a:ea typeface="ＭＳ 明朝" panose="02020609040205080304" pitchFamily="17" charset="-128"/>
                          <a:cs typeface="Times New Roman" panose="02020603050405020304" pitchFamily="18" charset="0"/>
                        </a:rPr>
                        <a:t> </a:t>
                      </a:r>
                      <a:endParaRPr kumimoji="1" lang="ja-JP" altLang="en-US" dirty="0"/>
                    </a:p>
                  </a:txBody>
                  <a:tcPr marL="67493" marR="67493" marT="0" marB="0">
                    <a:lnL w="19050" cap="flat" cmpd="sng" algn="ctr">
                      <a:solidFill>
                        <a:srgbClr val="000000"/>
                      </a:solidFill>
                      <a:prstDash val="solid"/>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gridSpan="2">
                  <a:txBody>
                    <a:bodyPr/>
                    <a:lstStyle/>
                    <a:p>
                      <a:pPr algn="ctr">
                        <a:spcBef>
                          <a:spcPts val="360"/>
                        </a:spcBef>
                        <a:spcAft>
                          <a:spcPts val="360"/>
                        </a:spcAft>
                        <a:buNone/>
                      </a:pPr>
                      <a:r>
                        <a:rPr lang="en-US" sz="10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B w="190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2">
                  <a:txBody>
                    <a:bodyPr/>
                    <a:lstStyle/>
                    <a:p>
                      <a:pPr algn="ctr">
                        <a:spcBef>
                          <a:spcPts val="360"/>
                        </a:spcBef>
                        <a:spcAft>
                          <a:spcPts val="360"/>
                        </a:spcAft>
                        <a:buNone/>
                      </a:pPr>
                      <a:r>
                        <a:rPr lang="en-US" sz="10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B w="190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ctr">
                        <a:spcBef>
                          <a:spcPts val="360"/>
                        </a:spcBef>
                        <a:spcAft>
                          <a:spcPts val="360"/>
                        </a:spcAft>
                        <a:buNone/>
                      </a:pPr>
                      <a:r>
                        <a:rPr lang="en-US" sz="10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gridSpan="2">
                  <a:txBody>
                    <a:bodyPr/>
                    <a:lstStyle/>
                    <a:p>
                      <a:pPr algn="ctr">
                        <a:spcBef>
                          <a:spcPts val="360"/>
                        </a:spcBef>
                        <a:spcAft>
                          <a:spcPts val="360"/>
                        </a:spcAft>
                        <a:buNone/>
                      </a:pPr>
                      <a:r>
                        <a:rPr lang="en-US" sz="10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2">
                  <a:txBody>
                    <a:bodyPr/>
                    <a:lstStyle/>
                    <a:p>
                      <a:pPr algn="ctr">
                        <a:spcBef>
                          <a:spcPts val="360"/>
                        </a:spcBef>
                        <a:spcAft>
                          <a:spcPts val="360"/>
                        </a:spcAft>
                        <a:buNone/>
                      </a:pPr>
                      <a:r>
                        <a:rPr lang="en-US" sz="10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ctr">
                        <a:spcBef>
                          <a:spcPts val="360"/>
                        </a:spcBef>
                        <a:spcAft>
                          <a:spcPts val="360"/>
                        </a:spcAft>
                        <a:buNone/>
                      </a:pPr>
                      <a:r>
                        <a:rPr lang="en-US" sz="1000" kern="100">
                          <a:effectLst/>
                          <a:latin typeface="Century" panose="02040604050505020304" pitchFamily="18" charset="0"/>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7855515"/>
                  </a:ext>
                </a:extLst>
              </a:tr>
              <a:tr h="285784">
                <a:tc rowSpan="4">
                  <a:txBody>
                    <a:bodyPr/>
                    <a:lstStyle/>
                    <a:p>
                      <a:pPr marL="71755" marR="71755" algn="ctr">
                        <a:lnSpc>
                          <a:spcPts val="1400"/>
                        </a:lnSpc>
                        <a:buNone/>
                        <a:tabLst>
                          <a:tab pos="2700020" algn="ctr"/>
                          <a:tab pos="5400040" algn="r"/>
                          <a:tab pos="533400" algn="l"/>
                        </a:tabLst>
                      </a:pPr>
                      <a:r>
                        <a:rPr lang="ja-JP" sz="900" kern="100">
                          <a:effectLst/>
                          <a:latin typeface="Century" panose="02040604050505020304" pitchFamily="18" charset="0"/>
                          <a:ea typeface="ＭＳ 明朝" panose="02020609040205080304" pitchFamily="17" charset="-128"/>
                          <a:cs typeface="Times New Roman" panose="02020603050405020304" pitchFamily="18" charset="0"/>
                        </a:rPr>
                        <a:t>ゆうちょ銀行</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vert="eaVert">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rowSpan="2">
                  <a:txBody>
                    <a:bodyPr/>
                    <a:lstStyle/>
                    <a:p>
                      <a:pPr algn="ctr">
                        <a:lnSpc>
                          <a:spcPts val="1200"/>
                        </a:lnSpc>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p>
                      <a:pPr algn="ctr">
                        <a:lnSpc>
                          <a:spcPts val="1200"/>
                        </a:lnSpc>
                        <a:buNone/>
                        <a:tabLst>
                          <a:tab pos="2700020" algn="ctr"/>
                          <a:tab pos="5400040" algn="r"/>
                          <a:tab pos="533400" algn="l"/>
                        </a:tabLst>
                      </a:pPr>
                      <a:r>
                        <a:rPr lang="ja-JP" sz="900" kern="100">
                          <a:effectLst/>
                          <a:latin typeface="Century" panose="02040604050505020304" pitchFamily="18" charset="0"/>
                          <a:ea typeface="ＭＳ 明朝" panose="02020609040205080304" pitchFamily="17" charset="-128"/>
                          <a:cs typeface="Times New Roman" panose="02020603050405020304" pitchFamily="18" charset="0"/>
                        </a:rPr>
                        <a:t>記号番号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p>
                      <a:pPr algn="ctr">
                        <a:lnSpc>
                          <a:spcPts val="1200"/>
                        </a:lnSpc>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9">
                  <a:txBody>
                    <a:bodyPr/>
                    <a:lstStyle/>
                    <a:p>
                      <a:pPr algn="ctr">
                        <a:lnSpc>
                          <a:spcPts val="1200"/>
                        </a:lnSpc>
                        <a:buNone/>
                        <a:tabLst>
                          <a:tab pos="2700020" algn="ctr"/>
                          <a:tab pos="5400040" algn="r"/>
                          <a:tab pos="533400" algn="l"/>
                        </a:tabLst>
                      </a:pPr>
                      <a:r>
                        <a:rPr lang="ja-JP" sz="900" kern="100" dirty="0">
                          <a:effectLst/>
                          <a:latin typeface="Century" panose="02040604050505020304" pitchFamily="18" charset="0"/>
                          <a:ea typeface="ＭＳ 明朝" panose="02020609040205080304" pitchFamily="17" charset="-128"/>
                          <a:cs typeface="Times New Roman" panose="02020603050405020304" pitchFamily="18" charset="0"/>
                        </a:rPr>
                        <a:t>記号（▲通帳に記号があれば記入）</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gridSpan="14">
                  <a:txBody>
                    <a:bodyPr/>
                    <a:lstStyle/>
                    <a:p>
                      <a:pPr algn="ctr">
                        <a:lnSpc>
                          <a:spcPts val="1200"/>
                        </a:lnSpc>
                        <a:buNone/>
                        <a:tabLst>
                          <a:tab pos="2700020" algn="ctr"/>
                          <a:tab pos="5400040" algn="r"/>
                          <a:tab pos="533400" algn="l"/>
                        </a:tabLst>
                      </a:pPr>
                      <a:r>
                        <a:rPr lang="ja-JP" sz="900" kern="100" dirty="0">
                          <a:effectLst/>
                          <a:latin typeface="Century" panose="02040604050505020304" pitchFamily="18" charset="0"/>
                          <a:ea typeface="ＭＳ 明朝" panose="02020609040205080304" pitchFamily="17" charset="-128"/>
                          <a:cs typeface="Times New Roman" panose="02020603050405020304" pitchFamily="18" charset="0"/>
                        </a:rPr>
                        <a:t>番号（右ヅメで記入してください）</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lnT w="190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lnT w="190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95363519"/>
                  </a:ext>
                </a:extLst>
              </a:tr>
              <a:tr h="299970">
                <a:tc vMerge="1">
                  <a:txBody>
                    <a:bodyPr/>
                    <a:lstStyle/>
                    <a:p>
                      <a:endParaRPr kumimoji="1" lang="ja-JP" altLang="en-US"/>
                    </a:p>
                  </a:txBody>
                  <a:tcPr/>
                </a:tc>
                <a:tc vMerge="1">
                  <a:txBody>
                    <a:bodyPr/>
                    <a:lstStyle/>
                    <a:p>
                      <a:endParaRPr kumimoji="1" lang="ja-JP" altLang="en-US"/>
                    </a:p>
                  </a:txBody>
                  <a:tcPr/>
                </a:tc>
                <a:tc>
                  <a:txBody>
                    <a:bodyPr/>
                    <a:lstStyle/>
                    <a:p>
                      <a:pPr algn="ctr">
                        <a:lnSpc>
                          <a:spcPts val="1400"/>
                        </a:lnSpc>
                        <a:spcBef>
                          <a:spcPts val="360"/>
                        </a:spcBef>
                        <a:spcAft>
                          <a:spcPts val="360"/>
                        </a:spcAft>
                        <a:buNone/>
                        <a:tabLst>
                          <a:tab pos="2700020" algn="ctr"/>
                          <a:tab pos="5400040" algn="r"/>
                          <a:tab pos="533400" algn="l"/>
                        </a:tabLst>
                      </a:pPr>
                      <a:r>
                        <a:rPr lang="en-US" sz="9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ts val="1400"/>
                        </a:lnSpc>
                        <a:spcBef>
                          <a:spcPts val="360"/>
                        </a:spcBef>
                        <a:spcAft>
                          <a:spcPts val="360"/>
                        </a:spcAft>
                        <a:buNone/>
                        <a:tabLst>
                          <a:tab pos="2700020" algn="ctr"/>
                          <a:tab pos="5400040" algn="r"/>
                          <a:tab pos="533400" algn="l"/>
                        </a:tabLst>
                      </a:pPr>
                      <a:r>
                        <a:rPr lang="en-US" sz="9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kumimoji="1" lang="ja-JP" altLang="en-US" dirty="0"/>
                    </a:p>
                  </a:txBody>
                  <a:tcPr/>
                </a:tc>
                <a:tc gridSpan="2">
                  <a:txBody>
                    <a:bodyPr/>
                    <a:lstStyle/>
                    <a:p>
                      <a:pPr algn="ctr">
                        <a:lnSpc>
                          <a:spcPts val="1400"/>
                        </a:lnSpc>
                        <a:spcBef>
                          <a:spcPts val="360"/>
                        </a:spcBef>
                        <a:spcAft>
                          <a:spcPts val="360"/>
                        </a:spcAft>
                        <a:buNone/>
                        <a:tabLst>
                          <a:tab pos="2700020" algn="ctr"/>
                          <a:tab pos="5400040" algn="r"/>
                          <a:tab pos="533400" algn="l"/>
                        </a:tabLst>
                      </a:pPr>
                      <a:r>
                        <a:rPr lang="en-US" sz="9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dash"/>
                      <a:round/>
                      <a:headEnd type="none" w="med" len="med"/>
                      <a:tailEnd type="none" w="med" len="med"/>
                    </a:lnL>
                  </a:tcPr>
                </a:tc>
                <a:tc gridSpan="2">
                  <a:txBody>
                    <a:bodyPr/>
                    <a:lstStyle/>
                    <a:p>
                      <a:pPr algn="ctr">
                        <a:lnSpc>
                          <a:spcPts val="1400"/>
                        </a:lnSpc>
                        <a:spcBef>
                          <a:spcPts val="360"/>
                        </a:spcBef>
                        <a:spcAft>
                          <a:spcPts val="360"/>
                        </a:spcAft>
                        <a:buNone/>
                        <a:tabLst>
                          <a:tab pos="2700020" algn="ctr"/>
                          <a:tab pos="5400040" algn="r"/>
                          <a:tab pos="533400" algn="l"/>
                        </a:tabLst>
                      </a:pPr>
                      <a:r>
                        <a:rPr lang="en-US" sz="9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kumimoji="1" lang="ja-JP" altLang="en-US" dirty="0"/>
                    </a:p>
                  </a:txBody>
                  <a:tcPr/>
                </a:tc>
                <a:tc>
                  <a:txBody>
                    <a:bodyPr/>
                    <a:lstStyle/>
                    <a:p>
                      <a:pPr algn="ctr">
                        <a:lnSpc>
                          <a:spcPts val="1400"/>
                        </a:lnSpc>
                        <a:spcBef>
                          <a:spcPts val="360"/>
                        </a:spcBef>
                        <a:spcAft>
                          <a:spcPts val="360"/>
                        </a:spcAft>
                        <a:buNone/>
                        <a:tabLst>
                          <a:tab pos="2700020" algn="ctr"/>
                          <a:tab pos="5400040" algn="r"/>
                          <a:tab pos="533400" algn="l"/>
                        </a:tabLst>
                      </a:pPr>
                      <a:r>
                        <a:rPr lang="en-US" sz="9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a:txBody>
                    <a:bodyPr/>
                    <a:lstStyle/>
                    <a:p>
                      <a:pPr algn="ctr">
                        <a:lnSpc>
                          <a:spcPts val="1200"/>
                        </a:lnSpc>
                        <a:spcAft>
                          <a:spcPts val="360"/>
                        </a:spcAft>
                        <a:buNone/>
                        <a:tabLst>
                          <a:tab pos="2700020" algn="ctr"/>
                          <a:tab pos="5400040" algn="r"/>
                          <a:tab pos="533400" algn="l"/>
                        </a:tabLst>
                      </a:pPr>
                      <a:r>
                        <a:rPr lang="ja-JP" sz="900" kern="100" dirty="0">
                          <a:effectLst/>
                          <a:latin typeface="Century" panose="02040604050505020304" pitchFamily="18" charset="0"/>
                          <a:ea typeface="ＭＳ 明朝" panose="02020609040205080304" pitchFamily="17" charset="-128"/>
                          <a:cs typeface="Times New Roman" panose="02020603050405020304" pitchFamily="18" charset="0"/>
                        </a:rPr>
                        <a:t>▲</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a:txBody>
                    <a:bodyPr/>
                    <a:lstStyle/>
                    <a:p>
                      <a:pPr algn="ctr">
                        <a:lnSpc>
                          <a:spcPts val="1400"/>
                        </a:lnSpc>
                        <a:spcBef>
                          <a:spcPts val="360"/>
                        </a:spcBef>
                        <a:spcAft>
                          <a:spcPts val="360"/>
                        </a:spcAft>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ts val="1400"/>
                        </a:lnSpc>
                        <a:spcBef>
                          <a:spcPts val="360"/>
                        </a:spcBef>
                        <a:spcAft>
                          <a:spcPts val="360"/>
                        </a:spcAft>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B w="12700" cap="flat" cmpd="sng" algn="ctr">
                      <a:solidFill>
                        <a:srgbClr val="000000"/>
                      </a:solidFill>
                      <a:prstDash val="solid"/>
                      <a:round/>
                      <a:headEnd type="none" w="med" len="med"/>
                      <a:tailEnd type="none" w="med" len="med"/>
                    </a:lnB>
                    <a:noFill/>
                  </a:tcPr>
                </a:tc>
                <a:tc>
                  <a:txBody>
                    <a:bodyPr/>
                    <a:lstStyle/>
                    <a:p>
                      <a:pPr algn="ctr">
                        <a:lnSpc>
                          <a:spcPts val="1400"/>
                        </a:lnSpc>
                        <a:spcBef>
                          <a:spcPts val="360"/>
                        </a:spcBef>
                        <a:spcAft>
                          <a:spcPts val="360"/>
                        </a:spcAft>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B w="12700" cap="flat" cmpd="sng" algn="ctr">
                      <a:solidFill>
                        <a:srgbClr val="000000"/>
                      </a:solidFill>
                      <a:prstDash val="solid"/>
                      <a:round/>
                      <a:headEnd type="none" w="med" len="med"/>
                      <a:tailEnd type="none" w="med" len="med"/>
                    </a:lnB>
                    <a:noFill/>
                  </a:tcPr>
                </a:tc>
                <a:tc gridSpan="2">
                  <a:txBody>
                    <a:bodyPr/>
                    <a:lstStyle/>
                    <a:p>
                      <a:pPr algn="ctr">
                        <a:lnSpc>
                          <a:spcPts val="1400"/>
                        </a:lnSpc>
                        <a:spcBef>
                          <a:spcPts val="360"/>
                        </a:spcBef>
                        <a:spcAft>
                          <a:spcPts val="360"/>
                        </a:spcAft>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dash"/>
                      <a:round/>
                      <a:headEnd type="none" w="med" len="med"/>
                      <a:tailEnd type="none" w="med" len="med"/>
                    </a:lnL>
                  </a:tcPr>
                </a:tc>
                <a:tc gridSpan="2">
                  <a:txBody>
                    <a:bodyPr/>
                    <a:lstStyle/>
                    <a:p>
                      <a:pPr algn="ctr">
                        <a:lnSpc>
                          <a:spcPts val="1400"/>
                        </a:lnSpc>
                        <a:spcBef>
                          <a:spcPts val="360"/>
                        </a:spcBef>
                        <a:spcAft>
                          <a:spcPts val="360"/>
                        </a:spcAft>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dash"/>
                      <a:round/>
                      <a:headEnd type="none" w="med" len="med"/>
                      <a:tailEnd type="none" w="med" len="med"/>
                    </a:lnL>
                  </a:tcPr>
                </a:tc>
                <a:tc gridSpan="3">
                  <a:txBody>
                    <a:bodyPr/>
                    <a:lstStyle/>
                    <a:p>
                      <a:pPr algn="ctr">
                        <a:lnSpc>
                          <a:spcPts val="1400"/>
                        </a:lnSpc>
                        <a:spcBef>
                          <a:spcPts val="360"/>
                        </a:spcBef>
                        <a:spcAft>
                          <a:spcPts val="360"/>
                        </a:spcAft>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a:lnSpc>
                          <a:spcPts val="1400"/>
                        </a:lnSpc>
                        <a:spcBef>
                          <a:spcPts val="360"/>
                        </a:spcBef>
                        <a:spcAft>
                          <a:spcPts val="360"/>
                        </a:spcAft>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2">
                  <a:txBody>
                    <a:bodyPr/>
                    <a:lstStyle/>
                    <a:p>
                      <a:pPr algn="ctr">
                        <a:lnSpc>
                          <a:spcPts val="1400"/>
                        </a:lnSpc>
                        <a:spcBef>
                          <a:spcPts val="360"/>
                        </a:spcBef>
                        <a:spcAft>
                          <a:spcPts val="360"/>
                        </a:spcAft>
                        <a:buNone/>
                        <a:tabLst>
                          <a:tab pos="2700020" algn="ctr"/>
                          <a:tab pos="5400040" algn="r"/>
                          <a:tab pos="533400" algn="l"/>
                        </a:tabLst>
                      </a:pPr>
                      <a:r>
                        <a:rPr lang="en-US" sz="90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dash"/>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4241838719"/>
                  </a:ext>
                </a:extLst>
              </a:tr>
              <a:tr h="135799">
                <a:tc vMerge="1">
                  <a:txBody>
                    <a:bodyPr/>
                    <a:lstStyle/>
                    <a:p>
                      <a:endParaRPr kumimoji="1" lang="ja-JP" altLang="en-US"/>
                    </a:p>
                  </a:txBody>
                  <a:tcPr/>
                </a:tc>
                <a:tc gridSpan="4">
                  <a:txBody>
                    <a:bodyPr/>
                    <a:lstStyle/>
                    <a:p>
                      <a:pPr algn="ctr">
                        <a:lnSpc>
                          <a:spcPts val="1200"/>
                        </a:lnSpc>
                        <a:buNone/>
                        <a:tabLst>
                          <a:tab pos="2700020" algn="ctr"/>
                          <a:tab pos="5400040" algn="r"/>
                          <a:tab pos="533400" algn="l"/>
                        </a:tabLst>
                      </a:pPr>
                      <a:r>
                        <a:rPr lang="ja-JP" sz="900" kern="100">
                          <a:effectLst/>
                          <a:latin typeface="Century" panose="02040604050505020304" pitchFamily="18" charset="0"/>
                          <a:ea typeface="ＭＳ 明朝" panose="02020609040205080304" pitchFamily="17" charset="-128"/>
                          <a:cs typeface="Times New Roman" panose="02020603050405020304" pitchFamily="18" charset="0"/>
                        </a:rPr>
                        <a:t>種別コード</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gridSpan="7">
                  <a:txBody>
                    <a:bodyPr/>
                    <a:lstStyle/>
                    <a:p>
                      <a:pPr algn="ctr">
                        <a:lnSpc>
                          <a:spcPts val="1200"/>
                        </a:lnSpc>
                        <a:buNone/>
                        <a:tabLst>
                          <a:tab pos="2700020" algn="ctr"/>
                          <a:tab pos="5400040" algn="r"/>
                          <a:tab pos="533400" algn="l"/>
                        </a:tabLst>
                      </a:pPr>
                      <a:r>
                        <a:rPr lang="ja-JP" sz="900" kern="100">
                          <a:effectLst/>
                          <a:latin typeface="Century" panose="02040604050505020304" pitchFamily="18" charset="0"/>
                          <a:ea typeface="ＭＳ 明朝" panose="02020609040205080304" pitchFamily="17" charset="-128"/>
                          <a:cs typeface="Times New Roman" panose="02020603050405020304" pitchFamily="18" charset="0"/>
                        </a:rPr>
                        <a:t>払込先加入者名</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gridSpan="13">
                  <a:txBody>
                    <a:bodyPr/>
                    <a:lstStyle/>
                    <a:p>
                      <a:pPr algn="ctr">
                        <a:lnSpc>
                          <a:spcPts val="1200"/>
                        </a:lnSpc>
                        <a:buNone/>
                        <a:tabLst>
                          <a:tab pos="2700020" algn="ctr"/>
                          <a:tab pos="5400040" algn="r"/>
                          <a:tab pos="533400" algn="l"/>
                        </a:tabLst>
                      </a:pPr>
                      <a:r>
                        <a:rPr lang="ja-JP" sz="900" kern="100">
                          <a:effectLst/>
                          <a:latin typeface="Century" panose="02040604050505020304" pitchFamily="18" charset="0"/>
                          <a:ea typeface="ＭＳ 明朝" panose="02020609040205080304" pitchFamily="17" charset="-128"/>
                          <a:cs typeface="Times New Roman" panose="02020603050405020304" pitchFamily="18" charset="0"/>
                        </a:rPr>
                        <a:t>振替先口座番号</a:t>
                      </a:r>
                      <a:endParaRPr lang="ja-JP" sz="10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64840994"/>
                  </a:ext>
                </a:extLst>
              </a:tr>
              <a:tr h="259011">
                <a:tc vMerge="1">
                  <a:txBody>
                    <a:bodyPr/>
                    <a:lstStyle/>
                    <a:p>
                      <a:endParaRPr kumimoji="1" lang="ja-JP" altLang="en-US"/>
                    </a:p>
                  </a:txBody>
                  <a:tcPr/>
                </a:tc>
                <a:tc gridSpan="4">
                  <a:txBody>
                    <a:bodyPr/>
                    <a:lstStyle/>
                    <a:p>
                      <a:pPr algn="ctr">
                        <a:lnSpc>
                          <a:spcPts val="1400"/>
                        </a:lnSpc>
                        <a:spcBef>
                          <a:spcPts val="360"/>
                        </a:spcBef>
                        <a:spcAft>
                          <a:spcPts val="360"/>
                        </a:spcAft>
                        <a:buNone/>
                        <a:tabLst>
                          <a:tab pos="2700020" algn="ctr"/>
                          <a:tab pos="5400040" algn="r"/>
                          <a:tab pos="533400" algn="l"/>
                        </a:tabLst>
                      </a:pP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２２（水道）</a:t>
                      </a:r>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gridSpan="7">
                  <a:txBody>
                    <a:bodyPr/>
                    <a:lstStyle/>
                    <a:p>
                      <a:pPr algn="ctr">
                        <a:lnSpc>
                          <a:spcPts val="1400"/>
                        </a:lnSpc>
                        <a:spcBef>
                          <a:spcPts val="360"/>
                        </a:spcBef>
                        <a:spcAft>
                          <a:spcPts val="360"/>
                        </a:spcAft>
                        <a:buNone/>
                        <a:tabLst>
                          <a:tab pos="2700020" algn="ctr"/>
                          <a:tab pos="5400040" algn="r"/>
                          <a:tab pos="533400" algn="l"/>
                        </a:tabLst>
                      </a:pPr>
                      <a:r>
                        <a:rPr lang="ja-JP" sz="1000" kern="100" dirty="0">
                          <a:effectLst/>
                          <a:latin typeface="Century" panose="02040604050505020304" pitchFamily="18" charset="0"/>
                          <a:ea typeface="ＭＳ 明朝" panose="02020609040205080304" pitchFamily="17" charset="-128"/>
                          <a:cs typeface="Times New Roman" panose="02020603050405020304" pitchFamily="18" charset="0"/>
                        </a:rPr>
                        <a:t>長野県企業局</a:t>
                      </a:r>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gridSpan="13">
                  <a:txBody>
                    <a:bodyPr/>
                    <a:lstStyle/>
                    <a:p>
                      <a:pPr algn="ctr">
                        <a:lnSpc>
                          <a:spcPts val="1400"/>
                        </a:lnSpc>
                        <a:spcBef>
                          <a:spcPts val="360"/>
                        </a:spcBef>
                        <a:spcAft>
                          <a:spcPts val="360"/>
                        </a:spcAft>
                        <a:buNone/>
                        <a:tabLst>
                          <a:tab pos="2700020" algn="ctr"/>
                          <a:tab pos="5400040" algn="r"/>
                          <a:tab pos="533400" algn="l"/>
                        </a:tabLst>
                      </a:pPr>
                      <a:r>
                        <a:rPr lang="en-US" sz="1200" kern="100" dirty="0">
                          <a:effectLst/>
                          <a:latin typeface="ＭＳ 明朝" panose="02020609040205080304" pitchFamily="17" charset="-128"/>
                          <a:ea typeface="ＭＳ 明朝" panose="02020609040205080304" pitchFamily="17" charset="-128"/>
                          <a:cs typeface="Times New Roman" panose="02020603050405020304" pitchFamily="18" charset="0"/>
                        </a:rPr>
                        <a:t>00500-8-960334</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90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37609627"/>
                  </a:ext>
                </a:extLst>
              </a:tr>
              <a:tr h="285784">
                <a:tc gridSpan="2">
                  <a:txBody>
                    <a:bodyPr/>
                    <a:lstStyle/>
                    <a:p>
                      <a:pPr algn="ctr">
                        <a:lnSpc>
                          <a:spcPts val="1200"/>
                        </a:lnSpc>
                        <a:buNone/>
                        <a:tabLst>
                          <a:tab pos="2700020" algn="ctr"/>
                          <a:tab pos="5400040" algn="r"/>
                          <a:tab pos="533400" algn="l"/>
                        </a:tabLst>
                      </a:pP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払込開始年月</a:t>
                      </a:r>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gridSpan="3">
                  <a:txBody>
                    <a:bodyPr/>
                    <a:lstStyle/>
                    <a:p>
                      <a:pPr algn="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年　月</a:t>
                      </a:r>
                      <a:endParaRPr kumimoji="1" lang="ja-JP" altLang="en-US" sz="800" dirty="0"/>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dirty="0"/>
                    </a:p>
                  </a:txBody>
                  <a:tcPr/>
                </a:tc>
                <a:tc gridSpan="4">
                  <a:txBody>
                    <a:bodyPr/>
                    <a:lstStyle/>
                    <a:p>
                      <a:pPr algn="ct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払込日</a:t>
                      </a:r>
                      <a:endParaRPr kumimoji="1" lang="ja-JP" altLang="en-US" sz="800" dirty="0"/>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pPr algn="ctr">
                        <a:lnSpc>
                          <a:spcPts val="1200"/>
                        </a:lnSpc>
                        <a:buNone/>
                        <a:tabLst>
                          <a:tab pos="2700020" algn="ctr"/>
                          <a:tab pos="5400040" algn="r"/>
                        </a:tabLst>
                      </a:pPr>
                      <a:r>
                        <a:rPr lang="ja-JP" sz="900" kern="100" dirty="0">
                          <a:effectLst/>
                          <a:latin typeface="Century" panose="02040604050505020304" pitchFamily="18" charset="0"/>
                          <a:ea typeface="ＭＳ 明朝" panose="02020609040205080304" pitchFamily="17" charset="-128"/>
                          <a:cs typeface="Times New Roman" panose="02020603050405020304" pitchFamily="18" charset="0"/>
                        </a:rPr>
                        <a:t>毎月</a:t>
                      </a:r>
                      <a:r>
                        <a:rPr lang="en-US" sz="900" kern="100" dirty="0">
                          <a:effectLst/>
                          <a:latin typeface="Century" panose="02040604050505020304" pitchFamily="18" charset="0"/>
                          <a:ea typeface="ＭＳ 明朝" panose="02020609040205080304" pitchFamily="17" charset="-128"/>
                          <a:cs typeface="Times New Roman" panose="02020603050405020304" pitchFamily="18" charset="0"/>
                        </a:rPr>
                        <a:t>27</a:t>
                      </a:r>
                      <a:r>
                        <a:rPr lang="ja-JP" sz="900" kern="100" dirty="0">
                          <a:effectLst/>
                          <a:latin typeface="Century" panose="02040604050505020304" pitchFamily="18" charset="0"/>
                          <a:ea typeface="ＭＳ 明朝" panose="02020609040205080304" pitchFamily="17" charset="-128"/>
                          <a:cs typeface="Times New Roman" panose="02020603050405020304" pitchFamily="18" charset="0"/>
                        </a:rPr>
                        <a:t>日　再払込日</a:t>
                      </a:r>
                      <a:r>
                        <a:rPr lang="en-US" sz="900" kern="100" dirty="0">
                          <a:effectLst/>
                          <a:latin typeface="Century" panose="02040604050505020304" pitchFamily="18" charset="0"/>
                          <a:ea typeface="ＭＳ 明朝" panose="02020609040205080304" pitchFamily="17" charset="-128"/>
                          <a:cs typeface="Times New Roman" panose="02020603050405020304" pitchFamily="18" charset="0"/>
                        </a:rPr>
                        <a:t>20</a:t>
                      </a:r>
                      <a:r>
                        <a:rPr lang="ja-JP" sz="900" kern="100" dirty="0">
                          <a:effectLst/>
                          <a:latin typeface="Century" panose="02040604050505020304" pitchFamily="18" charset="0"/>
                          <a:ea typeface="ＭＳ 明朝" panose="02020609040205080304" pitchFamily="17" charset="-128"/>
                          <a:cs typeface="Times New Roman" panose="02020603050405020304" pitchFamily="18" charset="0"/>
                        </a:rPr>
                        <a:t>日</a:t>
                      </a: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（当日が休日等の非営業日の場合は翌営業日）</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7493" marR="67493" marT="0" marB="0">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gridSpan="16">
                  <a:txBody>
                    <a:bodyPr/>
                    <a:lstStyle/>
                    <a:p>
                      <a:pPr algn="ct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毎月</a:t>
                      </a:r>
                      <a:r>
                        <a:rPr lang="en-US" sz="800" kern="100" dirty="0">
                          <a:effectLst/>
                          <a:latin typeface="Century" panose="02040604050505020304" pitchFamily="18" charset="0"/>
                          <a:ea typeface="ＭＳ 明朝" panose="02020609040205080304" pitchFamily="17" charset="-128"/>
                          <a:cs typeface="Times New Roman" panose="02020603050405020304" pitchFamily="18" charset="0"/>
                        </a:rPr>
                        <a:t>27</a:t>
                      </a: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日　再払込日</a:t>
                      </a:r>
                      <a:r>
                        <a:rPr lang="en-US" sz="800" kern="100" dirty="0">
                          <a:effectLst/>
                          <a:latin typeface="Century" panose="02040604050505020304" pitchFamily="18" charset="0"/>
                          <a:ea typeface="ＭＳ 明朝" panose="02020609040205080304" pitchFamily="17" charset="-128"/>
                          <a:cs typeface="Times New Roman" panose="02020603050405020304" pitchFamily="18" charset="0"/>
                        </a:rPr>
                        <a:t>20</a:t>
                      </a:r>
                      <a:r>
                        <a:rPr lang="ja-JP" sz="800" kern="100" dirty="0">
                          <a:effectLst/>
                          <a:latin typeface="Century" panose="02040604050505020304" pitchFamily="18" charset="0"/>
                          <a:ea typeface="ＭＳ 明朝" panose="02020609040205080304" pitchFamily="17" charset="-128"/>
                          <a:cs typeface="Times New Roman" panose="02020603050405020304" pitchFamily="18" charset="0"/>
                        </a:rPr>
                        <a:t>日（当日が休日等の非営業日の場合は翌営業日）</a:t>
                      </a:r>
                      <a:endParaRPr kumimoji="1" lang="ja-JP" altLang="en-US" sz="800" dirty="0"/>
                    </a:p>
                  </a:txBody>
                  <a:tcPr marL="67493" marR="674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905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25976990"/>
                  </a:ext>
                </a:extLst>
              </a:tr>
            </a:tbl>
          </a:graphicData>
        </a:graphic>
      </p:graphicFrame>
      <p:sp>
        <p:nvSpPr>
          <p:cNvPr id="3" name="テキスト ボックス 2">
            <a:extLst>
              <a:ext uri="{FF2B5EF4-FFF2-40B4-BE49-F238E27FC236}">
                <a16:creationId xmlns:a16="http://schemas.microsoft.com/office/drawing/2014/main" id="{D2CF2DAC-60C5-DF6E-5961-4957895F7A84}"/>
              </a:ext>
            </a:extLst>
          </p:cNvPr>
          <p:cNvSpPr txBox="1"/>
          <p:nvPr/>
        </p:nvSpPr>
        <p:spPr>
          <a:xfrm>
            <a:off x="3542099" y="4084222"/>
            <a:ext cx="1818126" cy="246221"/>
          </a:xfrm>
          <a:prstGeom prst="rect">
            <a:avLst/>
          </a:prstGeom>
          <a:noFill/>
        </p:spPr>
        <p:txBody>
          <a:bodyPr wrap="none" rtlCol="0">
            <a:spAutoFit/>
          </a:bodyPr>
          <a:lstStyle/>
          <a:p>
            <a:r>
              <a:rPr kumimoji="1" lang="ja-JP" altLang="en-US" sz="1000" dirty="0">
                <a:solidFill>
                  <a:srgbClr val="FF432F"/>
                </a:solidFill>
                <a:latin typeface="Meiryo UI" panose="020B0604030504040204" pitchFamily="50" charset="-128"/>
                <a:ea typeface="Meiryo UI" panose="020B0604030504040204" pitchFamily="50" charset="-128"/>
              </a:rPr>
              <a:t>長野市川中島町四ツ屋１００</a:t>
            </a:r>
          </a:p>
        </p:txBody>
      </p:sp>
      <p:sp>
        <p:nvSpPr>
          <p:cNvPr id="8" name="テキスト ボックス 7">
            <a:extLst>
              <a:ext uri="{FF2B5EF4-FFF2-40B4-BE49-F238E27FC236}">
                <a16:creationId xmlns:a16="http://schemas.microsoft.com/office/drawing/2014/main" id="{77BE47B8-B6F7-0258-4261-09FA47C0FAA6}"/>
              </a:ext>
            </a:extLst>
          </p:cNvPr>
          <p:cNvSpPr txBox="1"/>
          <p:nvPr/>
        </p:nvSpPr>
        <p:spPr>
          <a:xfrm>
            <a:off x="2258451" y="7998736"/>
            <a:ext cx="1982771" cy="246221"/>
          </a:xfrm>
          <a:prstGeom prst="rect">
            <a:avLst/>
          </a:prstGeom>
          <a:noFill/>
        </p:spPr>
        <p:txBody>
          <a:bodyPr wrap="square" rtlCol="0">
            <a:spAutoFit/>
          </a:bodyPr>
          <a:lstStyle/>
          <a:p>
            <a:r>
              <a:rPr kumimoji="1" lang="ja-JP" altLang="en-US" sz="1000" spc="-150" dirty="0">
                <a:solidFill>
                  <a:srgbClr val="FF432F"/>
                </a:solidFill>
                <a:latin typeface="Meiryo UI" panose="020B0604030504040204" pitchFamily="50" charset="-128"/>
                <a:ea typeface="Meiryo UI" panose="020B0604030504040204" pitchFamily="50" charset="-128"/>
              </a:rPr>
              <a:t>１    　 ２　    ３ 　    ４ 　    ５     　６  　 ７</a:t>
            </a:r>
            <a:endParaRPr kumimoji="1" lang="ja-JP" altLang="en-US" sz="1100" spc="-150" dirty="0">
              <a:solidFill>
                <a:srgbClr val="FF432F"/>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C50CBE25-4E46-F89E-1819-A823388447A7}"/>
              </a:ext>
            </a:extLst>
          </p:cNvPr>
          <p:cNvSpPr txBox="1"/>
          <p:nvPr/>
        </p:nvSpPr>
        <p:spPr>
          <a:xfrm>
            <a:off x="2510712" y="7426453"/>
            <a:ext cx="1107996" cy="276999"/>
          </a:xfrm>
          <a:prstGeom prst="rect">
            <a:avLst/>
          </a:prstGeom>
          <a:noFill/>
        </p:spPr>
        <p:txBody>
          <a:bodyPr wrap="none" rtlCol="0">
            <a:spAutoFit/>
          </a:bodyPr>
          <a:lstStyle/>
          <a:p>
            <a:r>
              <a:rPr kumimoji="1" lang="ja-JP" altLang="en-US" sz="1200" dirty="0">
                <a:solidFill>
                  <a:srgbClr val="FF432F"/>
                </a:solidFill>
                <a:latin typeface="Meiryo UI" panose="020B0604030504040204" pitchFamily="50" charset="-128"/>
                <a:ea typeface="Meiryo UI" panose="020B0604030504040204" pitchFamily="50" charset="-128"/>
              </a:rPr>
              <a:t>○○○○○○</a:t>
            </a:r>
          </a:p>
        </p:txBody>
      </p:sp>
      <p:sp>
        <p:nvSpPr>
          <p:cNvPr id="10" name="テキスト ボックス 9">
            <a:extLst>
              <a:ext uri="{FF2B5EF4-FFF2-40B4-BE49-F238E27FC236}">
                <a16:creationId xmlns:a16="http://schemas.microsoft.com/office/drawing/2014/main" id="{03F59E0B-13E6-EE32-DE65-207CDCBEA69F}"/>
              </a:ext>
            </a:extLst>
          </p:cNvPr>
          <p:cNvSpPr txBox="1"/>
          <p:nvPr/>
        </p:nvSpPr>
        <p:spPr>
          <a:xfrm>
            <a:off x="5303493" y="7440933"/>
            <a:ext cx="748923" cy="261610"/>
          </a:xfrm>
          <a:prstGeom prst="rect">
            <a:avLst/>
          </a:prstGeom>
          <a:noFill/>
        </p:spPr>
        <p:txBody>
          <a:bodyPr wrap="none" rtlCol="0">
            <a:spAutoFit/>
          </a:bodyPr>
          <a:lstStyle/>
          <a:p>
            <a:r>
              <a:rPr kumimoji="1" lang="ja-JP" altLang="en-US" sz="1100" dirty="0">
                <a:solidFill>
                  <a:srgbClr val="FF432F"/>
                </a:solidFill>
                <a:latin typeface="Meiryo UI" panose="020B0604030504040204" pitchFamily="50" charset="-128"/>
                <a:ea typeface="Meiryo UI" panose="020B0604030504040204" pitchFamily="50" charset="-128"/>
              </a:rPr>
              <a:t>○○○○</a:t>
            </a:r>
          </a:p>
        </p:txBody>
      </p:sp>
      <p:sp>
        <p:nvSpPr>
          <p:cNvPr id="11" name="テキスト ボックス 10">
            <a:extLst>
              <a:ext uri="{FF2B5EF4-FFF2-40B4-BE49-F238E27FC236}">
                <a16:creationId xmlns:a16="http://schemas.microsoft.com/office/drawing/2014/main" id="{2C401331-26E9-BD72-7D7E-DE27215B6A73}"/>
              </a:ext>
            </a:extLst>
          </p:cNvPr>
          <p:cNvSpPr txBox="1"/>
          <p:nvPr/>
        </p:nvSpPr>
        <p:spPr>
          <a:xfrm>
            <a:off x="3669402" y="5071967"/>
            <a:ext cx="1210588" cy="276999"/>
          </a:xfrm>
          <a:prstGeom prst="rect">
            <a:avLst/>
          </a:prstGeom>
          <a:noFill/>
        </p:spPr>
        <p:txBody>
          <a:bodyPr wrap="none" rtlCol="0">
            <a:spAutoFit/>
          </a:bodyPr>
          <a:lstStyle/>
          <a:p>
            <a:r>
              <a:rPr kumimoji="1" lang="ja-JP" altLang="en-US" sz="1200" dirty="0">
                <a:solidFill>
                  <a:srgbClr val="FF432F"/>
                </a:solidFill>
                <a:latin typeface="Meiryo UI" panose="020B0604030504040204" pitchFamily="50" charset="-128"/>
                <a:ea typeface="Meiryo UI" panose="020B0604030504040204" pitchFamily="50" charset="-128"/>
              </a:rPr>
              <a:t>水　道　　太　郎</a:t>
            </a:r>
            <a:endParaRPr kumimoji="1" lang="ja-JP" altLang="en-US" sz="1600" dirty="0">
              <a:solidFill>
                <a:srgbClr val="FF432F"/>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AB407881-B9F4-76D8-FD60-D93C6EA866D8}"/>
              </a:ext>
            </a:extLst>
          </p:cNvPr>
          <p:cNvSpPr txBox="1"/>
          <p:nvPr/>
        </p:nvSpPr>
        <p:spPr>
          <a:xfrm>
            <a:off x="2099336" y="6593115"/>
            <a:ext cx="1210588" cy="276999"/>
          </a:xfrm>
          <a:prstGeom prst="rect">
            <a:avLst/>
          </a:prstGeom>
          <a:noFill/>
        </p:spPr>
        <p:txBody>
          <a:bodyPr wrap="none" rtlCol="0">
            <a:spAutoFit/>
          </a:bodyPr>
          <a:lstStyle/>
          <a:p>
            <a:r>
              <a:rPr kumimoji="1" lang="ja-JP" altLang="en-US" sz="1200" dirty="0">
                <a:solidFill>
                  <a:srgbClr val="FF432F"/>
                </a:solidFill>
                <a:latin typeface="Meiryo UI" panose="020B0604030504040204" pitchFamily="50" charset="-128"/>
                <a:ea typeface="Meiryo UI" panose="020B0604030504040204" pitchFamily="50" charset="-128"/>
              </a:rPr>
              <a:t>水　道　　太　郎</a:t>
            </a:r>
            <a:endParaRPr kumimoji="1" lang="ja-JP" altLang="en-US" sz="1600" dirty="0">
              <a:solidFill>
                <a:srgbClr val="FF432F"/>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C09A6AB9-0346-C736-E0AA-C90CF604B26C}"/>
              </a:ext>
            </a:extLst>
          </p:cNvPr>
          <p:cNvSpPr txBox="1"/>
          <p:nvPr/>
        </p:nvSpPr>
        <p:spPr>
          <a:xfrm>
            <a:off x="3691478" y="4902690"/>
            <a:ext cx="1167307" cy="169277"/>
          </a:xfrm>
          <a:prstGeom prst="rect">
            <a:avLst/>
          </a:prstGeom>
          <a:noFill/>
        </p:spPr>
        <p:txBody>
          <a:bodyPr wrap="none" rtlCol="0">
            <a:spAutoFit/>
          </a:bodyPr>
          <a:lstStyle/>
          <a:p>
            <a:r>
              <a:rPr kumimoji="1" lang="ja-JP" altLang="en-US" sz="500" dirty="0">
                <a:solidFill>
                  <a:srgbClr val="FF432F"/>
                </a:solidFill>
                <a:latin typeface="Meiryo UI" panose="020B0604030504040204" pitchFamily="50" charset="-128"/>
                <a:ea typeface="Meiryo UI" panose="020B0604030504040204" pitchFamily="50" charset="-128"/>
              </a:rPr>
              <a:t>スイ　　  　ドウ　　　 　　  タ　　　　 ロウ</a:t>
            </a:r>
            <a:endParaRPr kumimoji="1" lang="ja-JP" altLang="en-US" sz="700" dirty="0">
              <a:solidFill>
                <a:srgbClr val="FF432F"/>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8C6013E1-408D-F580-73B7-601D56E2F278}"/>
              </a:ext>
            </a:extLst>
          </p:cNvPr>
          <p:cNvSpPr txBox="1"/>
          <p:nvPr/>
        </p:nvSpPr>
        <p:spPr>
          <a:xfrm>
            <a:off x="2099336" y="6435638"/>
            <a:ext cx="1167307" cy="169277"/>
          </a:xfrm>
          <a:prstGeom prst="rect">
            <a:avLst/>
          </a:prstGeom>
          <a:noFill/>
        </p:spPr>
        <p:txBody>
          <a:bodyPr wrap="none" rtlCol="0">
            <a:spAutoFit/>
          </a:bodyPr>
          <a:lstStyle/>
          <a:p>
            <a:r>
              <a:rPr kumimoji="1" lang="ja-JP" altLang="en-US" sz="500" dirty="0">
                <a:solidFill>
                  <a:srgbClr val="FF432F"/>
                </a:solidFill>
                <a:latin typeface="Meiryo UI" panose="020B0604030504040204" pitchFamily="50" charset="-128"/>
                <a:ea typeface="Meiryo UI" panose="020B0604030504040204" pitchFamily="50" charset="-128"/>
              </a:rPr>
              <a:t>スイ　　  　ドウ　　　 　　  タ　　　　 ロウ</a:t>
            </a:r>
            <a:endParaRPr kumimoji="1" lang="ja-JP" altLang="en-US" sz="700" dirty="0">
              <a:solidFill>
                <a:srgbClr val="FF432F"/>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2F6376A4-C877-B3EC-89FD-4C38BB074BD2}"/>
              </a:ext>
            </a:extLst>
          </p:cNvPr>
          <p:cNvSpPr txBox="1"/>
          <p:nvPr/>
        </p:nvSpPr>
        <p:spPr>
          <a:xfrm>
            <a:off x="755239" y="5291643"/>
            <a:ext cx="654346" cy="384721"/>
          </a:xfrm>
          <a:prstGeom prst="rect">
            <a:avLst/>
          </a:prstGeom>
          <a:noFill/>
        </p:spPr>
        <p:txBody>
          <a:bodyPr wrap="none" rtlCol="0">
            <a:spAutoFit/>
          </a:bodyPr>
          <a:lstStyle/>
          <a:p>
            <a:r>
              <a:rPr kumimoji="1" lang="en-US" altLang="ja-JP" sz="900" spc="-150" dirty="0">
                <a:solidFill>
                  <a:srgbClr val="FF432F"/>
                </a:solidFill>
                <a:latin typeface="Meiryo UI" panose="020B0604030504040204" pitchFamily="50" charset="-128"/>
                <a:ea typeface="Meiryo UI" panose="020B0604030504040204" pitchFamily="50" charset="-128"/>
              </a:rPr>
              <a:t>0 2 6 -×××</a:t>
            </a:r>
          </a:p>
          <a:p>
            <a:r>
              <a:rPr kumimoji="1" lang="en-US" altLang="ja-JP" sz="1000" spc="-150" dirty="0">
                <a:solidFill>
                  <a:srgbClr val="FF432F"/>
                </a:solidFill>
                <a:latin typeface="Meiryo UI" panose="020B0604030504040204" pitchFamily="50" charset="-128"/>
                <a:ea typeface="Meiryo UI" panose="020B0604030504040204" pitchFamily="50" charset="-128"/>
              </a:rPr>
              <a:t>-××××</a:t>
            </a:r>
            <a:endParaRPr kumimoji="1" lang="ja-JP" altLang="en-US" sz="1000" spc="-150" dirty="0">
              <a:solidFill>
                <a:srgbClr val="FF432F"/>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A3E776A1-50A9-98F6-BBCE-6B63C8E05CE1}"/>
              </a:ext>
            </a:extLst>
          </p:cNvPr>
          <p:cNvSpPr txBox="1"/>
          <p:nvPr/>
        </p:nvSpPr>
        <p:spPr>
          <a:xfrm>
            <a:off x="1818650" y="5290292"/>
            <a:ext cx="809837" cy="400110"/>
          </a:xfrm>
          <a:prstGeom prst="rect">
            <a:avLst/>
          </a:prstGeom>
          <a:noFill/>
        </p:spPr>
        <p:txBody>
          <a:bodyPr wrap="none" rtlCol="0">
            <a:spAutoFit/>
          </a:bodyPr>
          <a:lstStyle/>
          <a:p>
            <a:r>
              <a:rPr kumimoji="1" lang="en-US" altLang="ja-JP" sz="1000" spc="-150" dirty="0">
                <a:solidFill>
                  <a:srgbClr val="FF432F"/>
                </a:solidFill>
                <a:latin typeface="Meiryo UI" panose="020B0604030504040204" pitchFamily="50" charset="-128"/>
                <a:ea typeface="Meiryo UI" panose="020B0604030504040204" pitchFamily="50" charset="-128"/>
              </a:rPr>
              <a:t>0 9 0 -××××</a:t>
            </a:r>
          </a:p>
          <a:p>
            <a:r>
              <a:rPr kumimoji="1" lang="en-US" altLang="ja-JP" sz="1000" spc="-150" dirty="0">
                <a:solidFill>
                  <a:srgbClr val="FF432F"/>
                </a:solidFill>
                <a:latin typeface="Meiryo UI" panose="020B0604030504040204" pitchFamily="50" charset="-128"/>
                <a:ea typeface="Meiryo UI" panose="020B0604030504040204" pitchFamily="50" charset="-128"/>
              </a:rPr>
              <a:t>-××××</a:t>
            </a:r>
            <a:endParaRPr kumimoji="1" lang="ja-JP" altLang="en-US" sz="1000" spc="-150" dirty="0">
              <a:solidFill>
                <a:srgbClr val="FF432F"/>
              </a:solidFill>
              <a:latin typeface="Meiryo UI" panose="020B0604030504040204" pitchFamily="50" charset="-128"/>
              <a:ea typeface="Meiryo UI" panose="020B0604030504040204" pitchFamily="50" charset="-128"/>
            </a:endParaRPr>
          </a:p>
        </p:txBody>
      </p:sp>
      <p:grpSp>
        <p:nvGrpSpPr>
          <p:cNvPr id="28" name="グループ化 27">
            <a:extLst>
              <a:ext uri="{FF2B5EF4-FFF2-40B4-BE49-F238E27FC236}">
                <a16:creationId xmlns:a16="http://schemas.microsoft.com/office/drawing/2014/main" id="{1C2C6E8F-4DB3-EBE5-0193-2825D81489C9}"/>
              </a:ext>
            </a:extLst>
          </p:cNvPr>
          <p:cNvGrpSpPr/>
          <p:nvPr/>
        </p:nvGrpSpPr>
        <p:grpSpPr>
          <a:xfrm>
            <a:off x="571663" y="86125"/>
            <a:ext cx="6203942" cy="1989260"/>
            <a:chOff x="540287" y="7657639"/>
            <a:chExt cx="6203942" cy="1989260"/>
          </a:xfrm>
        </p:grpSpPr>
        <p:sp>
          <p:nvSpPr>
            <p:cNvPr id="29" name="テキスト ボックス 28">
              <a:extLst>
                <a:ext uri="{FF2B5EF4-FFF2-40B4-BE49-F238E27FC236}">
                  <a16:creationId xmlns:a16="http://schemas.microsoft.com/office/drawing/2014/main" id="{44835DD2-0B72-108E-69F7-D4F8A066463E}"/>
                </a:ext>
              </a:extLst>
            </p:cNvPr>
            <p:cNvSpPr txBox="1"/>
            <p:nvPr/>
          </p:nvSpPr>
          <p:spPr>
            <a:xfrm>
              <a:off x="540287" y="8762298"/>
              <a:ext cx="6203942" cy="884601"/>
            </a:xfrm>
            <a:prstGeom prst="rect">
              <a:avLst/>
            </a:prstGeom>
            <a:noFill/>
          </p:spPr>
          <p:txBody>
            <a:bodyPr wrap="none" rtlCol="0">
              <a:spAutoFit/>
            </a:bodyPr>
            <a:lstStyle/>
            <a:p>
              <a:pPr>
                <a:lnSpc>
                  <a:spcPct val="150000"/>
                </a:lnSpc>
              </a:pPr>
              <a:r>
                <a:rPr kumimoji="1" lang="ja-JP" altLang="en-US" sz="1200" dirty="0">
                  <a:solidFill>
                    <a:srgbClr val="FF432F"/>
                  </a:solidFill>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県営水道では、クレジットカードの取り扱いはございませんので、ご了承ください。</a:t>
              </a:r>
              <a:endParaRPr kumimoji="1" lang="en-US" altLang="ja-JP" sz="1200" dirty="0">
                <a:latin typeface="Meiryo UI" panose="020B0604030504040204" pitchFamily="50" charset="-128"/>
                <a:ea typeface="Meiryo UI" panose="020B0604030504040204" pitchFamily="50" charset="-128"/>
              </a:endParaRPr>
            </a:p>
            <a:p>
              <a:pPr>
                <a:lnSpc>
                  <a:spcPct val="150000"/>
                </a:lnSpc>
              </a:pPr>
              <a:r>
                <a:rPr kumimoji="1" lang="ja-JP" altLang="en-US" sz="1200" dirty="0">
                  <a:solidFill>
                    <a:srgbClr val="FF432F"/>
                  </a:solidFill>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ご記入いただいた情報については「長野県個人情報保護条例」に基づき、適切に管理いたします。</a:t>
              </a:r>
            </a:p>
            <a:p>
              <a:pPr>
                <a:lnSpc>
                  <a:spcPct val="150000"/>
                </a:lnSpc>
              </a:pPr>
              <a:r>
                <a:rPr kumimoji="1" lang="ja-JP" altLang="en-US" sz="1200" dirty="0">
                  <a:solidFill>
                    <a:srgbClr val="FF432F"/>
                  </a:solidFill>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口座振替日は、２か月ごとお支払月の</a:t>
              </a:r>
              <a:r>
                <a:rPr kumimoji="1" lang="en-US" altLang="ja-JP" sz="1200" dirty="0">
                  <a:latin typeface="Meiryo UI" panose="020B0604030504040204" pitchFamily="50" charset="-128"/>
                  <a:ea typeface="Meiryo UI" panose="020B0604030504040204" pitchFamily="50" charset="-128"/>
                </a:rPr>
                <a:t>27</a:t>
              </a:r>
              <a:r>
                <a:rPr kumimoji="1" lang="ja-JP" altLang="en-US" sz="1200" dirty="0">
                  <a:latin typeface="Meiryo UI" panose="020B0604030504040204" pitchFamily="50" charset="-128"/>
                  <a:ea typeface="Meiryo UI" panose="020B0604030504040204" pitchFamily="50" charset="-128"/>
                </a:rPr>
                <a:t>日</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休日の場合は翌営業日</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です。</a:t>
              </a:r>
              <a:endParaRPr kumimoji="1" lang="en-US" altLang="ja-JP" sz="1200" dirty="0">
                <a:latin typeface="Meiryo UI" panose="020B0604030504040204" pitchFamily="50" charset="-128"/>
                <a:ea typeface="Meiryo UI" panose="020B0604030504040204" pitchFamily="50" charset="-128"/>
              </a:endParaRPr>
            </a:p>
          </p:txBody>
        </p:sp>
        <p:pic>
          <p:nvPicPr>
            <p:cNvPr id="33" name="図 32" descr="挿絵 が含まれている画像&#10;&#10;自動的に生成された説明">
              <a:extLst>
                <a:ext uri="{FF2B5EF4-FFF2-40B4-BE49-F238E27FC236}">
                  <a16:creationId xmlns:a16="http://schemas.microsoft.com/office/drawing/2014/main" id="{A476BE1B-4CA3-3B4A-F7B8-C13842B56297}"/>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122824" y="7657639"/>
              <a:ext cx="586860" cy="898347"/>
            </a:xfrm>
            <a:prstGeom prst="rect">
              <a:avLst/>
            </a:prstGeom>
          </p:spPr>
        </p:pic>
      </p:grpSp>
      <p:sp>
        <p:nvSpPr>
          <p:cNvPr id="34" name="Text Box 9">
            <a:extLst>
              <a:ext uri="{FF2B5EF4-FFF2-40B4-BE49-F238E27FC236}">
                <a16:creationId xmlns:a16="http://schemas.microsoft.com/office/drawing/2014/main" id="{737F6BBF-1304-DD07-60D2-F2EC615E0162}"/>
              </a:ext>
            </a:extLst>
          </p:cNvPr>
          <p:cNvSpPr txBox="1">
            <a:spLocks noChangeArrowheads="1"/>
          </p:cNvSpPr>
          <p:nvPr/>
        </p:nvSpPr>
        <p:spPr bwMode="auto">
          <a:xfrm>
            <a:off x="571663" y="2614746"/>
            <a:ext cx="2514601" cy="228600"/>
          </a:xfrm>
          <a:prstGeom prst="rect">
            <a:avLst/>
          </a:prstGeom>
          <a:solidFill>
            <a:srgbClr val="FFFFFF"/>
          </a:solidFill>
          <a:ln w="9525">
            <a:solidFill>
              <a:srgbClr val="000000"/>
            </a:solidFill>
            <a:prstDash val="dash"/>
            <a:miter lim="800000"/>
            <a:headEnd/>
            <a:tailEnd/>
          </a:ln>
        </p:spPr>
        <p:txBody>
          <a:bodyPr vert="horz" wrap="square" lIns="74295" tIns="8890" rIns="74295" bIns="889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長野市、千曲市（旧更埴市）のお客様用</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5" name="テキスト ボックス 34">
            <a:extLst>
              <a:ext uri="{FF2B5EF4-FFF2-40B4-BE49-F238E27FC236}">
                <a16:creationId xmlns:a16="http://schemas.microsoft.com/office/drawing/2014/main" id="{A8963432-F285-CAAD-24B8-8FD19C7420BC}"/>
              </a:ext>
            </a:extLst>
          </p:cNvPr>
          <p:cNvSpPr txBox="1"/>
          <p:nvPr/>
        </p:nvSpPr>
        <p:spPr>
          <a:xfrm>
            <a:off x="1522707" y="2911975"/>
            <a:ext cx="3668750" cy="502702"/>
          </a:xfrm>
          <a:prstGeom prst="rect">
            <a:avLst/>
          </a:prstGeom>
          <a:noFill/>
        </p:spPr>
        <p:txBody>
          <a:bodyPr wrap="square">
            <a:spAutoFit/>
          </a:bodyPr>
          <a:lstStyle/>
          <a:p>
            <a:pPr algn="ctr">
              <a:lnSpc>
                <a:spcPts val="1600"/>
              </a:lnSpc>
              <a:buNone/>
            </a:pPr>
            <a:r>
              <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rPr>
              <a:t>長野県水道料金口座振替依頼書</a:t>
            </a:r>
          </a:p>
          <a:p>
            <a:pPr algn="ctr">
              <a:lnSpc>
                <a:spcPts val="1600"/>
              </a:lnSpc>
              <a:buNone/>
            </a:pPr>
            <a:r>
              <a:rPr lang="ja-JP" altLang="ja-JP" sz="1400" kern="0" spc="435" dirty="0">
                <a:effectLst/>
                <a:latin typeface="Century" panose="02040604050505020304" pitchFamily="18" charset="0"/>
                <a:ea typeface="ＭＳ 明朝" panose="02020609040205080304" pitchFamily="17" charset="-128"/>
                <a:cs typeface="Times New Roman" panose="02020603050405020304" pitchFamily="18" charset="0"/>
              </a:rPr>
              <a:t>自動払込利用申込書</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6" name="テキスト ボックス 35">
            <a:extLst>
              <a:ext uri="{FF2B5EF4-FFF2-40B4-BE49-F238E27FC236}">
                <a16:creationId xmlns:a16="http://schemas.microsoft.com/office/drawing/2014/main" id="{F8876005-15A7-C9B4-E96C-AF68121C5D4D}"/>
              </a:ext>
            </a:extLst>
          </p:cNvPr>
          <p:cNvSpPr txBox="1"/>
          <p:nvPr/>
        </p:nvSpPr>
        <p:spPr>
          <a:xfrm>
            <a:off x="2834345" y="3351833"/>
            <a:ext cx="3587265" cy="261610"/>
          </a:xfrm>
          <a:prstGeom prst="rect">
            <a:avLst/>
          </a:prstGeom>
          <a:noFill/>
        </p:spPr>
        <p:txBody>
          <a:bodyPr wrap="square">
            <a:spAutoFit/>
          </a:bodyPr>
          <a:lstStyle/>
          <a:p>
            <a:pPr algn="r">
              <a:buNone/>
            </a:pPr>
            <a:r>
              <a:rPr lang="ja-JP" altLang="ja-JP" sz="1050" u="sng" kern="100" dirty="0">
                <a:effectLst/>
                <a:latin typeface="Century" panose="02040604050505020304" pitchFamily="18" charset="0"/>
                <a:ea typeface="ＭＳ 明朝" panose="02020609040205080304" pitchFamily="17" charset="-128"/>
                <a:cs typeface="Times New Roman" panose="02020603050405020304" pitchFamily="18" charset="0"/>
              </a:rPr>
              <a:t>　　　年　　　月　　　日</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7" name="テキスト ボックス 36">
            <a:extLst>
              <a:ext uri="{FF2B5EF4-FFF2-40B4-BE49-F238E27FC236}">
                <a16:creationId xmlns:a16="http://schemas.microsoft.com/office/drawing/2014/main" id="{56BBC8E4-B1FE-3A2E-1DCC-A76A103DF612}"/>
              </a:ext>
            </a:extLst>
          </p:cNvPr>
          <p:cNvSpPr txBox="1"/>
          <p:nvPr/>
        </p:nvSpPr>
        <p:spPr>
          <a:xfrm>
            <a:off x="409231" y="3472292"/>
            <a:ext cx="3668750" cy="415498"/>
          </a:xfrm>
          <a:prstGeom prst="rect">
            <a:avLst/>
          </a:prstGeom>
          <a:noFill/>
        </p:spPr>
        <p:txBody>
          <a:bodyPr wrap="square">
            <a:spAutoFit/>
          </a:bodyPr>
          <a:lstStyle/>
          <a:p>
            <a:pPr marL="227965" algn="just">
              <a:buNone/>
            </a:pPr>
            <a:r>
              <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rPr>
              <a:t>長野県公営企業出（収）納事務取扱店</a:t>
            </a:r>
          </a:p>
          <a:p>
            <a:pPr marL="227965" indent="2235200" algn="just">
              <a:buNone/>
            </a:pPr>
            <a:r>
              <a:rPr lang="ja-JP" altLang="ja-JP" sz="1050" kern="100" dirty="0">
                <a:effectLst/>
                <a:latin typeface="Century" panose="02040604050505020304" pitchFamily="18" charset="0"/>
                <a:ea typeface="ＭＳ ゴシック" panose="020B0609070205080204" pitchFamily="49" charset="-128"/>
                <a:cs typeface="Times New Roman" panose="02020603050405020304" pitchFamily="18" charset="0"/>
              </a:rPr>
              <a:t>様</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pSp>
        <p:nvGrpSpPr>
          <p:cNvPr id="38" name="グループ化 37">
            <a:extLst>
              <a:ext uri="{FF2B5EF4-FFF2-40B4-BE49-F238E27FC236}">
                <a16:creationId xmlns:a16="http://schemas.microsoft.com/office/drawing/2014/main" id="{CCA8D7BC-F74F-FBB3-FFB4-D0659869A448}"/>
              </a:ext>
            </a:extLst>
          </p:cNvPr>
          <p:cNvGrpSpPr/>
          <p:nvPr/>
        </p:nvGrpSpPr>
        <p:grpSpPr>
          <a:xfrm>
            <a:off x="4940736" y="3016293"/>
            <a:ext cx="1731595" cy="331845"/>
            <a:chOff x="4748495" y="1214078"/>
            <a:chExt cx="1731595" cy="331845"/>
          </a:xfrm>
        </p:grpSpPr>
        <p:sp>
          <p:nvSpPr>
            <p:cNvPr id="39" name="フリーフォーム: 図形 38">
              <a:extLst>
                <a:ext uri="{FF2B5EF4-FFF2-40B4-BE49-F238E27FC236}">
                  <a16:creationId xmlns:a16="http://schemas.microsoft.com/office/drawing/2014/main" id="{08748466-BBB6-FBEA-3CC2-91BE07A3A564}"/>
                </a:ext>
              </a:extLst>
            </p:cNvPr>
            <p:cNvSpPr/>
            <p:nvPr/>
          </p:nvSpPr>
          <p:spPr>
            <a:xfrm rot="10800000">
              <a:off x="4767572" y="1237969"/>
              <a:ext cx="1712518" cy="307954"/>
            </a:xfrm>
            <a:custGeom>
              <a:avLst/>
              <a:gdLst>
                <a:gd name="connsiteX0" fmla="*/ 1672617 w 1712518"/>
                <a:gd name="connsiteY0" fmla="*/ 307954 h 307954"/>
                <a:gd name="connsiteX1" fmla="*/ 39901 w 1712518"/>
                <a:gd name="connsiteY1" fmla="*/ 307954 h 307954"/>
                <a:gd name="connsiteX2" fmla="*/ 0 w 1712518"/>
                <a:gd name="connsiteY2" fmla="*/ 268053 h 307954"/>
                <a:gd name="connsiteX3" fmla="*/ 0 w 1712518"/>
                <a:gd name="connsiteY3" fmla="*/ 108453 h 307954"/>
                <a:gd name="connsiteX4" fmla="*/ 39901 w 1712518"/>
                <a:gd name="connsiteY4" fmla="*/ 68552 h 307954"/>
                <a:gd name="connsiteX5" fmla="*/ 1567530 w 1712518"/>
                <a:gd name="connsiteY5" fmla="*/ 68552 h 307954"/>
                <a:gd name="connsiteX6" fmla="*/ 1607216 w 1712518"/>
                <a:gd name="connsiteY6" fmla="*/ 0 h 307954"/>
                <a:gd name="connsiteX7" fmla="*/ 1646903 w 1712518"/>
                <a:gd name="connsiteY7" fmla="*/ 68552 h 307954"/>
                <a:gd name="connsiteX8" fmla="*/ 1672617 w 1712518"/>
                <a:gd name="connsiteY8" fmla="*/ 68552 h 307954"/>
                <a:gd name="connsiteX9" fmla="*/ 1712518 w 1712518"/>
                <a:gd name="connsiteY9" fmla="*/ 108453 h 307954"/>
                <a:gd name="connsiteX10" fmla="*/ 1712518 w 1712518"/>
                <a:gd name="connsiteY10" fmla="*/ 268053 h 307954"/>
                <a:gd name="connsiteX11" fmla="*/ 1672617 w 1712518"/>
                <a:gd name="connsiteY11" fmla="*/ 307954 h 307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12518" h="307954">
                  <a:moveTo>
                    <a:pt x="1672617" y="307954"/>
                  </a:moveTo>
                  <a:lnTo>
                    <a:pt x="39901" y="307954"/>
                  </a:lnTo>
                  <a:cubicBezTo>
                    <a:pt x="17864" y="307954"/>
                    <a:pt x="0" y="290090"/>
                    <a:pt x="0" y="268053"/>
                  </a:cubicBezTo>
                  <a:lnTo>
                    <a:pt x="0" y="108453"/>
                  </a:lnTo>
                  <a:cubicBezTo>
                    <a:pt x="0" y="86416"/>
                    <a:pt x="17864" y="68552"/>
                    <a:pt x="39901" y="68552"/>
                  </a:cubicBezTo>
                  <a:lnTo>
                    <a:pt x="1567530" y="68552"/>
                  </a:lnTo>
                  <a:lnTo>
                    <a:pt x="1607216" y="0"/>
                  </a:lnTo>
                  <a:lnTo>
                    <a:pt x="1646903" y="68552"/>
                  </a:lnTo>
                  <a:lnTo>
                    <a:pt x="1672617" y="68552"/>
                  </a:lnTo>
                  <a:cubicBezTo>
                    <a:pt x="1694654" y="68552"/>
                    <a:pt x="1712518" y="86416"/>
                    <a:pt x="1712518" y="108453"/>
                  </a:cubicBezTo>
                  <a:lnTo>
                    <a:pt x="1712518" y="268053"/>
                  </a:lnTo>
                  <a:cubicBezTo>
                    <a:pt x="1712518" y="290090"/>
                    <a:pt x="1694654" y="307954"/>
                    <a:pt x="1672617" y="307954"/>
                  </a:cubicBezTo>
                  <a:close/>
                </a:path>
              </a:pathLst>
            </a:custGeom>
            <a:solidFill>
              <a:srgbClr val="E78B0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40" name="テキスト ボックス 39">
              <a:extLst>
                <a:ext uri="{FF2B5EF4-FFF2-40B4-BE49-F238E27FC236}">
                  <a16:creationId xmlns:a16="http://schemas.microsoft.com/office/drawing/2014/main" id="{ABDEEDC8-747C-6979-D4B7-1A5212AE1223}"/>
                </a:ext>
              </a:extLst>
            </p:cNvPr>
            <p:cNvSpPr txBox="1"/>
            <p:nvPr/>
          </p:nvSpPr>
          <p:spPr>
            <a:xfrm>
              <a:off x="4748495" y="1214078"/>
              <a:ext cx="1723549" cy="246221"/>
            </a:xfrm>
            <a:prstGeom prst="rect">
              <a:avLst/>
            </a:prstGeom>
            <a:noFill/>
          </p:spPr>
          <p:txBody>
            <a:bodyPr wrap="none" rtlCol="0">
              <a:spAutoFit/>
            </a:bodyPr>
            <a:lstStyle/>
            <a:p>
              <a:r>
                <a:rPr kumimoji="1" lang="ja-JP" altLang="en-US" sz="1000" b="1" dirty="0">
                  <a:solidFill>
                    <a:schemeClr val="bg1"/>
                  </a:solidFill>
                  <a:latin typeface="HG丸ｺﾞｼｯｸM-PRO" panose="020F0600000000000000" pitchFamily="50" charset="-128"/>
                  <a:ea typeface="HG丸ｺﾞｼｯｸM-PRO" panose="020F0600000000000000" pitchFamily="50" charset="-128"/>
                </a:rPr>
                <a:t>申込日を記入してください</a:t>
              </a:r>
              <a:endParaRPr kumimoji="1" lang="ja-JP" altLang="en-US" sz="900" b="1" dirty="0">
                <a:solidFill>
                  <a:schemeClr val="bg1"/>
                </a:solidFill>
                <a:latin typeface="HG丸ｺﾞｼｯｸM-PRO" panose="020F0600000000000000" pitchFamily="50" charset="-128"/>
                <a:ea typeface="HG丸ｺﾞｼｯｸM-PRO" panose="020F0600000000000000" pitchFamily="50" charset="-128"/>
              </a:endParaRPr>
            </a:p>
          </p:txBody>
        </p:sp>
      </p:grpSp>
      <p:cxnSp>
        <p:nvCxnSpPr>
          <p:cNvPr id="41" name="直線コネクタ 40">
            <a:extLst>
              <a:ext uri="{FF2B5EF4-FFF2-40B4-BE49-F238E27FC236}">
                <a16:creationId xmlns:a16="http://schemas.microsoft.com/office/drawing/2014/main" id="{59B773FA-3315-0191-F45C-C02BD3C9E600}"/>
              </a:ext>
            </a:extLst>
          </p:cNvPr>
          <p:cNvCxnSpPr/>
          <p:nvPr/>
        </p:nvCxnSpPr>
        <p:spPr>
          <a:xfrm>
            <a:off x="459595" y="2395810"/>
            <a:ext cx="6120000" cy="0"/>
          </a:xfrm>
          <a:prstGeom prst="line">
            <a:avLst/>
          </a:prstGeom>
          <a:ln w="12700">
            <a:solidFill>
              <a:srgbClr val="FF432F"/>
            </a:solidFill>
          </a:ln>
        </p:spPr>
        <p:style>
          <a:lnRef idx="1">
            <a:schemeClr val="accent1"/>
          </a:lnRef>
          <a:fillRef idx="0">
            <a:schemeClr val="accent1"/>
          </a:fillRef>
          <a:effectRef idx="0">
            <a:schemeClr val="accent1"/>
          </a:effectRef>
          <a:fontRef idx="minor">
            <a:schemeClr val="tx1"/>
          </a:fontRef>
        </p:style>
      </p:cxnSp>
      <p:sp>
        <p:nvSpPr>
          <p:cNvPr id="42" name="四角形: 角を丸くする 41">
            <a:extLst>
              <a:ext uri="{FF2B5EF4-FFF2-40B4-BE49-F238E27FC236}">
                <a16:creationId xmlns:a16="http://schemas.microsoft.com/office/drawing/2014/main" id="{3F51CE06-51D7-DC8A-71EE-51A173A9CCCE}"/>
              </a:ext>
            </a:extLst>
          </p:cNvPr>
          <p:cNvSpPr/>
          <p:nvPr/>
        </p:nvSpPr>
        <p:spPr>
          <a:xfrm>
            <a:off x="2424569" y="2217505"/>
            <a:ext cx="2181158" cy="368433"/>
          </a:xfrm>
          <a:prstGeom prst="roundRect">
            <a:avLst>
              <a:gd name="adj" fmla="val 50000"/>
            </a:avLst>
          </a:prstGeom>
          <a:solidFill>
            <a:srgbClr val="FF432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r>
              <a:rPr kumimoji="1" lang="ja-JP" altLang="en-US" b="1" spc="600" dirty="0">
                <a:solidFill>
                  <a:schemeClr val="bg1"/>
                </a:solidFill>
                <a:latin typeface="Meiryo UI" panose="020B0604030504040204" pitchFamily="50" charset="-128"/>
                <a:ea typeface="Meiryo UI" panose="020B0604030504040204" pitchFamily="50" charset="-128"/>
              </a:rPr>
              <a:t> 記　入　例</a:t>
            </a:r>
          </a:p>
        </p:txBody>
      </p:sp>
      <p:sp>
        <p:nvSpPr>
          <p:cNvPr id="44" name="正方形/長方形 43">
            <a:extLst>
              <a:ext uri="{FF2B5EF4-FFF2-40B4-BE49-F238E27FC236}">
                <a16:creationId xmlns:a16="http://schemas.microsoft.com/office/drawing/2014/main" id="{88D88F75-1D65-F16C-C6DA-DBB6CFCA458F}"/>
              </a:ext>
            </a:extLst>
          </p:cNvPr>
          <p:cNvSpPr/>
          <p:nvPr/>
        </p:nvSpPr>
        <p:spPr>
          <a:xfrm>
            <a:off x="4605727" y="3334394"/>
            <a:ext cx="1834960" cy="246221"/>
          </a:xfrm>
          <a:prstGeom prst="rect">
            <a:avLst/>
          </a:prstGeom>
          <a:noFill/>
          <a:ln w="15875">
            <a:solidFill>
              <a:srgbClr val="FF432F"/>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8" name="テキスト ボックス 47">
            <a:extLst>
              <a:ext uri="{FF2B5EF4-FFF2-40B4-BE49-F238E27FC236}">
                <a16:creationId xmlns:a16="http://schemas.microsoft.com/office/drawing/2014/main" id="{A2DE51E0-DC36-1C7B-C391-343F089078F1}"/>
              </a:ext>
            </a:extLst>
          </p:cNvPr>
          <p:cNvSpPr txBox="1"/>
          <p:nvPr/>
        </p:nvSpPr>
        <p:spPr>
          <a:xfrm>
            <a:off x="409231" y="5686137"/>
            <a:ext cx="5987101" cy="717761"/>
          </a:xfrm>
          <a:prstGeom prst="rect">
            <a:avLst/>
          </a:prstGeom>
          <a:noFill/>
        </p:spPr>
        <p:txBody>
          <a:bodyPr wrap="square">
            <a:spAutoFit/>
          </a:bodyPr>
          <a:lstStyle/>
          <a:p>
            <a:pPr marL="455930" marR="748030" algn="just">
              <a:lnSpc>
                <a:spcPts val="1600"/>
              </a:lnSpc>
              <a:spcBef>
                <a:spcPts val="600"/>
              </a:spcBef>
              <a:buNone/>
              <a:tabLst>
                <a:tab pos="2700020" algn="ctr"/>
                <a:tab pos="5400040" algn="r"/>
                <a:tab pos="533400" algn="l"/>
              </a:tabLst>
            </a:pPr>
            <a:r>
              <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rPr>
              <a:t>　私が長野県企業局に納入する水道料金は口座振替により納入したいので、納入通知書記載の金額を下記により、預金口座から払い出してください。</a:t>
            </a:r>
          </a:p>
          <a:p>
            <a:pPr marL="217170" algn="ctr">
              <a:lnSpc>
                <a:spcPts val="2000"/>
              </a:lnSpc>
              <a:buNone/>
            </a:pPr>
            <a:r>
              <a:rPr lang="ja-JP" alt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rPr>
              <a:t>記</a:t>
            </a:r>
          </a:p>
        </p:txBody>
      </p:sp>
      <p:sp>
        <p:nvSpPr>
          <p:cNvPr id="49" name="正方形/長方形 48">
            <a:extLst>
              <a:ext uri="{FF2B5EF4-FFF2-40B4-BE49-F238E27FC236}">
                <a16:creationId xmlns:a16="http://schemas.microsoft.com/office/drawing/2014/main" id="{4B76B2C9-1F4D-0117-1598-73A98C294748}"/>
              </a:ext>
            </a:extLst>
          </p:cNvPr>
          <p:cNvSpPr/>
          <p:nvPr/>
        </p:nvSpPr>
        <p:spPr>
          <a:xfrm>
            <a:off x="434253" y="6393624"/>
            <a:ext cx="6109726" cy="2892496"/>
          </a:xfrm>
          <a:prstGeom prst="rect">
            <a:avLst/>
          </a:prstGeom>
          <a:noFill/>
          <a:ln w="19050">
            <a:solidFill>
              <a:srgbClr val="FF432F"/>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吹き出し: 角を丸めた四角形 49">
            <a:extLst>
              <a:ext uri="{FF2B5EF4-FFF2-40B4-BE49-F238E27FC236}">
                <a16:creationId xmlns:a16="http://schemas.microsoft.com/office/drawing/2014/main" id="{ADE5EA4B-97A7-9B8B-6176-1EC3EB89F319}"/>
              </a:ext>
            </a:extLst>
          </p:cNvPr>
          <p:cNvSpPr/>
          <p:nvPr/>
        </p:nvSpPr>
        <p:spPr>
          <a:xfrm>
            <a:off x="5303491" y="3752844"/>
            <a:ext cx="1437567" cy="546559"/>
          </a:xfrm>
          <a:prstGeom prst="wedgeRoundRectCallout">
            <a:avLst>
              <a:gd name="adj1" fmla="val -62285"/>
              <a:gd name="adj2" fmla="val -3293"/>
              <a:gd name="adj3" fmla="val 16667"/>
            </a:avLst>
          </a:prstGeom>
          <a:solidFill>
            <a:srgbClr val="E78B03"/>
          </a:solidFill>
          <a:ln>
            <a:solidFill>
              <a:srgbClr val="E78B0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bg1"/>
                </a:solidFill>
                <a:latin typeface="HG丸ｺﾞｼｯｸM-PRO" panose="020F0600000000000000" pitchFamily="50" charset="-128"/>
                <a:ea typeface="HG丸ｺﾞｼｯｸM-PRO" panose="020F0600000000000000" pitchFamily="50" charset="-128"/>
              </a:rPr>
              <a:t>水道を使用する方の住所、氏名電話番号を記入してください</a:t>
            </a:r>
          </a:p>
        </p:txBody>
      </p:sp>
      <p:sp>
        <p:nvSpPr>
          <p:cNvPr id="51" name="吹き出し: 角を丸めた四角形 50">
            <a:extLst>
              <a:ext uri="{FF2B5EF4-FFF2-40B4-BE49-F238E27FC236}">
                <a16:creationId xmlns:a16="http://schemas.microsoft.com/office/drawing/2014/main" id="{AA1CE32A-F4BF-1B27-E4EE-2914E884D033}"/>
              </a:ext>
            </a:extLst>
          </p:cNvPr>
          <p:cNvSpPr/>
          <p:nvPr/>
        </p:nvSpPr>
        <p:spPr>
          <a:xfrm>
            <a:off x="5303492" y="4403368"/>
            <a:ext cx="1437567" cy="673463"/>
          </a:xfrm>
          <a:prstGeom prst="wedgeRoundRectCallout">
            <a:avLst>
              <a:gd name="adj1" fmla="val -63000"/>
              <a:gd name="adj2" fmla="val -15498"/>
              <a:gd name="adj3" fmla="val 16667"/>
            </a:avLst>
          </a:prstGeom>
          <a:solidFill>
            <a:srgbClr val="E78B03"/>
          </a:solidFill>
          <a:ln>
            <a:solidFill>
              <a:srgbClr val="E78B0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chemeClr val="bg1"/>
                </a:solidFill>
                <a:latin typeface="HG丸ｺﾞｼｯｸM-PRO" panose="020F0600000000000000" pitchFamily="50" charset="-128"/>
                <a:ea typeface="HG丸ｺﾞｼｯｸM-PRO" panose="020F0600000000000000" pitchFamily="50" charset="-128"/>
              </a:rPr>
              <a:t>水道を使用する場所が上記住所と異なる場合に記入してください</a:t>
            </a:r>
          </a:p>
        </p:txBody>
      </p:sp>
      <p:sp>
        <p:nvSpPr>
          <p:cNvPr id="52" name="吹き出し: 角を丸めた四角形 51">
            <a:extLst>
              <a:ext uri="{FF2B5EF4-FFF2-40B4-BE49-F238E27FC236}">
                <a16:creationId xmlns:a16="http://schemas.microsoft.com/office/drawing/2014/main" id="{E32C8DA0-FDC5-D029-DC30-F7EFF280A51A}"/>
              </a:ext>
            </a:extLst>
          </p:cNvPr>
          <p:cNvSpPr/>
          <p:nvPr/>
        </p:nvSpPr>
        <p:spPr>
          <a:xfrm>
            <a:off x="5303491" y="5734385"/>
            <a:ext cx="1437567" cy="546559"/>
          </a:xfrm>
          <a:prstGeom prst="wedgeRoundRectCallout">
            <a:avLst>
              <a:gd name="adj1" fmla="val -74918"/>
              <a:gd name="adj2" fmla="val -68773"/>
              <a:gd name="adj3" fmla="val 16667"/>
            </a:avLst>
          </a:prstGeom>
          <a:solidFill>
            <a:srgbClr val="E78B03"/>
          </a:solidFill>
          <a:ln>
            <a:solidFill>
              <a:srgbClr val="E78B0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bg1"/>
                </a:solidFill>
                <a:latin typeface="HG丸ｺﾞｼｯｸM-PRO" panose="020F0600000000000000" pitchFamily="50" charset="-128"/>
                <a:ea typeface="HG丸ｺﾞｼｯｸM-PRO" panose="020F0600000000000000" pitchFamily="50" charset="-128"/>
              </a:rPr>
              <a:t>口座名義人との関係を記入してください</a:t>
            </a:r>
          </a:p>
        </p:txBody>
      </p:sp>
      <p:sp>
        <p:nvSpPr>
          <p:cNvPr id="53" name="吹き出し: 角を丸めた四角形 52">
            <a:extLst>
              <a:ext uri="{FF2B5EF4-FFF2-40B4-BE49-F238E27FC236}">
                <a16:creationId xmlns:a16="http://schemas.microsoft.com/office/drawing/2014/main" id="{80CDE5CC-162E-DDCE-9667-7D7A0DC86CB8}"/>
              </a:ext>
            </a:extLst>
          </p:cNvPr>
          <p:cNvSpPr/>
          <p:nvPr/>
        </p:nvSpPr>
        <p:spPr>
          <a:xfrm>
            <a:off x="5601060" y="6665218"/>
            <a:ext cx="1146881" cy="546559"/>
          </a:xfrm>
          <a:prstGeom prst="wedgeRoundRectCallout">
            <a:avLst>
              <a:gd name="adj1" fmla="val -62285"/>
              <a:gd name="adj2" fmla="val -3293"/>
              <a:gd name="adj3" fmla="val 16667"/>
            </a:avLst>
          </a:prstGeom>
          <a:solidFill>
            <a:srgbClr val="E78B03"/>
          </a:solidFill>
          <a:ln>
            <a:solidFill>
              <a:srgbClr val="E78B0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bg1"/>
                </a:solidFill>
                <a:latin typeface="HG丸ｺﾞｼｯｸM-PRO" panose="020F0600000000000000" pitchFamily="50" charset="-128"/>
                <a:ea typeface="HG丸ｺﾞｼｯｸM-PRO" panose="020F0600000000000000" pitchFamily="50" charset="-128"/>
              </a:rPr>
              <a:t>銀行届出印を押印してください</a:t>
            </a:r>
          </a:p>
        </p:txBody>
      </p:sp>
      <p:sp>
        <p:nvSpPr>
          <p:cNvPr id="54" name="吹き出し: 角を丸めた四角形 53">
            <a:extLst>
              <a:ext uri="{FF2B5EF4-FFF2-40B4-BE49-F238E27FC236}">
                <a16:creationId xmlns:a16="http://schemas.microsoft.com/office/drawing/2014/main" id="{3006F8D6-A1A7-D3CF-DAE4-902FF733DCE4}"/>
              </a:ext>
            </a:extLst>
          </p:cNvPr>
          <p:cNvSpPr/>
          <p:nvPr/>
        </p:nvSpPr>
        <p:spPr>
          <a:xfrm>
            <a:off x="116943" y="7334844"/>
            <a:ext cx="1548627" cy="405035"/>
          </a:xfrm>
          <a:prstGeom prst="wedgeRoundRectCallout">
            <a:avLst>
              <a:gd name="adj1" fmla="val 63910"/>
              <a:gd name="adj2" fmla="val 45731"/>
              <a:gd name="adj3" fmla="val 16667"/>
            </a:avLst>
          </a:prstGeom>
          <a:solidFill>
            <a:srgbClr val="E78B03"/>
          </a:solidFill>
          <a:ln>
            <a:solidFill>
              <a:srgbClr val="E78B0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bg1"/>
                </a:solidFill>
                <a:latin typeface="HG丸ｺﾞｼｯｸM-PRO" panose="020F0600000000000000" pitchFamily="50" charset="-128"/>
                <a:ea typeface="HG丸ｺﾞｼｯｸM-PRO" panose="020F0600000000000000" pitchFamily="50" charset="-128"/>
              </a:rPr>
              <a:t>金融機関名、口座番号を記入してください</a:t>
            </a:r>
          </a:p>
        </p:txBody>
      </p:sp>
      <p:sp>
        <p:nvSpPr>
          <p:cNvPr id="55" name="吹き出し: 角を丸めた四角形 54">
            <a:extLst>
              <a:ext uri="{FF2B5EF4-FFF2-40B4-BE49-F238E27FC236}">
                <a16:creationId xmlns:a16="http://schemas.microsoft.com/office/drawing/2014/main" id="{C4197DFD-7B07-BA34-C6C2-F8BD760E3AEB}"/>
              </a:ext>
            </a:extLst>
          </p:cNvPr>
          <p:cNvSpPr/>
          <p:nvPr/>
        </p:nvSpPr>
        <p:spPr>
          <a:xfrm>
            <a:off x="116943" y="5782576"/>
            <a:ext cx="1892288" cy="546559"/>
          </a:xfrm>
          <a:prstGeom prst="wedgeRoundRectCallout">
            <a:avLst>
              <a:gd name="adj1" fmla="val 42171"/>
              <a:gd name="adj2" fmla="val 80812"/>
              <a:gd name="adj3" fmla="val 16667"/>
            </a:avLst>
          </a:prstGeom>
          <a:solidFill>
            <a:srgbClr val="E78B03"/>
          </a:solidFill>
          <a:ln>
            <a:solidFill>
              <a:srgbClr val="E78B0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chemeClr val="bg1"/>
                </a:solidFill>
                <a:latin typeface="HG丸ｺﾞｼｯｸM-PRO" panose="020F0600000000000000" pitchFamily="50" charset="-128"/>
                <a:ea typeface="HG丸ｺﾞｼｯｸM-PRO" panose="020F0600000000000000" pitchFamily="50" charset="-128"/>
              </a:rPr>
              <a:t>口座名義人の氏名（法人の場合は肩書き・代表氏名）とフリガナを記入してください</a:t>
            </a:r>
          </a:p>
        </p:txBody>
      </p:sp>
      <p:sp>
        <p:nvSpPr>
          <p:cNvPr id="56" name="楕円 55">
            <a:extLst>
              <a:ext uri="{FF2B5EF4-FFF2-40B4-BE49-F238E27FC236}">
                <a16:creationId xmlns:a16="http://schemas.microsoft.com/office/drawing/2014/main" id="{9B15C602-5CDF-6E9F-0CB0-399502FC19CB}"/>
              </a:ext>
            </a:extLst>
          </p:cNvPr>
          <p:cNvSpPr/>
          <p:nvPr/>
        </p:nvSpPr>
        <p:spPr>
          <a:xfrm>
            <a:off x="571663" y="7998736"/>
            <a:ext cx="681784" cy="246221"/>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a:extLst>
              <a:ext uri="{FF2B5EF4-FFF2-40B4-BE49-F238E27FC236}">
                <a16:creationId xmlns:a16="http://schemas.microsoft.com/office/drawing/2014/main" id="{D79E6BD4-6AC0-F095-6EF3-CB27609E5897}"/>
              </a:ext>
            </a:extLst>
          </p:cNvPr>
          <p:cNvSpPr/>
          <p:nvPr/>
        </p:nvSpPr>
        <p:spPr>
          <a:xfrm>
            <a:off x="3628982" y="7394713"/>
            <a:ext cx="462337" cy="246221"/>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EE360BBB-D326-9E0E-6A85-65A2CAF6E57C}"/>
              </a:ext>
            </a:extLst>
          </p:cNvPr>
          <p:cNvSpPr txBox="1"/>
          <p:nvPr/>
        </p:nvSpPr>
        <p:spPr>
          <a:xfrm>
            <a:off x="4358472" y="5412221"/>
            <a:ext cx="595035" cy="276999"/>
          </a:xfrm>
          <a:prstGeom prst="rect">
            <a:avLst/>
          </a:prstGeom>
          <a:noFill/>
        </p:spPr>
        <p:txBody>
          <a:bodyPr wrap="none" rtlCol="0">
            <a:spAutoFit/>
          </a:bodyPr>
          <a:lstStyle/>
          <a:p>
            <a:r>
              <a:rPr kumimoji="1" lang="ja-JP" altLang="en-US" sz="1200" dirty="0">
                <a:solidFill>
                  <a:srgbClr val="FF432F"/>
                </a:solidFill>
                <a:latin typeface="Meiryo UI" panose="020B0604030504040204" pitchFamily="50" charset="-128"/>
                <a:ea typeface="Meiryo UI" panose="020B0604030504040204" pitchFamily="50" charset="-128"/>
              </a:rPr>
              <a:t>本　人</a:t>
            </a:r>
          </a:p>
        </p:txBody>
      </p:sp>
      <p:sp>
        <p:nvSpPr>
          <p:cNvPr id="6" name="正方形/長方形 5">
            <a:extLst>
              <a:ext uri="{FF2B5EF4-FFF2-40B4-BE49-F238E27FC236}">
                <a16:creationId xmlns:a16="http://schemas.microsoft.com/office/drawing/2014/main" id="{3DFCB574-7595-7F5E-3A4B-41814D570403}"/>
              </a:ext>
            </a:extLst>
          </p:cNvPr>
          <p:cNvSpPr/>
          <p:nvPr/>
        </p:nvSpPr>
        <p:spPr>
          <a:xfrm>
            <a:off x="1305232" y="8540240"/>
            <a:ext cx="1836174" cy="306000"/>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CAF70293-227D-4C77-B561-B17C6D2285F9}"/>
              </a:ext>
            </a:extLst>
          </p:cNvPr>
          <p:cNvCxnSpPr>
            <a:cxnSpLocks/>
          </p:cNvCxnSpPr>
          <p:nvPr/>
        </p:nvCxnSpPr>
        <p:spPr>
          <a:xfrm>
            <a:off x="1651817"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4BBFF44D-CE08-4897-1EFE-E0526E847B33}"/>
              </a:ext>
            </a:extLst>
          </p:cNvPr>
          <p:cNvCxnSpPr>
            <a:cxnSpLocks/>
          </p:cNvCxnSpPr>
          <p:nvPr/>
        </p:nvCxnSpPr>
        <p:spPr>
          <a:xfrm>
            <a:off x="2025441"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A14BA1D7-453E-4F28-6A49-38A0440B2780}"/>
              </a:ext>
            </a:extLst>
          </p:cNvPr>
          <p:cNvCxnSpPr>
            <a:cxnSpLocks/>
          </p:cNvCxnSpPr>
          <p:nvPr/>
        </p:nvCxnSpPr>
        <p:spPr>
          <a:xfrm>
            <a:off x="2405931"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804D20CA-4CE0-1C24-1208-3396B9EAF427}"/>
              </a:ext>
            </a:extLst>
          </p:cNvPr>
          <p:cNvCxnSpPr>
            <a:cxnSpLocks/>
          </p:cNvCxnSpPr>
          <p:nvPr/>
        </p:nvCxnSpPr>
        <p:spPr>
          <a:xfrm>
            <a:off x="2777611"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sp>
        <p:nvSpPr>
          <p:cNvPr id="22" name="正方形/長方形 21">
            <a:extLst>
              <a:ext uri="{FF2B5EF4-FFF2-40B4-BE49-F238E27FC236}">
                <a16:creationId xmlns:a16="http://schemas.microsoft.com/office/drawing/2014/main" id="{EB91C143-8B42-5D06-F33F-DCC9FC93DB71}"/>
              </a:ext>
            </a:extLst>
          </p:cNvPr>
          <p:cNvSpPr/>
          <p:nvPr/>
        </p:nvSpPr>
        <p:spPr>
          <a:xfrm>
            <a:off x="3405600" y="8540975"/>
            <a:ext cx="3085200" cy="306000"/>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23" name="直線コネクタ 22">
            <a:extLst>
              <a:ext uri="{FF2B5EF4-FFF2-40B4-BE49-F238E27FC236}">
                <a16:creationId xmlns:a16="http://schemas.microsoft.com/office/drawing/2014/main" id="{D660A128-3FBA-3B33-66DC-843517E55A20}"/>
              </a:ext>
            </a:extLst>
          </p:cNvPr>
          <p:cNvCxnSpPr>
            <a:cxnSpLocks/>
          </p:cNvCxnSpPr>
          <p:nvPr/>
        </p:nvCxnSpPr>
        <p:spPr>
          <a:xfrm>
            <a:off x="3864075"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24" name="直線コネクタ 23">
            <a:extLst>
              <a:ext uri="{FF2B5EF4-FFF2-40B4-BE49-F238E27FC236}">
                <a16:creationId xmlns:a16="http://schemas.microsoft.com/office/drawing/2014/main" id="{4B381FED-7653-4FD5-B148-34DECB9C19F5}"/>
              </a:ext>
            </a:extLst>
          </p:cNvPr>
          <p:cNvCxnSpPr>
            <a:cxnSpLocks/>
          </p:cNvCxnSpPr>
          <p:nvPr/>
        </p:nvCxnSpPr>
        <p:spPr>
          <a:xfrm>
            <a:off x="4297753"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B467496A-49BB-C04E-8205-21D7AD1666FA}"/>
              </a:ext>
            </a:extLst>
          </p:cNvPr>
          <p:cNvCxnSpPr>
            <a:cxnSpLocks/>
          </p:cNvCxnSpPr>
          <p:nvPr/>
        </p:nvCxnSpPr>
        <p:spPr>
          <a:xfrm>
            <a:off x="4721427"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F286A45C-942A-5195-8023-024AE1ADF137}"/>
              </a:ext>
            </a:extLst>
          </p:cNvPr>
          <p:cNvCxnSpPr>
            <a:cxnSpLocks/>
          </p:cNvCxnSpPr>
          <p:nvPr/>
        </p:nvCxnSpPr>
        <p:spPr>
          <a:xfrm>
            <a:off x="5174249"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95169277-1FD8-915B-CE04-D0C4E4327CEE}"/>
              </a:ext>
            </a:extLst>
          </p:cNvPr>
          <p:cNvCxnSpPr>
            <a:cxnSpLocks/>
          </p:cNvCxnSpPr>
          <p:nvPr/>
        </p:nvCxnSpPr>
        <p:spPr>
          <a:xfrm>
            <a:off x="5601060"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21AF62C4-FB6A-E3FC-5785-A553553579C0}"/>
              </a:ext>
            </a:extLst>
          </p:cNvPr>
          <p:cNvCxnSpPr>
            <a:cxnSpLocks/>
          </p:cNvCxnSpPr>
          <p:nvPr/>
        </p:nvCxnSpPr>
        <p:spPr>
          <a:xfrm>
            <a:off x="6062247" y="8547615"/>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sp>
        <p:nvSpPr>
          <p:cNvPr id="60" name="正方形/長方形 59">
            <a:extLst>
              <a:ext uri="{FF2B5EF4-FFF2-40B4-BE49-F238E27FC236}">
                <a16:creationId xmlns:a16="http://schemas.microsoft.com/office/drawing/2014/main" id="{EBB34EDF-B769-0E44-F816-8D0540C075C2}"/>
              </a:ext>
            </a:extLst>
          </p:cNvPr>
          <p:cNvSpPr/>
          <p:nvPr/>
        </p:nvSpPr>
        <p:spPr>
          <a:xfrm>
            <a:off x="4204352" y="7948386"/>
            <a:ext cx="2286439" cy="306000"/>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61" name="直線コネクタ 60">
            <a:extLst>
              <a:ext uri="{FF2B5EF4-FFF2-40B4-BE49-F238E27FC236}">
                <a16:creationId xmlns:a16="http://schemas.microsoft.com/office/drawing/2014/main" id="{EDD2F07F-9156-2F4B-4693-6F15E9CFB892}"/>
              </a:ext>
            </a:extLst>
          </p:cNvPr>
          <p:cNvCxnSpPr>
            <a:cxnSpLocks/>
          </p:cNvCxnSpPr>
          <p:nvPr/>
        </p:nvCxnSpPr>
        <p:spPr>
          <a:xfrm>
            <a:off x="4543565" y="7955026"/>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1F49910D-75F7-33EA-2A42-6F9C7A556316}"/>
              </a:ext>
            </a:extLst>
          </p:cNvPr>
          <p:cNvCxnSpPr>
            <a:cxnSpLocks/>
          </p:cNvCxnSpPr>
          <p:nvPr/>
        </p:nvCxnSpPr>
        <p:spPr>
          <a:xfrm>
            <a:off x="4881380" y="7955026"/>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9D0ED5BA-598A-8A96-DEF9-9D5EDC848755}"/>
              </a:ext>
            </a:extLst>
          </p:cNvPr>
          <p:cNvCxnSpPr>
            <a:cxnSpLocks/>
          </p:cNvCxnSpPr>
          <p:nvPr/>
        </p:nvCxnSpPr>
        <p:spPr>
          <a:xfrm>
            <a:off x="5216565" y="7955026"/>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a16="http://schemas.microsoft.com/office/drawing/2014/main" id="{C91DAFF2-9E72-D8D6-7B79-C293B8CF0140}"/>
              </a:ext>
            </a:extLst>
          </p:cNvPr>
          <p:cNvCxnSpPr>
            <a:cxnSpLocks/>
          </p:cNvCxnSpPr>
          <p:nvPr/>
        </p:nvCxnSpPr>
        <p:spPr>
          <a:xfrm>
            <a:off x="5544022" y="7955026"/>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65" name="直線コネクタ 64">
            <a:extLst>
              <a:ext uri="{FF2B5EF4-FFF2-40B4-BE49-F238E27FC236}">
                <a16:creationId xmlns:a16="http://schemas.microsoft.com/office/drawing/2014/main" id="{61BC536E-880D-F731-0A51-36899BD1142F}"/>
              </a:ext>
            </a:extLst>
          </p:cNvPr>
          <p:cNvCxnSpPr>
            <a:cxnSpLocks/>
          </p:cNvCxnSpPr>
          <p:nvPr/>
        </p:nvCxnSpPr>
        <p:spPr>
          <a:xfrm>
            <a:off x="5874970" y="7955026"/>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cxnSp>
        <p:nvCxnSpPr>
          <p:cNvPr id="66" name="直線コネクタ 65">
            <a:extLst>
              <a:ext uri="{FF2B5EF4-FFF2-40B4-BE49-F238E27FC236}">
                <a16:creationId xmlns:a16="http://schemas.microsoft.com/office/drawing/2014/main" id="{EE86D0A6-6B1D-C445-9E36-190BB98371E8}"/>
              </a:ext>
            </a:extLst>
          </p:cNvPr>
          <p:cNvCxnSpPr>
            <a:cxnSpLocks/>
          </p:cNvCxnSpPr>
          <p:nvPr/>
        </p:nvCxnSpPr>
        <p:spPr>
          <a:xfrm>
            <a:off x="6173924" y="7955026"/>
            <a:ext cx="0" cy="291833"/>
          </a:xfrm>
          <a:prstGeom prst="line">
            <a:avLst/>
          </a:prstGeom>
          <a:ln w="12700">
            <a:solidFill>
              <a:schemeClr val="tx1"/>
            </a:solidFill>
            <a:prstDash val="dash"/>
          </a:ln>
        </p:spPr>
        <p:style>
          <a:lnRef idx="1">
            <a:schemeClr val="dk1"/>
          </a:lnRef>
          <a:fillRef idx="0">
            <a:schemeClr val="dk1"/>
          </a:fillRef>
          <a:effectRef idx="0">
            <a:schemeClr val="dk1"/>
          </a:effectRef>
          <a:fontRef idx="minor">
            <a:schemeClr val="tx1"/>
          </a:fontRef>
        </p:style>
      </p:cxnSp>
      <p:sp>
        <p:nvSpPr>
          <p:cNvPr id="73" name="正方形/長方形 72">
            <a:extLst>
              <a:ext uri="{FF2B5EF4-FFF2-40B4-BE49-F238E27FC236}">
                <a16:creationId xmlns:a16="http://schemas.microsoft.com/office/drawing/2014/main" id="{51899CCA-15DC-56AF-1E0C-88D95CF75E51}"/>
              </a:ext>
            </a:extLst>
          </p:cNvPr>
          <p:cNvSpPr/>
          <p:nvPr/>
        </p:nvSpPr>
        <p:spPr>
          <a:xfrm>
            <a:off x="2058578" y="4033746"/>
            <a:ext cx="777600" cy="369622"/>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75" name="直線コネクタ 74">
            <a:extLst>
              <a:ext uri="{FF2B5EF4-FFF2-40B4-BE49-F238E27FC236}">
                <a16:creationId xmlns:a16="http://schemas.microsoft.com/office/drawing/2014/main" id="{923EB695-6E5A-208C-3EB3-D220D87A7BE9}"/>
              </a:ext>
            </a:extLst>
          </p:cNvPr>
          <p:cNvCxnSpPr/>
          <p:nvPr/>
        </p:nvCxnSpPr>
        <p:spPr>
          <a:xfrm>
            <a:off x="2308124" y="4032912"/>
            <a:ext cx="0" cy="360000"/>
          </a:xfrm>
          <a:prstGeom prst="line">
            <a:avLst/>
          </a:prstGeom>
          <a:ln w="9525" cap="rnd">
            <a:solidFill>
              <a:schemeClr val="tx1"/>
            </a:solidFill>
            <a:prstDash val="dash"/>
            <a:round/>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E54CD0FB-392F-922D-6E27-E47D5805B92D}"/>
              </a:ext>
            </a:extLst>
          </p:cNvPr>
          <p:cNvCxnSpPr/>
          <p:nvPr/>
        </p:nvCxnSpPr>
        <p:spPr>
          <a:xfrm>
            <a:off x="2571134" y="4030458"/>
            <a:ext cx="0" cy="360000"/>
          </a:xfrm>
          <a:prstGeom prst="line">
            <a:avLst/>
          </a:prstGeom>
          <a:ln w="9525" cap="rnd">
            <a:solidFill>
              <a:schemeClr val="tx1"/>
            </a:solidFill>
            <a:prstDash val="dash"/>
            <a:round/>
          </a:ln>
        </p:spPr>
        <p:style>
          <a:lnRef idx="1">
            <a:schemeClr val="accent1"/>
          </a:lnRef>
          <a:fillRef idx="0">
            <a:schemeClr val="accent1"/>
          </a:fillRef>
          <a:effectRef idx="0">
            <a:schemeClr val="accent1"/>
          </a:effectRef>
          <a:fontRef idx="minor">
            <a:schemeClr val="tx1"/>
          </a:fontRef>
        </p:style>
      </p:cxnSp>
      <p:sp>
        <p:nvSpPr>
          <p:cNvPr id="77" name="正方形/長方形 76">
            <a:extLst>
              <a:ext uri="{FF2B5EF4-FFF2-40B4-BE49-F238E27FC236}">
                <a16:creationId xmlns:a16="http://schemas.microsoft.com/office/drawing/2014/main" id="{CB6DE336-EDB5-387D-FB7E-A0D1A809F524}"/>
              </a:ext>
            </a:extLst>
          </p:cNvPr>
          <p:cNvSpPr/>
          <p:nvPr/>
        </p:nvSpPr>
        <p:spPr>
          <a:xfrm>
            <a:off x="466161" y="4033373"/>
            <a:ext cx="1584000" cy="369622"/>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78" name="直線コネクタ 77">
            <a:extLst>
              <a:ext uri="{FF2B5EF4-FFF2-40B4-BE49-F238E27FC236}">
                <a16:creationId xmlns:a16="http://schemas.microsoft.com/office/drawing/2014/main" id="{6B5B54F2-AFAA-1637-275F-F6AB3D4C8F71}"/>
              </a:ext>
            </a:extLst>
          </p:cNvPr>
          <p:cNvCxnSpPr/>
          <p:nvPr/>
        </p:nvCxnSpPr>
        <p:spPr>
          <a:xfrm>
            <a:off x="715707" y="4032539"/>
            <a:ext cx="0" cy="360000"/>
          </a:xfrm>
          <a:prstGeom prst="line">
            <a:avLst/>
          </a:prstGeom>
          <a:ln w="9525" cap="rnd">
            <a:solidFill>
              <a:schemeClr val="tx1"/>
            </a:solidFill>
            <a:prstDash val="dash"/>
            <a:round/>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2A82F1E8-B54A-10BD-5A4A-AE5F44597EDE}"/>
              </a:ext>
            </a:extLst>
          </p:cNvPr>
          <p:cNvCxnSpPr/>
          <p:nvPr/>
        </p:nvCxnSpPr>
        <p:spPr>
          <a:xfrm>
            <a:off x="986091" y="4030085"/>
            <a:ext cx="0" cy="360000"/>
          </a:xfrm>
          <a:prstGeom prst="line">
            <a:avLst/>
          </a:prstGeom>
          <a:ln w="9525" cap="rnd">
            <a:solidFill>
              <a:schemeClr val="tx1"/>
            </a:solidFill>
            <a:prstDash val="dash"/>
            <a:round/>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1F5F725A-50DE-D7BA-8F3A-E598B6A914D2}"/>
              </a:ext>
            </a:extLst>
          </p:cNvPr>
          <p:cNvCxnSpPr/>
          <p:nvPr/>
        </p:nvCxnSpPr>
        <p:spPr>
          <a:xfrm>
            <a:off x="1259697" y="4045449"/>
            <a:ext cx="0" cy="360000"/>
          </a:xfrm>
          <a:prstGeom prst="line">
            <a:avLst/>
          </a:prstGeom>
          <a:ln w="9525" cap="rnd">
            <a:solidFill>
              <a:schemeClr val="tx1"/>
            </a:solidFill>
            <a:prstDash val="dash"/>
            <a:round/>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62C7A420-C892-15A2-C02D-170A3B570F58}"/>
              </a:ext>
            </a:extLst>
          </p:cNvPr>
          <p:cNvCxnSpPr/>
          <p:nvPr/>
        </p:nvCxnSpPr>
        <p:spPr>
          <a:xfrm>
            <a:off x="1537455" y="4042995"/>
            <a:ext cx="0" cy="360000"/>
          </a:xfrm>
          <a:prstGeom prst="line">
            <a:avLst/>
          </a:prstGeom>
          <a:ln w="9525" cap="rnd">
            <a:solidFill>
              <a:schemeClr val="tx1"/>
            </a:solidFill>
            <a:prstDash val="dash"/>
            <a:round/>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E80DA42C-F4BF-6B8E-11F4-58BA2E174E4B}"/>
              </a:ext>
            </a:extLst>
          </p:cNvPr>
          <p:cNvCxnSpPr/>
          <p:nvPr/>
        </p:nvCxnSpPr>
        <p:spPr>
          <a:xfrm>
            <a:off x="1800465" y="4040541"/>
            <a:ext cx="0" cy="360000"/>
          </a:xfrm>
          <a:prstGeom prst="line">
            <a:avLst/>
          </a:prstGeom>
          <a:ln w="9525" cap="rnd">
            <a:solidFill>
              <a:schemeClr val="tx1"/>
            </a:solidFill>
            <a:prstDash val="dash"/>
            <a:round/>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A1548923-E097-847D-006A-1354153A4736}"/>
              </a:ext>
            </a:extLst>
          </p:cNvPr>
          <p:cNvSpPr txBox="1"/>
          <p:nvPr/>
        </p:nvSpPr>
        <p:spPr>
          <a:xfrm>
            <a:off x="-8546" y="642665"/>
            <a:ext cx="6276207" cy="370358"/>
          </a:xfrm>
          <a:prstGeom prst="rect">
            <a:avLst/>
          </a:prstGeom>
          <a:noFill/>
        </p:spPr>
        <p:txBody>
          <a:bodyPr wrap="square" rtlCol="0">
            <a:spAutoFit/>
          </a:bodyPr>
          <a:lstStyle/>
          <a:p>
            <a:pPr>
              <a:lnSpc>
                <a:spcPct val="150000"/>
              </a:lnSpc>
            </a:pPr>
            <a:r>
              <a:rPr kumimoji="1" lang="ja-JP" altLang="en-US" sz="1400" b="1" dirty="0">
                <a:solidFill>
                  <a:srgbClr val="FF0000"/>
                </a:solidFill>
                <a:latin typeface="Meiryo UI" panose="020B0604030504040204" pitchFamily="50" charset="-128"/>
                <a:ea typeface="Meiryo UI" panose="020B0604030504040204" pitchFamily="50" charset="-128"/>
              </a:rPr>
              <a:t>　　　</a:t>
            </a:r>
            <a:r>
              <a:rPr kumimoji="1" lang="ja-JP" altLang="en-US" sz="1400" b="1" dirty="0">
                <a:solidFill>
                  <a:srgbClr val="FF432F"/>
                </a:solidFill>
                <a:latin typeface="Meiryo UI" panose="020B0604030504040204" pitchFamily="50" charset="-128"/>
                <a:ea typeface="Meiryo UI" panose="020B0604030504040204" pitchFamily="50" charset="-128"/>
              </a:rPr>
              <a:t>　　金融機関窓口でお手続きをされる場合は、お客様控（</a:t>
            </a:r>
            <a:r>
              <a:rPr kumimoji="1" lang="en-US" altLang="ja-JP" sz="1400" b="1" dirty="0">
                <a:solidFill>
                  <a:srgbClr val="FF432F"/>
                </a:solidFill>
                <a:latin typeface="Meiryo UI" panose="020B0604030504040204" pitchFamily="50" charset="-128"/>
                <a:ea typeface="Meiryo UI" panose="020B0604030504040204" pitchFamily="50" charset="-128"/>
              </a:rPr>
              <a:t>3</a:t>
            </a:r>
            <a:r>
              <a:rPr kumimoji="1" lang="ja-JP" altLang="en-US" sz="1400" b="1" dirty="0">
                <a:solidFill>
                  <a:srgbClr val="FF432F"/>
                </a:solidFill>
                <a:latin typeface="Meiryo UI" panose="020B0604030504040204" pitchFamily="50" charset="-128"/>
                <a:ea typeface="Meiryo UI" panose="020B0604030504040204" pitchFamily="50" charset="-128"/>
              </a:rPr>
              <a:t>枚目の用紙）を</a:t>
            </a:r>
            <a:endParaRPr kumimoji="1" lang="en-US" altLang="ja-JP" sz="1400" b="1" dirty="0">
              <a:solidFill>
                <a:srgbClr val="FF432F"/>
              </a:solidFill>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8C9870D6-2248-0886-3847-606F985AB4B1}"/>
              </a:ext>
            </a:extLst>
          </p:cNvPr>
          <p:cNvSpPr txBox="1"/>
          <p:nvPr/>
        </p:nvSpPr>
        <p:spPr>
          <a:xfrm>
            <a:off x="588682" y="939177"/>
            <a:ext cx="2151551" cy="307777"/>
          </a:xfrm>
          <a:prstGeom prst="rect">
            <a:avLst/>
          </a:prstGeom>
          <a:noFill/>
        </p:spPr>
        <p:txBody>
          <a:bodyPr wrap="none" rtlCol="0">
            <a:spAutoFit/>
          </a:bodyPr>
          <a:lstStyle/>
          <a:p>
            <a:r>
              <a:rPr kumimoji="1" lang="ja-JP" altLang="en-US" sz="1400" b="1" dirty="0">
                <a:solidFill>
                  <a:srgbClr val="FF432F"/>
                </a:solidFill>
                <a:latin typeface="Meiryo UI" panose="020B0604030504040204" pitchFamily="50" charset="-128"/>
                <a:ea typeface="Meiryo UI" panose="020B0604030504040204" pitchFamily="50" charset="-128"/>
              </a:rPr>
              <a:t>切り離さずご提出ください。</a:t>
            </a:r>
            <a:endParaRPr kumimoji="1" lang="ja-JP" altLang="en-US" sz="1400" dirty="0"/>
          </a:p>
        </p:txBody>
      </p:sp>
      <p:sp>
        <p:nvSpPr>
          <p:cNvPr id="18" name="テキスト ボックス 17">
            <a:extLst>
              <a:ext uri="{FF2B5EF4-FFF2-40B4-BE49-F238E27FC236}">
                <a16:creationId xmlns:a16="http://schemas.microsoft.com/office/drawing/2014/main" id="{CCCAC191-F6BF-5E4F-9635-7DBA50880D1B}"/>
              </a:ext>
            </a:extLst>
          </p:cNvPr>
          <p:cNvSpPr txBox="1"/>
          <p:nvPr/>
        </p:nvSpPr>
        <p:spPr>
          <a:xfrm>
            <a:off x="571663" y="303860"/>
            <a:ext cx="4523995" cy="430887"/>
          </a:xfrm>
          <a:prstGeom prst="rect">
            <a:avLst/>
          </a:prstGeom>
          <a:noFill/>
        </p:spPr>
        <p:txBody>
          <a:bodyPr wrap="none" rtlCol="0">
            <a:spAutoFit/>
          </a:bodyPr>
          <a:lstStyle/>
          <a:p>
            <a:r>
              <a:rPr kumimoji="1" lang="ja-JP" altLang="en-US" sz="2200" dirty="0">
                <a:latin typeface="Meiryo UI" panose="020B0604030504040204" pitchFamily="50" charset="-128"/>
                <a:ea typeface="Meiryo UI" panose="020B0604030504040204" pitchFamily="50" charset="-128"/>
              </a:rPr>
              <a:t>金融機関の窓口への持参も可能です</a:t>
            </a:r>
          </a:p>
        </p:txBody>
      </p:sp>
    </p:spTree>
    <p:extLst>
      <p:ext uri="{BB962C8B-B14F-4D97-AF65-F5344CB8AC3E}">
        <p14:creationId xmlns:p14="http://schemas.microsoft.com/office/powerpoint/2010/main" val="301899847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1273</TotalTime>
  <Words>794</Words>
  <Application/>
  <PresentationFormat>A4 210 x 297 mm</PresentationFormat>
  <Paragraphs>174</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HG丸ｺﾞｼｯｸM-PRO</vt:lpstr>
      <vt:lpstr>Meiryo UI</vt:lpstr>
      <vt:lpstr>ＭＳ ゴシック</vt:lpstr>
      <vt:lpstr>ＭＳ 明朝</vt:lpstr>
      <vt:lpstr>Yu Gothic UI Semilight</vt:lpstr>
      <vt:lpstr>Arial</vt:lpstr>
      <vt:lpstr>Calibri</vt:lpstr>
      <vt:lpstr>Calibri Light</vt:lpstr>
      <vt:lpstr>Century</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83</cp:revision>
  <cp:lastPrinted>2026-01-28T05:16:50Z</cp:lastPrinted>
  <dcterms:created xsi:type="dcterms:W3CDTF">2022-08-23T01:02:54Z</dcterms:created>
  <dcterms:modified xsi:type="dcterms:W3CDTF">2026-01-28T05:19:36Z</dcterms:modified>
</cp:coreProperties>
</file>