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 id="2147483772" r:id="rId2"/>
  </p:sldMasterIdLst>
  <p:notesMasterIdLst>
    <p:notesMasterId r:id="rId14"/>
  </p:notesMasterIdLst>
  <p:sldIdLst>
    <p:sldId id="757" r:id="rId3"/>
    <p:sldId id="758" r:id="rId4"/>
    <p:sldId id="759" r:id="rId5"/>
    <p:sldId id="760" r:id="rId6"/>
    <p:sldId id="761" r:id="rId7"/>
    <p:sldId id="762" r:id="rId8"/>
    <p:sldId id="763" r:id="rId9"/>
    <p:sldId id="764" r:id="rId10"/>
    <p:sldId id="765" r:id="rId11"/>
    <p:sldId id="766" r:id="rId12"/>
    <p:sldId id="767"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A2AA08-2EE5-4D90-A5FE-4513C76856B2}">
          <p14:sldIdLst>
            <p14:sldId id="757"/>
            <p14:sldId id="758"/>
            <p14:sldId id="759"/>
            <p14:sldId id="760"/>
            <p14:sldId id="761"/>
            <p14:sldId id="762"/>
            <p14:sldId id="763"/>
            <p14:sldId id="764"/>
            <p14:sldId id="765"/>
            <p14:sldId id="766"/>
            <p14:sldId id="767"/>
          </p14:sldIdLst>
        </p14:section>
      </p14:sectionLst>
    </p:ex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25" autoAdjust="0"/>
    <p:restoredTop sz="94389" autoAdjust="0"/>
  </p:normalViewPr>
  <p:slideViewPr>
    <p:cSldViewPr snapToGrid="0">
      <p:cViewPr varScale="1">
        <p:scale>
          <a:sx n="68" d="100"/>
          <a:sy n="68" d="100"/>
        </p:scale>
        <p:origin x="-768" y="-90"/>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7" cy="496967"/>
          </a:xfrm>
          <a:prstGeom prst="rect">
            <a:avLst/>
          </a:prstGeom>
        </p:spPr>
        <p:txBody>
          <a:bodyPr vert="horz" lIns="91390" tIns="45695" rIns="91390"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4"/>
            <a:ext cx="2949787" cy="496967"/>
          </a:xfrm>
          <a:prstGeom prst="rect">
            <a:avLst/>
          </a:prstGeom>
        </p:spPr>
        <p:txBody>
          <a:bodyPr vert="horz" lIns="91390" tIns="45695" rIns="91390" bIns="45695" rtlCol="0"/>
          <a:lstStyle>
            <a:lvl1pPr algn="r">
              <a:defRPr sz="1200"/>
            </a:lvl1pPr>
          </a:lstStyle>
          <a:p>
            <a:fld id="{23FBF7D0-001E-49FA-A46F-6BE6851B2DAC}" type="datetimeFigureOut">
              <a:rPr kumimoji="1" lang="ja-JP" altLang="en-US" smtClean="0"/>
              <a:t>2018/9/19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90" tIns="45695" rIns="91390" bIns="45695"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390" tIns="45695" rIns="91390" bIns="45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7" cy="496967"/>
          </a:xfrm>
          <a:prstGeom prst="rect">
            <a:avLst/>
          </a:prstGeom>
        </p:spPr>
        <p:txBody>
          <a:bodyPr vert="horz" lIns="91390" tIns="45695" rIns="91390"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50"/>
            <a:ext cx="2949787" cy="496967"/>
          </a:xfrm>
          <a:prstGeom prst="rect">
            <a:avLst/>
          </a:prstGeom>
        </p:spPr>
        <p:txBody>
          <a:bodyPr vert="horz" lIns="91390" tIns="45695" rIns="91390" bIns="45695" rtlCol="0" anchor="b"/>
          <a:lstStyle>
            <a:lvl1pPr algn="r">
              <a:defRPr sz="1200"/>
            </a:lvl1pPr>
          </a:lstStyle>
          <a:p>
            <a:fld id="{3B252941-3521-441E-B5B2-4A23F8D8F8E7}" type="slidenum">
              <a:rPr kumimoji="1" lang="ja-JP" altLang="en-US" smtClean="0"/>
              <a:t>‹#›</a:t>
            </a:fld>
            <a:endParaRPr kumimoji="1" lang="ja-JP" altLang="en-US"/>
          </a:p>
        </p:txBody>
      </p:sp>
    </p:spTree>
    <p:extLst>
      <p:ext uri="{BB962C8B-B14F-4D97-AF65-F5344CB8AC3E}">
        <p14:creationId xmlns:p14="http://schemas.microsoft.com/office/powerpoint/2010/main" val="13243618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B252941-3521-441E-B5B2-4A23F8D8F8E7}" type="slidenum">
              <a:rPr kumimoji="1" lang="ja-JP" altLang="en-US" smtClean="0"/>
              <a:t>1</a:t>
            </a:fld>
            <a:endParaRPr kumimoji="1" lang="ja-JP" altLang="en-US"/>
          </a:p>
        </p:txBody>
      </p:sp>
    </p:spTree>
    <p:extLst>
      <p:ext uri="{BB962C8B-B14F-4D97-AF65-F5344CB8AC3E}">
        <p14:creationId xmlns:p14="http://schemas.microsoft.com/office/powerpoint/2010/main" val="1427757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B252941-3521-441E-B5B2-4A23F8D8F8E7}" type="slidenum">
              <a:rPr kumimoji="1" lang="ja-JP" altLang="en-US" smtClean="0"/>
              <a:t>6</a:t>
            </a:fld>
            <a:endParaRPr kumimoji="1" lang="ja-JP" altLang="en-US"/>
          </a:p>
        </p:txBody>
      </p:sp>
    </p:spTree>
    <p:extLst>
      <p:ext uri="{BB962C8B-B14F-4D97-AF65-F5344CB8AC3E}">
        <p14:creationId xmlns:p14="http://schemas.microsoft.com/office/powerpoint/2010/main" val="22866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B252941-3521-441E-B5B2-4A23F8D8F8E7}" type="slidenum">
              <a:rPr kumimoji="1" lang="ja-JP" altLang="en-US" smtClean="0"/>
              <a:t>9</a:t>
            </a:fld>
            <a:endParaRPr kumimoji="1" lang="ja-JP" altLang="en-US"/>
          </a:p>
        </p:txBody>
      </p:sp>
    </p:spTree>
    <p:extLst>
      <p:ext uri="{BB962C8B-B14F-4D97-AF65-F5344CB8AC3E}">
        <p14:creationId xmlns:p14="http://schemas.microsoft.com/office/powerpoint/2010/main" val="123772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7700" y="723900"/>
            <a:ext cx="5227638" cy="36195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38764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lvl1pPr marL="269875" indent="-269875">
              <a:buClr>
                <a:schemeClr val="tx1">
                  <a:lumMod val="65000"/>
                  <a:lumOff val="35000"/>
                </a:schemeClr>
              </a:buClr>
              <a:buSzPct val="80000"/>
              <a:buFont typeface="Wingdings" panose="05000000000000000000" pitchFamily="2" charset="2"/>
              <a:buChar char="l"/>
              <a:defRPr sz="2400"/>
            </a:lvl1pPr>
            <a:lvl2pPr>
              <a:buClr>
                <a:schemeClr val="tx1">
                  <a:lumMod val="65000"/>
                  <a:lumOff val="35000"/>
                </a:schemeClr>
              </a:buClr>
              <a:defRPr/>
            </a:lvl2pPr>
            <a:lvl3pPr>
              <a:buClr>
                <a:schemeClr val="tx1">
                  <a:lumMod val="65000"/>
                  <a:lumOff val="35000"/>
                </a:schemeClr>
              </a:buClr>
              <a:defRPr/>
            </a:lvl3pPr>
            <a:lvl4pPr>
              <a:buClr>
                <a:schemeClr val="tx1">
                  <a:lumMod val="65000"/>
                  <a:lumOff val="35000"/>
                </a:schemeClr>
              </a:buClr>
              <a:defRPr/>
            </a:lvl4pPr>
            <a:lvl5pPr>
              <a:buClr>
                <a:schemeClr val="tx1">
                  <a:lumMod val="65000"/>
                  <a:lumOff val="35000"/>
                </a:schemeClr>
              </a:buClr>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ja-JP" altLang="en-US">
              <a:solidFill>
                <a:srgbClr val="FF9900">
                  <a:lumMod val="50000"/>
                </a:srgbClr>
              </a:solidFill>
            </a:endParaRPr>
          </a:p>
        </p:txBody>
      </p:sp>
      <p:sp>
        <p:nvSpPr>
          <p:cNvPr id="5" name="Footer Placeholder 4"/>
          <p:cNvSpPr>
            <a:spLocks noGrp="1"/>
          </p:cNvSpPr>
          <p:nvPr>
            <p:ph type="ftr" sz="quarter" idx="11"/>
          </p:nvPr>
        </p:nvSpPr>
        <p:spPr/>
        <p:txBody>
          <a:bodyPr/>
          <a:lstStyle>
            <a:lvl1pPr>
              <a:defRPr cap="none" baseline="0"/>
            </a:lvl1pPr>
          </a:lstStyle>
          <a:p>
            <a:endParaRPr lang="ja-JP" altLang="en-US" dirty="0">
              <a:solidFill>
                <a:srgbClr val="FF9900">
                  <a:lumMod val="50000"/>
                </a:srgbClr>
              </a:solidFill>
            </a:endParaRPr>
          </a:p>
        </p:txBody>
      </p:sp>
      <p:sp>
        <p:nvSpPr>
          <p:cNvPr id="6" name="Slide Number Placeholder 5"/>
          <p:cNvSpPr>
            <a:spLocks noGrp="1"/>
          </p:cNvSpPr>
          <p:nvPr>
            <p:ph type="sldNum" sz="quarter" idx="12"/>
          </p:nvPr>
        </p:nvSpPr>
        <p:spPr/>
        <p:txBody>
          <a:bodyPr/>
          <a:lstStyle/>
          <a:p>
            <a:fld id="{E47C9AAC-408E-4B64-82E2-F1AA2ABED595}" type="slidenum">
              <a:rPr lang="ja-JP" altLang="en-US" smtClean="0">
                <a:solidFill>
                  <a:srgbClr val="FF9900">
                    <a:lumMod val="50000"/>
                  </a:srgbClr>
                </a:solidFill>
              </a:rPr>
              <a:pPr/>
              <a:t>‹#›</a:t>
            </a:fld>
            <a:endParaRPr lang="ja-JP" altLang="en-US" dirty="0">
              <a:solidFill>
                <a:srgbClr val="FF9900">
                  <a:lumMod val="50000"/>
                </a:srgbClr>
              </a:solidFill>
            </a:endParaRPr>
          </a:p>
        </p:txBody>
      </p:sp>
    </p:spTree>
    <p:extLst>
      <p:ext uri="{BB962C8B-B14F-4D97-AF65-F5344CB8AC3E}">
        <p14:creationId xmlns:p14="http://schemas.microsoft.com/office/powerpoint/2010/main" val="3421709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1"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5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5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40949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33464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47123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14146" y="6563960"/>
            <a:ext cx="2311400" cy="365125"/>
          </a:xfrm>
        </p:spPr>
        <p:txBody>
          <a:body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7623213" y="6592426"/>
            <a:ext cx="2311400" cy="365125"/>
          </a:xfrm>
        </p:spPr>
        <p:txBody>
          <a:bodyPr/>
          <a:lstStyle/>
          <a:p>
            <a:pPr>
              <a:defRPr/>
            </a:pPr>
            <a:fld id="{17C4E106-E4D4-4543-B6B1-4D754DB78274}"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09643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78532"/>
            <a:ext cx="8915400" cy="561600"/>
          </a:xfrm>
        </p:spPr>
        <p:txBody>
          <a:bodyPr/>
          <a:lstStyle/>
          <a:p>
            <a:r>
              <a:rPr kumimoji="1" lang="ja-JP" altLang="en-US"/>
              <a:t>マスタ タイトルの書式設定</a:t>
            </a:r>
          </a:p>
        </p:txBody>
      </p:sp>
      <p:cxnSp>
        <p:nvCxnSpPr>
          <p:cNvPr id="7" name="直線コネクタ 6"/>
          <p:cNvCxnSpPr/>
          <p:nvPr userDrawn="1"/>
        </p:nvCxnSpPr>
        <p:spPr>
          <a:xfrm>
            <a:off x="500122" y="745126"/>
            <a:ext cx="8915400" cy="0"/>
          </a:xfrm>
          <a:prstGeom prst="line">
            <a:avLst/>
          </a:prstGeom>
          <a:ln w="762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6784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894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666831" y="6356401"/>
            <a:ext cx="2311400" cy="365125"/>
          </a:xfrm>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7362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5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636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249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62234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27453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47635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93"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820838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2" y="6426000"/>
            <a:ext cx="9906001" cy="432000"/>
          </a:xfrm>
          <a:prstGeom prst="rect">
            <a:avLst/>
          </a:prstGeom>
          <a:solidFill>
            <a:schemeClr val="accent6">
              <a:lumMod val="20000"/>
              <a:lumOff val="80000"/>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 y="6354000"/>
            <a:ext cx="9906001" cy="7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71746" y="117475"/>
            <a:ext cx="9361793" cy="791525"/>
          </a:xfrm>
          <a:prstGeom prst="rect">
            <a:avLst/>
          </a:prstGeom>
        </p:spPr>
        <p:txBody>
          <a:bodyPr vert="horz" lIns="36000" tIns="36000" rIns="36000" bIns="0" rtlCol="0" anchor="b">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71746" y="1052513"/>
            <a:ext cx="9361793" cy="5264923"/>
          </a:xfrm>
          <a:prstGeom prst="rect">
            <a:avLst/>
          </a:prstGeom>
        </p:spPr>
        <p:txBody>
          <a:bodyPr vert="horz" lIns="36000" tIns="36000" rIns="36000" bIns="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878611" y="6426000"/>
            <a:ext cx="1052390" cy="387550"/>
          </a:xfrm>
          <a:prstGeom prst="rect">
            <a:avLst/>
          </a:prstGeom>
        </p:spPr>
        <p:txBody>
          <a:bodyPr vert="horz" lIns="36000" tIns="36000" rIns="36000" bIns="0" rtlCol="0" anchor="b"/>
          <a:lstStyle>
            <a:lvl1pPr algn="r">
              <a:defRPr sz="1200">
                <a:solidFill>
                  <a:schemeClr val="accent6">
                    <a:lumMod val="50000"/>
                  </a:schemeClr>
                </a:solidFill>
              </a:defRPr>
            </a:lvl1pPr>
          </a:lstStyle>
          <a:p>
            <a:endParaRPr lang="ja-JP" altLang="en-US" dirty="0">
              <a:solidFill>
                <a:srgbClr val="FF9900">
                  <a:lumMod val="50000"/>
                </a:srgbClr>
              </a:solidFill>
            </a:endParaRPr>
          </a:p>
        </p:txBody>
      </p:sp>
      <p:sp>
        <p:nvSpPr>
          <p:cNvPr id="5" name="Footer Placeholder 4"/>
          <p:cNvSpPr>
            <a:spLocks noGrp="1"/>
          </p:cNvSpPr>
          <p:nvPr>
            <p:ph type="ftr" sz="quarter" idx="3"/>
          </p:nvPr>
        </p:nvSpPr>
        <p:spPr>
          <a:xfrm>
            <a:off x="271726" y="6426042"/>
            <a:ext cx="7801274" cy="387551"/>
          </a:xfrm>
          <a:prstGeom prst="rect">
            <a:avLst/>
          </a:prstGeom>
        </p:spPr>
        <p:txBody>
          <a:bodyPr vert="horz" lIns="36000" tIns="36000" rIns="36000" bIns="0" rtlCol="0" anchor="b"/>
          <a:lstStyle>
            <a:lvl1pPr algn="l">
              <a:defRPr sz="1200" cap="none" baseline="0">
                <a:solidFill>
                  <a:schemeClr val="accent6">
                    <a:lumMod val="50000"/>
                  </a:schemeClr>
                </a:solidFill>
                <a:latin typeface="+mn-ea"/>
                <a:ea typeface="+mn-ea"/>
              </a:defRPr>
            </a:lvl1pPr>
          </a:lstStyle>
          <a:p>
            <a:endParaRPr lang="ja-JP" altLang="en-US" dirty="0">
              <a:solidFill>
                <a:srgbClr val="FF9900">
                  <a:lumMod val="50000"/>
                </a:srgbClr>
              </a:solidFill>
            </a:endParaRPr>
          </a:p>
        </p:txBody>
      </p:sp>
      <p:sp>
        <p:nvSpPr>
          <p:cNvPr id="6" name="Slide Number Placeholder 5"/>
          <p:cNvSpPr>
            <a:spLocks noGrp="1"/>
          </p:cNvSpPr>
          <p:nvPr>
            <p:ph type="sldNum" sz="quarter" idx="4"/>
          </p:nvPr>
        </p:nvSpPr>
        <p:spPr>
          <a:xfrm>
            <a:off x="9203504" y="6426000"/>
            <a:ext cx="702519" cy="432000"/>
          </a:xfrm>
          <a:prstGeom prst="rect">
            <a:avLst/>
          </a:prstGeom>
        </p:spPr>
        <p:txBody>
          <a:bodyPr vert="horz" lIns="36000" tIns="36000" rIns="36000" bIns="0" rtlCol="0" anchor="b"/>
          <a:lstStyle>
            <a:lvl1pPr algn="r">
              <a:defRPr sz="2000">
                <a:solidFill>
                  <a:schemeClr val="accent6">
                    <a:lumMod val="50000"/>
                  </a:schemeClr>
                </a:solidFill>
                <a:latin typeface="+mn-ea"/>
                <a:ea typeface="+mn-ea"/>
              </a:defRPr>
            </a:lvl1pPr>
          </a:lstStyle>
          <a:p>
            <a:fld id="{E47C9AAC-408E-4B64-82E2-F1AA2ABED595}" type="slidenum">
              <a:rPr lang="ja-JP" altLang="en-US" smtClean="0">
                <a:solidFill>
                  <a:srgbClr val="FF9900">
                    <a:lumMod val="50000"/>
                  </a:srgbClr>
                </a:solidFill>
              </a:rPr>
              <a:pPr/>
              <a:t>‹#›</a:t>
            </a:fld>
            <a:endParaRPr lang="ja-JP" altLang="en-US" dirty="0">
              <a:solidFill>
                <a:srgbClr val="FF9900">
                  <a:lumMod val="50000"/>
                </a:srgbClr>
              </a:solidFill>
            </a:endParaRPr>
          </a:p>
        </p:txBody>
      </p:sp>
    </p:spTree>
    <p:extLst>
      <p:ext uri="{BB962C8B-B14F-4D97-AF65-F5344CB8AC3E}">
        <p14:creationId xmlns:p14="http://schemas.microsoft.com/office/powerpoint/2010/main" val="4227156625"/>
      </p:ext>
    </p:extLst>
  </p:cSld>
  <p:clrMap bg1="lt1" tx1="dk1" bg2="lt2" tx2="dk2" accent1="accent1" accent2="accent2" accent3="accent3" accent4="accent4" accent5="accent5" accent6="accent6" hlink="hlink" folHlink="folHlink"/>
  <p:sldLayoutIdLst>
    <p:sldLayoutId id="2147483747" r:id="rId1"/>
  </p:sldLayoutIdLst>
  <p:hf sldNum="0" hdr="0" ftr="0" dt="0"/>
  <p:txStyles>
    <p:titleStyle>
      <a:lvl1pPr algn="l" defTabSz="914400" rtl="0" eaLnBrk="1" latinLnBrk="0" hangingPunct="1">
        <a:lnSpc>
          <a:spcPct val="100000"/>
        </a:lnSpc>
        <a:spcBef>
          <a:spcPct val="0"/>
        </a:spcBef>
        <a:buNone/>
        <a:defRPr kumimoji="1" sz="3200" kern="1200" spc="-50" baseline="0">
          <a:solidFill>
            <a:srgbClr val="1C1C20"/>
          </a:solidFill>
          <a:latin typeface="+mj-lt"/>
          <a:ea typeface="+mj-ea"/>
          <a:cs typeface="+mj-cs"/>
        </a:defRPr>
      </a:lvl1pPr>
    </p:titleStyle>
    <p:bodyStyle>
      <a:lvl1pPr marL="269875" indent="-269875" algn="l" defTabSz="914400" rtl="0" eaLnBrk="1" latinLnBrk="0" hangingPunct="1">
        <a:lnSpc>
          <a:spcPct val="100000"/>
        </a:lnSpc>
        <a:spcBef>
          <a:spcPts val="600"/>
        </a:spcBef>
        <a:spcAft>
          <a:spcPts val="100"/>
        </a:spcAft>
        <a:buClr>
          <a:schemeClr val="tx1">
            <a:lumMod val="65000"/>
            <a:lumOff val="35000"/>
          </a:schemeClr>
        </a:buClr>
        <a:buSzPct val="80000"/>
        <a:buFont typeface="Wingdings" panose="05000000000000000000" pitchFamily="2" charset="2"/>
        <a:buChar char="l"/>
        <a:defRPr kumimoji="1" sz="2400" kern="1200" baseline="0">
          <a:solidFill>
            <a:schemeClr val="tx1"/>
          </a:solidFill>
          <a:latin typeface="+mn-lt"/>
          <a:ea typeface="+mn-ea"/>
          <a:cs typeface="+mn-cs"/>
        </a:defRPr>
      </a:lvl1pPr>
      <a:lvl2pPr marL="447675" indent="-177800" algn="l" defTabSz="914400" rtl="0" eaLnBrk="1" latinLnBrk="0" hangingPunct="1">
        <a:lnSpc>
          <a:spcPct val="100000"/>
        </a:lnSpc>
        <a:spcBef>
          <a:spcPts val="300"/>
        </a:spcBef>
        <a:spcAft>
          <a:spcPts val="0"/>
        </a:spcAft>
        <a:buClr>
          <a:schemeClr val="tx1">
            <a:lumMod val="65000"/>
            <a:lumOff val="35000"/>
          </a:schemeClr>
        </a:buClr>
        <a:buSzPct val="50000"/>
        <a:buFont typeface="小塚ゴシック Pr6N M" panose="020B0700000000000000" pitchFamily="34" charset="-128"/>
        <a:buChar char="■"/>
        <a:defRPr kumimoji="1" sz="2200" kern="1200" baseline="0">
          <a:solidFill>
            <a:schemeClr val="tx1"/>
          </a:solidFill>
          <a:latin typeface="+mn-lt"/>
          <a:ea typeface="+mn-ea"/>
          <a:cs typeface="+mn-cs"/>
        </a:defRPr>
      </a:lvl2pPr>
      <a:lvl3pPr marL="503238" indent="-57150" algn="l" defTabSz="914400" rtl="0" eaLnBrk="1" latinLnBrk="0" hangingPunct="1">
        <a:lnSpc>
          <a:spcPct val="100000"/>
        </a:lnSpc>
        <a:spcBef>
          <a:spcPts val="200"/>
        </a:spcBef>
        <a:spcAft>
          <a:spcPts val="0"/>
        </a:spcAft>
        <a:buClr>
          <a:schemeClr val="tx1">
            <a:lumMod val="65000"/>
            <a:lumOff val="35000"/>
          </a:schemeClr>
        </a:buClr>
        <a:buSzPct val="60000"/>
        <a:buFont typeface="小塚ゴシック Pr6N M" panose="020B0700000000000000" pitchFamily="34" charset="-128"/>
        <a:buChar char="▶"/>
        <a:defRPr kumimoji="1" sz="2000" kern="1200" baseline="0">
          <a:solidFill>
            <a:schemeClr val="tx1"/>
          </a:solidFill>
          <a:latin typeface="+mn-lt"/>
          <a:ea typeface="+mn-ea"/>
          <a:cs typeface="+mn-cs"/>
        </a:defRPr>
      </a:lvl3pPr>
      <a:lvl4pPr marL="806450" indent="-179388" algn="l" defTabSz="914400" rtl="0" eaLnBrk="1" latinLnBrk="0" hangingPunct="1">
        <a:lnSpc>
          <a:spcPct val="100000"/>
        </a:lnSpc>
        <a:spcBef>
          <a:spcPts val="200"/>
        </a:spcBef>
        <a:spcAft>
          <a:spcPts val="0"/>
        </a:spcAft>
        <a:buClr>
          <a:schemeClr val="tx1">
            <a:lumMod val="65000"/>
            <a:lumOff val="35000"/>
          </a:schemeClr>
        </a:buClr>
        <a:buSzPct val="50000"/>
        <a:buFont typeface="小塚ゴシック Pr6N M" panose="020B0700000000000000" pitchFamily="34" charset="-128"/>
        <a:buChar char="■"/>
        <a:defRPr kumimoji="1" sz="1800" kern="1200" baseline="0">
          <a:solidFill>
            <a:schemeClr val="tx1"/>
          </a:solidFill>
          <a:latin typeface="+mn-lt"/>
          <a:ea typeface="+mn-ea"/>
          <a:cs typeface="+mn-cs"/>
        </a:defRPr>
      </a:lvl4pPr>
      <a:lvl5pPr marL="895350" indent="-88900" algn="l" defTabSz="914400" rtl="0" eaLnBrk="1" latinLnBrk="0" hangingPunct="1">
        <a:lnSpc>
          <a:spcPct val="100000"/>
        </a:lnSpc>
        <a:spcBef>
          <a:spcPts val="200"/>
        </a:spcBef>
        <a:spcAft>
          <a:spcPts val="0"/>
        </a:spcAft>
        <a:buClr>
          <a:schemeClr val="tx1">
            <a:lumMod val="65000"/>
            <a:lumOff val="35000"/>
          </a:schemeClr>
        </a:buClr>
        <a:buSzPct val="60000"/>
        <a:buFont typeface="小塚ゴシック Pr6N M" panose="020B0700000000000000" pitchFamily="34" charset="-128"/>
        <a:buChar char="▶"/>
        <a:tabLst>
          <a:tab pos="896938" algn="l"/>
        </a:tabLst>
        <a:defRPr kumimoji="1" sz="1800" kern="1200" baseline="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663">
          <p15:clr>
            <a:srgbClr val="F26B43"/>
          </p15:clr>
        </p15:guide>
        <p15:guide id="2" pos="15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40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40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401"/>
            <a:ext cx="2311400" cy="365125"/>
          </a:xfrm>
          <a:prstGeom prst="rect">
            <a:avLst/>
          </a:prstGeom>
        </p:spPr>
        <p:txBody>
          <a:bodyPr vert="horz" lIns="91440" tIns="45720" rIns="91440" bIns="45720" rtlCol="0" anchor="ctr"/>
          <a:lstStyle>
            <a:lvl1pPr algn="r">
              <a:defRPr sz="2000">
                <a:solidFill>
                  <a:schemeClr val="tx1">
                    <a:tint val="75000"/>
                  </a:schemeClr>
                </a:solidFill>
              </a:defRPr>
            </a:lvl1pPr>
          </a:lstStyle>
          <a:p>
            <a:fld id="{B6D5421F-ED26-4375-BB0E-13201D569B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4807944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wmf"/><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2862032"/>
            <a:ext cx="9906000" cy="1200329"/>
          </a:xfrm>
          <a:prstGeom prst="rect">
            <a:avLst/>
          </a:prstGeom>
          <a:noFill/>
        </p:spPr>
        <p:txBody>
          <a:bodyPr wrap="square" rtlCol="0">
            <a:spAutoFit/>
          </a:bodyPr>
          <a:lstStyle/>
          <a:p>
            <a:pPr algn="ctr"/>
            <a:r>
              <a:rPr lang="ja-JP" altLang="ja-JP" sz="3600" dirty="0">
                <a:latin typeface="メイリオ" panose="020B0604030504040204" pitchFamily="50" charset="-128"/>
                <a:ea typeface="メイリオ" panose="020B0604030504040204" pitchFamily="50" charset="-128"/>
              </a:rPr>
              <a:t>今後の地域医療構想の推進</a:t>
            </a:r>
            <a:r>
              <a:rPr lang="ja-JP" altLang="ja-JP" sz="3600" dirty="0" smtClean="0">
                <a:latin typeface="メイリオ" panose="020B0604030504040204" pitchFamily="50" charset="-128"/>
                <a:ea typeface="メイリオ" panose="020B0604030504040204" pitchFamily="50" charset="-128"/>
              </a:rPr>
              <a:t>及び</a:t>
            </a:r>
            <a:endParaRPr lang="en-US" altLang="ja-JP" sz="3600" dirty="0" smtClean="0">
              <a:latin typeface="メイリオ" panose="020B0604030504040204" pitchFamily="50" charset="-128"/>
              <a:ea typeface="メイリオ" panose="020B0604030504040204" pitchFamily="50" charset="-128"/>
            </a:endParaRPr>
          </a:p>
          <a:p>
            <a:pPr algn="ctr"/>
            <a:r>
              <a:rPr lang="ja-JP" altLang="ja-JP" sz="3600" dirty="0" smtClean="0">
                <a:latin typeface="メイリオ" panose="020B0604030504040204" pitchFamily="50" charset="-128"/>
                <a:ea typeface="メイリオ" panose="020B0604030504040204" pitchFamily="50" charset="-128"/>
              </a:rPr>
              <a:t>地域</a:t>
            </a:r>
            <a:r>
              <a:rPr lang="ja-JP" altLang="ja-JP" sz="3600" dirty="0">
                <a:latin typeface="メイリオ" panose="020B0604030504040204" pitchFamily="50" charset="-128"/>
                <a:ea typeface="メイリオ" panose="020B0604030504040204" pitchFamily="50" charset="-128"/>
              </a:rPr>
              <a:t>医療構想調整会議の</a:t>
            </a:r>
            <a:r>
              <a:rPr lang="ja-JP" altLang="ja-JP" sz="3600" dirty="0" smtClean="0">
                <a:latin typeface="メイリオ" panose="020B0604030504040204" pitchFamily="50" charset="-128"/>
                <a:ea typeface="メイリオ" panose="020B0604030504040204" pitchFamily="50" charset="-128"/>
              </a:rPr>
              <a:t>進め方</a:t>
            </a:r>
            <a:endParaRPr lang="ja-JP" altLang="en-US" sz="60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8324495" y="1106536"/>
            <a:ext cx="900000" cy="468000"/>
          </a:xfrm>
          <a:prstGeom prst="rect">
            <a:avLst/>
          </a:prstGeom>
          <a:noFill/>
          <a:ln>
            <a:solidFill>
              <a:schemeClr val="tx1"/>
            </a:solidFill>
            <a:prstDash val="solid"/>
          </a:ln>
        </p:spPr>
        <p:txBody>
          <a:bodyPr wrap="none" rtlCol="0" anchor="ctr">
            <a:spAutoFit/>
          </a:bodyPr>
          <a:lstStyle/>
          <a:p>
            <a:r>
              <a:rPr kumimoji="1" lang="ja-JP" altLang="en-US" dirty="0" smtClean="0">
                <a:latin typeface="メイリオ" panose="020B0604030504040204" pitchFamily="50" charset="-128"/>
                <a:ea typeface="メイリオ" panose="020B0604030504040204" pitchFamily="50" charset="-128"/>
              </a:rPr>
              <a:t>資料</a:t>
            </a:r>
            <a:r>
              <a:rPr lang="ja-JP" altLang="en-US" dirty="0">
                <a:latin typeface="メイリオ" panose="020B0604030504040204" pitchFamily="50" charset="-128"/>
                <a:ea typeface="メイリオ" panose="020B0604030504040204" pitchFamily="50" charset="-128"/>
              </a:rPr>
              <a:t>３</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04593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41730" y="1422649"/>
            <a:ext cx="9838800" cy="4526631"/>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marL="342900" indent="-360000"/>
            <a:r>
              <a:rPr lang="ja-JP" altLang="en-US" sz="1400" u="sng" dirty="0">
                <a:solidFill>
                  <a:schemeClr val="tx1"/>
                </a:solidFill>
                <a:latin typeface="Meiryo" panose="020B0604030504040204" pitchFamily="34" charset="-128"/>
                <a:ea typeface="Meiryo" panose="020B0604030504040204" pitchFamily="34" charset="-128"/>
                <a:cs typeface="メイリオ" panose="020B0604030504040204" pitchFamily="50" charset="-128"/>
              </a:rPr>
              <a:t>１．医師少数区域等で勤務した医師を評価する制度の創設</a:t>
            </a:r>
            <a:r>
              <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a:t>
            </a: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医療法</a:t>
            </a:r>
            <a:r>
              <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a:t>
            </a:r>
          </a:p>
          <a:p>
            <a:pPr marL="195263" indent="-211138"/>
            <a:r>
              <a:rPr lang="ja-JP" altLang="en-US" sz="1400" b="1" dirty="0">
                <a:solidFill>
                  <a:schemeClr val="tx1"/>
                </a:solidFill>
                <a:latin typeface="Meiryo" panose="020B0604030504040204" pitchFamily="34" charset="-128"/>
                <a:ea typeface="Meiryo" panose="020B0604030504040204" pitchFamily="34" charset="-128"/>
                <a:cs typeface="メイリオ" panose="020B0604030504040204" pitchFamily="50" charset="-128"/>
              </a:rPr>
              <a:t>　　</a:t>
            </a: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医師少数区域等における一定期間の勤務経験を通じた地域医療への知見を有する医師を厚生労働大臣が評価・認定する制度の創設や、当該認定を受けた医師を一定の病院等の管理者として評価する仕組みの創設</a:t>
            </a:r>
            <a:endParaRPr lang="en-US" altLang="ja-JP" sz="1400" u="sng" dirty="0">
              <a:solidFill>
                <a:schemeClr val="tx1"/>
              </a:solidFill>
              <a:latin typeface="Meiryo" panose="020B0604030504040204" pitchFamily="34" charset="-128"/>
              <a:ea typeface="Meiryo" panose="020B0604030504040204" pitchFamily="34" charset="-128"/>
              <a:cs typeface="メイリオ" panose="020B0604030504040204" pitchFamily="50" charset="-128"/>
            </a:endParaRPr>
          </a:p>
          <a:p>
            <a:pPr marL="342900" indent="-342900"/>
            <a:r>
              <a:rPr lang="ja-JP" altLang="en-US" sz="1400" u="sng" dirty="0">
                <a:solidFill>
                  <a:schemeClr val="tx1"/>
                </a:solidFill>
                <a:latin typeface="Meiryo" panose="020B0604030504040204" pitchFamily="34" charset="-128"/>
                <a:ea typeface="Meiryo" panose="020B0604030504040204" pitchFamily="34" charset="-128"/>
                <a:cs typeface="メイリオ" panose="020B0604030504040204" pitchFamily="50" charset="-128"/>
              </a:rPr>
              <a:t>２．都道府県における医師確保対策の実施体制の強化</a:t>
            </a:r>
            <a:r>
              <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a:t>
            </a: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医療法</a:t>
            </a:r>
            <a:r>
              <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a:t>
            </a:r>
          </a:p>
          <a:p>
            <a:pPr marL="179388" indent="-179388">
              <a:lnSpc>
                <a:spcPts val="1680"/>
              </a:lnSpc>
            </a:pPr>
            <a:r>
              <a:rPr lang="ja-JP" altLang="en-US" sz="1600" dirty="0">
                <a:solidFill>
                  <a:schemeClr val="tx1"/>
                </a:solidFill>
                <a:latin typeface="Meiryo" panose="020B0604030504040204" pitchFamily="34" charset="-128"/>
                <a:ea typeface="Meiryo" panose="020B0604030504040204" pitchFamily="34" charset="-128"/>
                <a:cs typeface="メイリオ" panose="020B0604030504040204" pitchFamily="50" charset="-128"/>
              </a:rPr>
              <a:t>　　</a:t>
            </a: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都道府県において</a:t>
            </a:r>
            <a:r>
              <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PDCA</a:t>
            </a: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サイクルに基づく実効的な医師確保対策を進めるための「医師確保計画」の策定、都道府県と大学等が必ず連携すること等を目的とした「地域医療対策協議会」の機能強化、効果的な医師の配置調整等のための地域医療支援事務の見直し　等</a:t>
            </a:r>
            <a:endPar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endParaRPr>
          </a:p>
          <a:p>
            <a:pPr marL="342900" indent="-342900"/>
            <a:r>
              <a:rPr lang="ja-JP" altLang="en-US" sz="1400" u="sng" dirty="0">
                <a:solidFill>
                  <a:schemeClr val="tx1"/>
                </a:solidFill>
                <a:latin typeface="Meiryo" panose="020B0604030504040204" pitchFamily="34" charset="-128"/>
                <a:ea typeface="Meiryo" panose="020B0604030504040204" pitchFamily="34" charset="-128"/>
                <a:cs typeface="メイリオ" panose="020B0604030504040204" pitchFamily="50" charset="-128"/>
              </a:rPr>
              <a:t>３．医師養成過程を通じた医師確保対策の充実</a:t>
            </a:r>
            <a:r>
              <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a:t>
            </a: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医師法、医療法</a:t>
            </a:r>
            <a:r>
              <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a:t>
            </a:r>
            <a:endParaRPr lang="en-US" altLang="ja-JP" sz="1400" u="sng" dirty="0">
              <a:solidFill>
                <a:schemeClr val="tx1"/>
              </a:solidFill>
              <a:latin typeface="Meiryo" panose="020B0604030504040204" pitchFamily="34" charset="-128"/>
              <a:ea typeface="Meiryo" panose="020B0604030504040204" pitchFamily="34" charset="-128"/>
              <a:cs typeface="メイリオ" panose="020B0604030504040204" pitchFamily="50" charset="-128"/>
            </a:endParaRPr>
          </a:p>
          <a:p>
            <a:pPr marL="179388" indent="-179388">
              <a:lnSpc>
                <a:spcPts val="1680"/>
              </a:lnSpc>
            </a:pP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　　医師確保計画との整合性の確保の観点から医師養成過程を次のとおり見直し、各過程における医師確保対策を充実</a:t>
            </a:r>
            <a:endPar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endParaRPr>
          </a:p>
          <a:p>
            <a:pPr marL="179388" indent="-179388">
              <a:lnSpc>
                <a:spcPts val="1680"/>
              </a:lnSpc>
            </a:pP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　　・医学部：都道府県知事から大学に対する地域枠・地元出身入学者枠の設定・拡充の要請権限の創設　</a:t>
            </a:r>
            <a:endPar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endParaRPr>
          </a:p>
          <a:p>
            <a:pPr marL="1436688" indent="-1436688">
              <a:lnSpc>
                <a:spcPts val="1680"/>
              </a:lnSpc>
            </a:pP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　　・臨床研修：臨床研修病院の指定、研修医の募集定員の設定権限の国から都道府県への移譲</a:t>
            </a:r>
            <a:endPar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endParaRPr>
          </a:p>
          <a:p>
            <a:pPr marL="1436688" indent="-1436688">
              <a:lnSpc>
                <a:spcPts val="1680"/>
              </a:lnSpc>
            </a:pP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　　・専門研修：国から日本専門医機構等に対し、必要な研修機会を確保するよう要請する権限の創設</a:t>
            </a:r>
            <a:endPar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endParaRPr>
          </a:p>
          <a:p>
            <a:pPr marL="1436688">
              <a:lnSpc>
                <a:spcPts val="1680"/>
              </a:lnSpc>
            </a:pP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国及び都道府県から日本専門医機構等に対し、地域医療の観点から必要な措置の実施を意見する仕組みの創設　等</a:t>
            </a:r>
            <a:endParaRPr lang="en-US" altLang="ja-JP" sz="1400" b="1" u="sng" dirty="0">
              <a:solidFill>
                <a:schemeClr val="tx1"/>
              </a:solidFill>
              <a:latin typeface="Meiryo" panose="020B0604030504040204" pitchFamily="34" charset="-128"/>
              <a:ea typeface="Meiryo" panose="020B0604030504040204" pitchFamily="34" charset="-128"/>
              <a:cs typeface="メイリオ" panose="020B0604030504040204" pitchFamily="50" charset="-128"/>
            </a:endParaRPr>
          </a:p>
          <a:p>
            <a:pPr marL="342900" indent="-360000"/>
            <a:r>
              <a:rPr lang="ja-JP" altLang="en-US" sz="1400" u="sng" dirty="0">
                <a:solidFill>
                  <a:schemeClr val="tx1"/>
                </a:solidFill>
                <a:latin typeface="Meiryo" panose="020B0604030504040204" pitchFamily="34" charset="-128"/>
                <a:ea typeface="Meiryo" panose="020B0604030504040204" pitchFamily="34" charset="-128"/>
                <a:cs typeface="メイリオ" panose="020B0604030504040204" pitchFamily="50" charset="-128"/>
              </a:rPr>
              <a:t>４．地域の外来医療機能の偏在・不足等への対応</a:t>
            </a:r>
            <a:r>
              <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a:t>
            </a: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医療法</a:t>
            </a:r>
            <a:r>
              <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a:t>
            </a:r>
            <a:endParaRPr lang="en-US" altLang="ja-JP" sz="1400" u="sng" dirty="0">
              <a:solidFill>
                <a:schemeClr val="tx1"/>
              </a:solidFill>
              <a:latin typeface="Meiryo" panose="020B0604030504040204" pitchFamily="34" charset="-128"/>
              <a:ea typeface="Meiryo" panose="020B0604030504040204" pitchFamily="34" charset="-128"/>
              <a:cs typeface="メイリオ" panose="020B0604030504040204" pitchFamily="50" charset="-128"/>
            </a:endParaRPr>
          </a:p>
          <a:p>
            <a:pPr marL="195263" indent="-211138">
              <a:lnSpc>
                <a:spcPts val="1680"/>
              </a:lnSpc>
            </a:pP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　　外来医療機能の偏在・不足等の情報を可視化するため、二次医療圏を基本とする区域ごとに外来医療関係者による協議の場を設け、夜間救急体制の</a:t>
            </a:r>
            <a:r>
              <a:rPr lang="ja-JP" altLang="en-US" sz="1400" dirty="0">
                <a:latin typeface="Meiryo" panose="020B0604030504040204" pitchFamily="34" charset="-128"/>
                <a:ea typeface="Meiryo" panose="020B0604030504040204" pitchFamily="34" charset="-128"/>
                <a:cs typeface="メイリオ" panose="020B0604030504040204" pitchFamily="50" charset="-128"/>
              </a:rPr>
              <a:t>連携構築など地域における外来医療機関間の機能分化・連携の方針と併せて協議・公表する仕組みの創設　　</a:t>
            </a:r>
          </a:p>
          <a:p>
            <a:pPr marL="342900" indent="-342900"/>
            <a:r>
              <a:rPr lang="ja-JP" altLang="en-US" sz="1400" u="sng" dirty="0">
                <a:latin typeface="Meiryo" panose="020B0604030504040204" pitchFamily="34" charset="-128"/>
                <a:ea typeface="Meiryo" panose="020B0604030504040204" pitchFamily="34" charset="-128"/>
                <a:cs typeface="メイリオ" panose="020B0604030504040204" pitchFamily="50" charset="-128"/>
              </a:rPr>
              <a:t>５．その他</a:t>
            </a:r>
            <a:r>
              <a:rPr lang="en-US" altLang="ja-JP" sz="1400" dirty="0">
                <a:latin typeface="Meiryo" panose="020B0604030504040204" pitchFamily="34" charset="-128"/>
                <a:ea typeface="Meiryo" panose="020B0604030504040204" pitchFamily="34" charset="-128"/>
                <a:cs typeface="メイリオ" panose="020B0604030504040204" pitchFamily="50" charset="-128"/>
              </a:rPr>
              <a:t>【</a:t>
            </a:r>
            <a:r>
              <a:rPr lang="ja-JP" altLang="en-US" sz="1400" dirty="0">
                <a:latin typeface="Meiryo" panose="020B0604030504040204" pitchFamily="34" charset="-128"/>
                <a:ea typeface="Meiryo" panose="020B0604030504040204" pitchFamily="34" charset="-128"/>
                <a:cs typeface="メイリオ" panose="020B0604030504040204" pitchFamily="50" charset="-128"/>
              </a:rPr>
              <a:t>医療法</a:t>
            </a:r>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等</a:t>
            </a:r>
            <a:r>
              <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a:t>
            </a:r>
          </a:p>
          <a:p>
            <a:pPr marL="342900" indent="-342900"/>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　・地域医療構想の達成を図るための、医療機関の開設や増床に係る都道府県知事の権限の追加</a:t>
            </a:r>
            <a:endParaRPr lang="en-US" altLang="ja-JP" sz="1400" dirty="0">
              <a:solidFill>
                <a:schemeClr val="tx1"/>
              </a:solidFill>
              <a:latin typeface="Meiryo" panose="020B0604030504040204" pitchFamily="34" charset="-128"/>
              <a:ea typeface="Meiryo" panose="020B0604030504040204" pitchFamily="34" charset="-128"/>
              <a:cs typeface="メイリオ" panose="020B0604030504040204" pitchFamily="50" charset="-128"/>
            </a:endParaRPr>
          </a:p>
          <a:p>
            <a:pPr marL="342900" indent="-342900"/>
            <a:r>
              <a:rPr lang="ja-JP" altLang="en-US" sz="1400" dirty="0">
                <a:solidFill>
                  <a:schemeClr val="tx1"/>
                </a:solidFill>
                <a:latin typeface="Meiryo" panose="020B0604030504040204" pitchFamily="34" charset="-128"/>
                <a:ea typeface="Meiryo" panose="020B0604030504040204" pitchFamily="34" charset="-128"/>
                <a:cs typeface="メイリオ" panose="020B0604030504040204" pitchFamily="50" charset="-128"/>
              </a:rPr>
              <a:t>　・健康保険法等について所要の規定の整備　等　</a:t>
            </a:r>
            <a:endParaRPr lang="en-US" altLang="ja-JP" sz="1300" dirty="0">
              <a:solidFill>
                <a:schemeClr val="tx1"/>
              </a:solidFill>
              <a:latin typeface="Meiryo" panose="020B0604030504040204" pitchFamily="34" charset="-128"/>
              <a:ea typeface="Meiryo" panose="020B0604030504040204" pitchFamily="34" charset="-128"/>
            </a:endParaRPr>
          </a:p>
        </p:txBody>
      </p:sp>
      <p:sp>
        <p:nvSpPr>
          <p:cNvPr id="13" name="テキスト ボックス 12"/>
          <p:cNvSpPr txBox="1"/>
          <p:nvPr/>
        </p:nvSpPr>
        <p:spPr>
          <a:xfrm>
            <a:off x="0" y="-27384"/>
            <a:ext cx="9906000" cy="369332"/>
          </a:xfrm>
          <a:prstGeom prst="rect">
            <a:avLst/>
          </a:prstGeom>
          <a:noFill/>
        </p:spPr>
        <p:txBody>
          <a:bodyPr wrap="square" rtlCol="0">
            <a:spAutoFit/>
          </a:bodyPr>
          <a:lstStyle/>
          <a:p>
            <a:pPr algn="ctr"/>
            <a:r>
              <a:rPr lang="ja-JP" altLang="en-US" dirty="0">
                <a:latin typeface="Meiryo" panose="020B0604030504040204" pitchFamily="34" charset="-128"/>
                <a:ea typeface="Meiryo" panose="020B0604030504040204" pitchFamily="34" charset="-128"/>
              </a:rPr>
              <a:t>医療法及び医師法の一部を改正する法律案の概要</a:t>
            </a:r>
            <a:endParaRPr lang="en-US" altLang="ja-JP" dirty="0">
              <a:latin typeface="Meiryo" panose="020B0604030504040204" pitchFamily="34" charset="-128"/>
              <a:ea typeface="Meiryo" panose="020B0604030504040204" pitchFamily="34" charset="-128"/>
            </a:endParaRPr>
          </a:p>
        </p:txBody>
      </p:sp>
      <p:sp>
        <p:nvSpPr>
          <p:cNvPr id="19" name="テキスト ボックス 18"/>
          <p:cNvSpPr txBox="1"/>
          <p:nvPr/>
        </p:nvSpPr>
        <p:spPr>
          <a:xfrm>
            <a:off x="37820" y="306525"/>
            <a:ext cx="9836844" cy="743793"/>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18000" rIns="18000" rtlCol="0">
            <a:spAutoFit/>
          </a:bodyPr>
          <a:lstStyle/>
          <a:p>
            <a:r>
              <a:rPr lang="ja-JP" altLang="en-US" sz="1400" dirty="0">
                <a:solidFill>
                  <a:schemeClr val="tx1"/>
                </a:solidFill>
                <a:latin typeface="Meiryo" panose="020B0604030504040204" pitchFamily="34" charset="-128"/>
                <a:ea typeface="Meiryo" panose="020B0604030504040204" pitchFamily="34" charset="-128"/>
              </a:rPr>
              <a:t>　</a:t>
            </a:r>
            <a:endParaRPr lang="en-US" altLang="ja-JP" sz="1400" dirty="0">
              <a:solidFill>
                <a:schemeClr val="tx1"/>
              </a:solidFill>
              <a:latin typeface="Meiryo" panose="020B0604030504040204" pitchFamily="34" charset="-128"/>
              <a:ea typeface="Meiryo" panose="020B0604030504040204" pitchFamily="34" charset="-128"/>
            </a:endParaRPr>
          </a:p>
          <a:p>
            <a:pPr>
              <a:lnSpc>
                <a:spcPts val="1680"/>
              </a:lnSpc>
            </a:pPr>
            <a:r>
              <a:rPr lang="ja-JP" altLang="en-US" sz="1400" dirty="0">
                <a:solidFill>
                  <a:schemeClr val="tx1"/>
                </a:solidFill>
                <a:latin typeface="Meiryo" panose="020B0604030504040204" pitchFamily="34" charset="-128"/>
                <a:ea typeface="Meiryo" panose="020B0604030504040204" pitchFamily="34" charset="-128"/>
              </a:rPr>
              <a:t> 　</a:t>
            </a:r>
            <a:r>
              <a:rPr lang="ja-JP" altLang="en-US" sz="1400" dirty="0">
                <a:latin typeface="Meiryo" panose="020B0604030504040204" pitchFamily="34" charset="-128"/>
                <a:ea typeface="Meiryo" panose="020B0604030504040204" pitchFamily="34" charset="-128"/>
              </a:rPr>
              <a:t>地域間の医師偏在の解消等を通じ、地域における医療提供体制を確保するため、都道府県の医療計画における医師の確保に関する事項の策定、臨床研修病院の指定権限及び研修医定員の決定権限の都道府県への移譲等の措置を講ずる。</a:t>
            </a:r>
            <a:endParaRPr lang="en-US" altLang="ja-JP" sz="1400" dirty="0">
              <a:solidFill>
                <a:schemeClr val="tx1"/>
              </a:solidFill>
              <a:latin typeface="Meiryo" panose="020B0604030504040204" pitchFamily="34" charset="-128"/>
              <a:ea typeface="Meiryo" panose="020B0604030504040204" pitchFamily="34" charset="-128"/>
            </a:endParaRPr>
          </a:p>
        </p:txBody>
      </p:sp>
      <p:sp>
        <p:nvSpPr>
          <p:cNvPr id="24" name="テキスト ボックス 23"/>
          <p:cNvSpPr txBox="1"/>
          <p:nvPr/>
        </p:nvSpPr>
        <p:spPr>
          <a:xfrm>
            <a:off x="37820" y="152636"/>
            <a:ext cx="1202807" cy="307777"/>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400" dirty="0">
                <a:solidFill>
                  <a:schemeClr val="tx1"/>
                </a:solidFill>
                <a:latin typeface="Meiryo" panose="020B0604030504040204" pitchFamily="34" charset="-128"/>
                <a:ea typeface="Meiryo" panose="020B0604030504040204" pitchFamily="34" charset="-128"/>
              </a:rPr>
              <a:t>改正の趣旨</a:t>
            </a:r>
          </a:p>
        </p:txBody>
      </p:sp>
      <p:sp>
        <p:nvSpPr>
          <p:cNvPr id="25" name="テキスト ボックス 24"/>
          <p:cNvSpPr txBox="1"/>
          <p:nvPr/>
        </p:nvSpPr>
        <p:spPr>
          <a:xfrm>
            <a:off x="37821" y="6303566"/>
            <a:ext cx="9832258" cy="523220"/>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rtlCol="0">
            <a:spAutoFit/>
          </a:bodyPr>
          <a:lstStyle/>
          <a:p>
            <a:pPr fontAlgn="auto">
              <a:spcBef>
                <a:spcPts val="0"/>
              </a:spcBef>
              <a:spcAft>
                <a:spcPts val="0"/>
              </a:spcAft>
            </a:pPr>
            <a:r>
              <a:rPr lang="ja-JP" altLang="en-US" sz="1400" dirty="0">
                <a:solidFill>
                  <a:schemeClr val="tx1"/>
                </a:solidFill>
                <a:latin typeface="Meiryo" panose="020B0604030504040204" pitchFamily="34" charset="-128"/>
                <a:ea typeface="Meiryo" panose="020B0604030504040204" pitchFamily="34" charset="-128"/>
              </a:rPr>
              <a:t>　平成</a:t>
            </a:r>
            <a:r>
              <a:rPr lang="en-US" altLang="ja-JP" sz="1400" dirty="0">
                <a:solidFill>
                  <a:schemeClr val="tx1"/>
                </a:solidFill>
                <a:latin typeface="Meiryo" panose="020B0604030504040204" pitchFamily="34" charset="-128"/>
                <a:ea typeface="Meiryo" panose="020B0604030504040204" pitchFamily="34" charset="-128"/>
              </a:rPr>
              <a:t>31</a:t>
            </a:r>
            <a:r>
              <a:rPr lang="ja-JP" altLang="en-US" sz="1400" dirty="0">
                <a:solidFill>
                  <a:schemeClr val="tx1"/>
                </a:solidFill>
                <a:latin typeface="Meiryo" panose="020B0604030504040204" pitchFamily="34" charset="-128"/>
                <a:ea typeface="Meiryo" panose="020B0604030504040204" pitchFamily="34" charset="-128"/>
              </a:rPr>
              <a:t>年４月１日。（ただし、２のうち地域医療対策協議会及び地域医療支援事務に係る事項、３のうち専門研修に係る事項並びに５の事項は公布日、１の事項及び３のうち臨床研修に係る事項は平成</a:t>
            </a:r>
            <a:r>
              <a:rPr lang="en-US" altLang="ja-JP" sz="1400" dirty="0">
                <a:solidFill>
                  <a:schemeClr val="tx1"/>
                </a:solidFill>
                <a:latin typeface="Meiryo" panose="020B0604030504040204" pitchFamily="34" charset="-128"/>
                <a:ea typeface="Meiryo" panose="020B0604030504040204" pitchFamily="34" charset="-128"/>
              </a:rPr>
              <a:t>32</a:t>
            </a:r>
            <a:r>
              <a:rPr lang="ja-JP" altLang="en-US" sz="1400" dirty="0">
                <a:solidFill>
                  <a:schemeClr val="tx1"/>
                </a:solidFill>
                <a:latin typeface="Meiryo" panose="020B0604030504040204" pitchFamily="34" charset="-128"/>
                <a:ea typeface="Meiryo" panose="020B0604030504040204" pitchFamily="34" charset="-128"/>
              </a:rPr>
              <a:t>年４月１日から施行。）</a:t>
            </a:r>
          </a:p>
        </p:txBody>
      </p:sp>
      <p:sp>
        <p:nvSpPr>
          <p:cNvPr id="27" name="テキスト ボックス 26"/>
          <p:cNvSpPr txBox="1"/>
          <p:nvPr/>
        </p:nvSpPr>
        <p:spPr>
          <a:xfrm>
            <a:off x="37820" y="6021288"/>
            <a:ext cx="1202445" cy="307777"/>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400" dirty="0">
                <a:solidFill>
                  <a:schemeClr val="tx1"/>
                </a:solidFill>
                <a:latin typeface="Meiryo" panose="020B0604030504040204" pitchFamily="34" charset="-128"/>
                <a:ea typeface="Meiryo" panose="020B0604030504040204" pitchFamily="34" charset="-128"/>
              </a:rPr>
              <a:t>施行期日</a:t>
            </a:r>
          </a:p>
        </p:txBody>
      </p:sp>
      <p:sp>
        <p:nvSpPr>
          <p:cNvPr id="31" name="テキスト ボックス 30"/>
          <p:cNvSpPr txBox="1"/>
          <p:nvPr/>
        </p:nvSpPr>
        <p:spPr>
          <a:xfrm>
            <a:off x="37820" y="1137159"/>
            <a:ext cx="1206767" cy="307777"/>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400" dirty="0">
                <a:solidFill>
                  <a:schemeClr val="tx1"/>
                </a:solidFill>
                <a:latin typeface="Meiryo" panose="020B0604030504040204" pitchFamily="34" charset="-128"/>
                <a:ea typeface="Meiryo" panose="020B0604030504040204" pitchFamily="34" charset="-128"/>
              </a:rPr>
              <a:t>改正の概要</a:t>
            </a:r>
          </a:p>
        </p:txBody>
      </p:sp>
    </p:spTree>
    <p:extLst>
      <p:ext uri="{BB962C8B-B14F-4D97-AF65-F5344CB8AC3E}">
        <p14:creationId xmlns:p14="http://schemas.microsoft.com/office/powerpoint/2010/main" val="1328553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8035357" y="817976"/>
            <a:ext cx="1696324" cy="2556000"/>
          </a:xfrm>
          <a:prstGeom prst="rect">
            <a:avLst/>
          </a:prstGeom>
          <a:solidFill>
            <a:schemeClr val="bg1"/>
          </a:solid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panose="020B0604030504040204" pitchFamily="34" charset="-128"/>
              <a:ea typeface="Meiryo" panose="020B0604030504040204" pitchFamily="34" charset="-128"/>
            </a:endParaRPr>
          </a:p>
        </p:txBody>
      </p:sp>
      <p:sp>
        <p:nvSpPr>
          <p:cNvPr id="14" name="正方形/長方形 13"/>
          <p:cNvSpPr/>
          <p:nvPr/>
        </p:nvSpPr>
        <p:spPr>
          <a:xfrm>
            <a:off x="153264" y="1484338"/>
            <a:ext cx="4644000" cy="1385614"/>
          </a:xfrm>
          <a:prstGeom prst="rect">
            <a:avLst/>
          </a:prstGeom>
          <a:noFill/>
          <a:ln w="12700" cap="flat" cmpd="sng" algn="ctr">
            <a:solidFill>
              <a:sysClr val="windowText" lastClr="000000"/>
            </a:solidFill>
            <a:prstDash val="sysDash"/>
          </a:ln>
          <a:effectLst/>
        </p:spPr>
        <p:txBody>
          <a:bodyPr rtlCol="0" anchor="ctr"/>
          <a:lstStyle/>
          <a:p>
            <a:pPr marL="177800" indent="-177800" defTabSz="912584">
              <a:spcBef>
                <a:spcPts val="600"/>
              </a:spcBef>
            </a:pPr>
            <a:r>
              <a:rPr lang="ja-JP" altLang="en-US" sz="1400" spc="-40" dirty="0">
                <a:solidFill>
                  <a:prstClr val="black"/>
                </a:solidFill>
                <a:latin typeface="Meiryo" panose="020B0604030504040204" pitchFamily="34" charset="-128"/>
                <a:ea typeface="Meiryo" panose="020B0604030504040204" pitchFamily="34" charset="-128"/>
                <a:cs typeface="メイリオ" panose="020B0604030504040204" pitchFamily="50" charset="-128"/>
              </a:rPr>
              <a:t>○　現在、都道府県知事に付与されている地域医療構想達成のための権限のみでは、人口の減少が進むこと等により、</a:t>
            </a:r>
            <a:r>
              <a:rPr lang="ja-JP" altLang="en-US" sz="1400" b="1" u="sng" spc="-40" dirty="0">
                <a:solidFill>
                  <a:srgbClr val="FF0000"/>
                </a:solidFill>
                <a:latin typeface="Meiryo" panose="020B0604030504040204" pitchFamily="34" charset="-128"/>
                <a:ea typeface="Meiryo" panose="020B0604030504040204" pitchFamily="34" charset="-128"/>
                <a:cs typeface="メイリオ" panose="020B0604030504040204" pitchFamily="50" charset="-128"/>
              </a:rPr>
              <a:t>将来の病床数の必要量が既存病床数を下回る場合に、申請の中止や申請病床数の削減を勧告などをすることができない</a:t>
            </a:r>
            <a:r>
              <a:rPr lang="ja-JP" altLang="en-US" sz="1400" spc="-40" dirty="0">
                <a:solidFill>
                  <a:prstClr val="black"/>
                </a:solidFill>
                <a:latin typeface="Meiryo" panose="020B0604030504040204" pitchFamily="34" charset="-128"/>
                <a:ea typeface="Meiryo" panose="020B0604030504040204" pitchFamily="34" charset="-128"/>
                <a:cs typeface="メイリオ" panose="020B0604030504040204" pitchFamily="50" charset="-128"/>
              </a:rPr>
              <a:t>状況にある。</a:t>
            </a:r>
          </a:p>
        </p:txBody>
      </p:sp>
      <p:sp>
        <p:nvSpPr>
          <p:cNvPr id="35" name="正方形/長方形 34"/>
          <p:cNvSpPr/>
          <p:nvPr/>
        </p:nvSpPr>
        <p:spPr>
          <a:xfrm>
            <a:off x="185616" y="5525143"/>
            <a:ext cx="9546065" cy="1089225"/>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prstClr val="white"/>
              </a:solidFill>
              <a:latin typeface="Meiryo" panose="020B0604030504040204" pitchFamily="34" charset="-128"/>
              <a:ea typeface="Meiryo" panose="020B0604030504040204" pitchFamily="34" charset="-128"/>
              <a:cs typeface="メイリオ" panose="020B0604030504040204" pitchFamily="50" charset="-128"/>
            </a:endParaRPr>
          </a:p>
        </p:txBody>
      </p:sp>
      <p:sp>
        <p:nvSpPr>
          <p:cNvPr id="36" name="正方形/長方形 35"/>
          <p:cNvSpPr/>
          <p:nvPr/>
        </p:nvSpPr>
        <p:spPr>
          <a:xfrm>
            <a:off x="185618" y="5579148"/>
            <a:ext cx="9585819" cy="954107"/>
          </a:xfrm>
          <a:prstGeom prst="rect">
            <a:avLst/>
          </a:prstGeom>
        </p:spPr>
        <p:txBody>
          <a:bodyPr wrap="square">
            <a:spAutoFit/>
          </a:bodyPr>
          <a:lstStyle/>
          <a:p>
            <a:r>
              <a:rPr lang="ja-JP" altLang="en-US" sz="1400" dirty="0">
                <a:solidFill>
                  <a:prstClr val="black"/>
                </a:solidFill>
                <a:latin typeface="Meiryo" panose="020B0604030504040204" pitchFamily="34" charset="-128"/>
                <a:ea typeface="Meiryo" panose="020B0604030504040204" pitchFamily="34" charset="-128"/>
                <a:cs typeface="メイリオ" panose="020B0604030504040204" pitchFamily="50" charset="-128"/>
              </a:rPr>
              <a:t>　地域医療</a:t>
            </a:r>
            <a:r>
              <a:rPr lang="ja-JP" altLang="en-US" sz="1400" dirty="0">
                <a:latin typeface="Meiryo" panose="020B0604030504040204" pitchFamily="34" charset="-128"/>
                <a:ea typeface="Meiryo" panose="020B0604030504040204" pitchFamily="34" charset="-128"/>
                <a:cs typeface="メイリオ" panose="020B0604030504040204" pitchFamily="50" charset="-128"/>
              </a:rPr>
              <a:t>構想を推進するため、構想区域において</a:t>
            </a:r>
            <a:r>
              <a:rPr lang="ja-JP" altLang="en-US" sz="1400" b="1" dirty="0">
                <a:solidFill>
                  <a:srgbClr val="FF0000"/>
                </a:solidFill>
                <a:latin typeface="Meiryo" panose="020B0604030504040204" pitchFamily="34" charset="-128"/>
                <a:ea typeface="Meiryo" panose="020B0604030504040204" pitchFamily="34" charset="-128"/>
                <a:cs typeface="メイリオ" panose="020B0604030504040204" pitchFamily="50" charset="-128"/>
              </a:rPr>
              <a:t>既存病床数が既に将来の病床数の必要量に達している場合には、当該構想区域に医療機関の新規開設、増床等の許可の申請があっても</a:t>
            </a:r>
            <a:r>
              <a:rPr lang="ja-JP" altLang="en-US" sz="1400" dirty="0">
                <a:latin typeface="Meiryo" panose="020B0604030504040204" pitchFamily="34" charset="-128"/>
                <a:ea typeface="Meiryo" panose="020B0604030504040204" pitchFamily="34" charset="-128"/>
                <a:cs typeface="メイリオ" panose="020B0604030504040204" pitchFamily="50" charset="-128"/>
              </a:rPr>
              <a:t>、必要な手続を経た上で、</a:t>
            </a:r>
            <a:r>
              <a:rPr lang="ja-JP" altLang="en-US" sz="1400" b="1" u="sng" dirty="0">
                <a:solidFill>
                  <a:srgbClr val="FF0000"/>
                </a:solidFill>
                <a:latin typeface="Meiryo" panose="020B0604030504040204" pitchFamily="34" charset="-128"/>
                <a:ea typeface="Meiryo" panose="020B0604030504040204" pitchFamily="34" charset="-128"/>
                <a:cs typeface="メイリオ" panose="020B0604030504040204" pitchFamily="50" charset="-128"/>
              </a:rPr>
              <a:t>都道府県知事が許可を与えないこと（民間医療機関の場合には勧告）ができる</a:t>
            </a:r>
            <a:r>
              <a:rPr lang="ja-JP" altLang="en-US" sz="1400" dirty="0">
                <a:latin typeface="Meiryo" panose="020B0604030504040204" pitchFamily="34" charset="-128"/>
                <a:ea typeface="Meiryo" panose="020B0604030504040204" pitchFamily="34" charset="-128"/>
                <a:cs typeface="メイリオ" panose="020B0604030504040204" pitchFamily="50" charset="-128"/>
              </a:rPr>
              <a:t>こととし、勧告を受けた民間医療機関の病床については、厚生労働大臣が、保険医療機関の指定をしないことができる旨規定する。（公布日施行）</a:t>
            </a:r>
            <a:endParaRPr lang="en-US" altLang="ja-JP" sz="1400" dirty="0">
              <a:latin typeface="Meiryo" panose="020B0604030504040204" pitchFamily="34" charset="-128"/>
              <a:ea typeface="Meiryo" panose="020B0604030504040204" pitchFamily="34" charset="-128"/>
              <a:cs typeface="メイリオ" panose="020B0604030504040204" pitchFamily="50" charset="-128"/>
            </a:endParaRPr>
          </a:p>
        </p:txBody>
      </p:sp>
      <p:sp>
        <p:nvSpPr>
          <p:cNvPr id="7" name="正方形/長方形 6"/>
          <p:cNvSpPr/>
          <p:nvPr/>
        </p:nvSpPr>
        <p:spPr>
          <a:xfrm>
            <a:off x="153263" y="3562896"/>
            <a:ext cx="9618174" cy="1035248"/>
          </a:xfrm>
          <a:prstGeom prst="rect">
            <a:avLst/>
          </a:prstGeom>
          <a:noFill/>
          <a:ln w="28575" cap="flat" cmpd="sng" algn="ctr">
            <a:solidFill>
              <a:schemeClr val="tx2"/>
            </a:solidFill>
            <a:prstDash val="solid"/>
          </a:ln>
          <a:effectLst/>
        </p:spPr>
        <p:txBody>
          <a:bodyPr rtlCol="0" anchor="ctr"/>
          <a:lstStyle/>
          <a:p>
            <a:pPr marL="177800" indent="-177800" defTabSz="912584"/>
            <a:r>
              <a:rPr kumimoji="0" lang="ja-JP" altLang="en-US" sz="1400" kern="0" dirty="0">
                <a:solidFill>
                  <a:prstClr val="black"/>
                </a:solidFill>
                <a:latin typeface="Meiryo" panose="020B0604030504040204" pitchFamily="34" charset="-128"/>
                <a:ea typeface="Meiryo" panose="020B0604030504040204" pitchFamily="34" charset="-128"/>
                <a:cs typeface="Meiryo UI" panose="020B0604030504040204" pitchFamily="50" charset="-128"/>
              </a:rPr>
              <a:t>○　地域医療構想が全国で確実に達成されるよう、都道府県知事</a:t>
            </a:r>
            <a:r>
              <a:rPr kumimoji="0" lang="ja-JP" altLang="en-US" sz="1400" kern="0" dirty="0">
                <a:latin typeface="Meiryo" panose="020B0604030504040204" pitchFamily="34" charset="-128"/>
                <a:ea typeface="Meiryo" panose="020B0604030504040204" pitchFamily="34" charset="-128"/>
                <a:cs typeface="Meiryo UI" panose="020B0604030504040204" pitchFamily="50" charset="-128"/>
              </a:rPr>
              <a:t>等の権限を追加し、構想区域において既存病床数が既に将来の病床数の必要量に達している場合には、当該構想区域に医療機関の新規開設、増床等の許可の申請があった場合に、必要な手続を経た上で、都道府県知事が所要の対応を図る等の対応を図ることが</a:t>
            </a:r>
            <a:r>
              <a:rPr kumimoji="0" lang="ja-JP" altLang="en-US" sz="1400" kern="0" dirty="0">
                <a:solidFill>
                  <a:prstClr val="black"/>
                </a:solidFill>
                <a:latin typeface="Meiryo" panose="020B0604030504040204" pitchFamily="34" charset="-128"/>
                <a:ea typeface="Meiryo" panose="020B0604030504040204" pitchFamily="34" charset="-128"/>
                <a:cs typeface="Meiryo UI" panose="020B0604030504040204" pitchFamily="50" charset="-128"/>
              </a:rPr>
              <a:t>適当。</a:t>
            </a:r>
          </a:p>
        </p:txBody>
      </p:sp>
      <p:sp>
        <p:nvSpPr>
          <p:cNvPr id="8" name="ホームベース 7"/>
          <p:cNvSpPr/>
          <p:nvPr/>
        </p:nvSpPr>
        <p:spPr>
          <a:xfrm>
            <a:off x="139614" y="3229992"/>
            <a:ext cx="1933066" cy="340609"/>
          </a:xfrm>
          <a:prstGeom prst="homePlat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defTabSz="912584"/>
            <a:r>
              <a:rPr kumimoji="0" lang="ja-JP" altLang="en-US" kern="0" dirty="0">
                <a:solidFill>
                  <a:prstClr val="black"/>
                </a:solidFill>
                <a:latin typeface="Meiryo" panose="020B0604030504040204" pitchFamily="34" charset="-128"/>
                <a:ea typeface="Meiryo" panose="020B0604030504040204" pitchFamily="34" charset="-128"/>
                <a:cs typeface="Meiryo UI" panose="020B0604030504040204" pitchFamily="50" charset="-128"/>
              </a:rPr>
              <a:t>基本的な考え方</a:t>
            </a:r>
          </a:p>
        </p:txBody>
      </p:sp>
      <p:sp>
        <p:nvSpPr>
          <p:cNvPr id="9" name="下矢印 8"/>
          <p:cNvSpPr/>
          <p:nvPr/>
        </p:nvSpPr>
        <p:spPr>
          <a:xfrm>
            <a:off x="1640632" y="4654660"/>
            <a:ext cx="1782674" cy="447540"/>
          </a:xfrm>
          <a:prstGeom prst="downArrow">
            <a:avLst>
              <a:gd name="adj1" fmla="val 63131"/>
              <a:gd name="adj2" fmla="val 62192"/>
            </a:avLst>
          </a:prstGeom>
          <a:solidFill>
            <a:sysClr val="window" lastClr="FFFFFF">
              <a:lumMod val="75000"/>
            </a:sysClr>
          </a:solidFill>
          <a:ln w="12700" cap="flat" cmpd="sng" algn="ctr">
            <a:noFill/>
            <a:prstDash val="solid"/>
            <a:miter lim="800000"/>
          </a:ln>
          <a:effectLst/>
        </p:spPr>
        <p:txBody>
          <a:bodyPr rtlCol="0" anchor="ctr"/>
          <a:lstStyle/>
          <a:p>
            <a:pPr algn="ctr"/>
            <a:endParaRPr kumimoji="0" lang="ja-JP" altLang="en-US" kern="0">
              <a:solidFill>
                <a:srgbClr val="44546A"/>
              </a:solidFill>
              <a:latin typeface="Meiryo" panose="020B0604030504040204" pitchFamily="34" charset="-128"/>
              <a:ea typeface="Meiryo" panose="020B0604030504040204" pitchFamily="34" charset="-128"/>
            </a:endParaRPr>
          </a:p>
        </p:txBody>
      </p:sp>
      <p:sp>
        <p:nvSpPr>
          <p:cNvPr id="13" name="正方形/長方形 12"/>
          <p:cNvSpPr/>
          <p:nvPr/>
        </p:nvSpPr>
        <p:spPr>
          <a:xfrm>
            <a:off x="185617" y="5147100"/>
            <a:ext cx="4335335" cy="37339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white"/>
                </a:solidFill>
                <a:latin typeface="Meiryo" panose="020B0604030504040204" pitchFamily="34" charset="-128"/>
                <a:ea typeface="Meiryo" panose="020B0604030504040204" pitchFamily="34" charset="-128"/>
                <a:cs typeface="メイリオ" panose="020B0604030504040204" pitchFamily="50" charset="-128"/>
              </a:rPr>
              <a:t>法案の内容（医療法</a:t>
            </a:r>
            <a:r>
              <a:rPr lang="ja-JP" altLang="en-US" b="1" dirty="0">
                <a:solidFill>
                  <a:schemeClr val="bg1"/>
                </a:solidFill>
                <a:latin typeface="Meiryo" panose="020B0604030504040204" pitchFamily="34" charset="-128"/>
                <a:ea typeface="Meiryo" panose="020B0604030504040204" pitchFamily="34" charset="-128"/>
                <a:cs typeface="メイリオ" panose="020B0604030504040204" pitchFamily="50" charset="-128"/>
              </a:rPr>
              <a:t>・健康保険法</a:t>
            </a:r>
            <a:r>
              <a:rPr lang="ja-JP" altLang="en-US" b="1" dirty="0">
                <a:solidFill>
                  <a:prstClr val="white"/>
                </a:solidFill>
                <a:latin typeface="Meiryo" panose="020B0604030504040204" pitchFamily="34" charset="-128"/>
                <a:ea typeface="Meiryo" panose="020B0604030504040204" pitchFamily="34" charset="-128"/>
                <a:cs typeface="メイリオ" panose="020B0604030504040204" pitchFamily="50" charset="-128"/>
              </a:rPr>
              <a:t>改正）</a:t>
            </a:r>
          </a:p>
        </p:txBody>
      </p:sp>
      <p:sp>
        <p:nvSpPr>
          <p:cNvPr id="15" name="ホームベース 14"/>
          <p:cNvSpPr/>
          <p:nvPr/>
        </p:nvSpPr>
        <p:spPr>
          <a:xfrm>
            <a:off x="139614" y="1176874"/>
            <a:ext cx="1946716" cy="340609"/>
          </a:xfrm>
          <a:prstGeom prst="homePlate">
            <a:avLst>
              <a:gd name="adj" fmla="val 0"/>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912584">
              <a:defRPr/>
            </a:pPr>
            <a:r>
              <a:rPr kumimoji="0" lang="ja-JP" altLang="en-US" kern="0" dirty="0">
                <a:solidFill>
                  <a:prstClr val="black"/>
                </a:solidFill>
                <a:latin typeface="Meiryo" panose="020B0604030504040204" pitchFamily="34" charset="-128"/>
                <a:ea typeface="Meiryo" panose="020B0604030504040204" pitchFamily="34" charset="-128"/>
                <a:cs typeface="Meiryo UI" panose="020B0604030504040204" pitchFamily="50" charset="-128"/>
              </a:rPr>
              <a:t>現　状</a:t>
            </a:r>
          </a:p>
        </p:txBody>
      </p:sp>
      <p:sp>
        <p:nvSpPr>
          <p:cNvPr id="17" name="正方形/長方形 16"/>
          <p:cNvSpPr/>
          <p:nvPr/>
        </p:nvSpPr>
        <p:spPr>
          <a:xfrm>
            <a:off x="4880996" y="829059"/>
            <a:ext cx="2520275" cy="2556000"/>
          </a:xfrm>
          <a:prstGeom prst="rect">
            <a:avLst/>
          </a:prstGeom>
          <a:solidFill>
            <a:schemeClr val="bg1"/>
          </a:solidFill>
          <a:ln w="38100">
            <a:solidFill>
              <a:srgbClr val="CCFFC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panose="020B0604030504040204" pitchFamily="34" charset="-128"/>
              <a:ea typeface="Meiryo" panose="020B0604030504040204" pitchFamily="34" charset="-128"/>
            </a:endParaRPr>
          </a:p>
        </p:txBody>
      </p:sp>
      <p:grpSp>
        <p:nvGrpSpPr>
          <p:cNvPr id="19" name="グループ化 18"/>
          <p:cNvGrpSpPr/>
          <p:nvPr/>
        </p:nvGrpSpPr>
        <p:grpSpPr>
          <a:xfrm>
            <a:off x="5217066" y="1285776"/>
            <a:ext cx="2075933" cy="1434109"/>
            <a:chOff x="560512" y="1196752"/>
            <a:chExt cx="2376264" cy="2016224"/>
          </a:xfrm>
        </p:grpSpPr>
        <p:cxnSp>
          <p:nvCxnSpPr>
            <p:cNvPr id="26" name="直線コネクタ 25"/>
            <p:cNvCxnSpPr/>
            <p:nvPr/>
          </p:nvCxnSpPr>
          <p:spPr>
            <a:xfrm>
              <a:off x="560512" y="1196752"/>
              <a:ext cx="0" cy="20162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60512" y="3212976"/>
              <a:ext cx="237626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726397" y="1196752"/>
              <a:ext cx="360040"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panose="020B0604030504040204" pitchFamily="34" charset="-128"/>
                <a:ea typeface="Meiryo" panose="020B0604030504040204" pitchFamily="34" charset="-128"/>
              </a:endParaRPr>
            </a:p>
          </p:txBody>
        </p:sp>
        <p:sp>
          <p:nvSpPr>
            <p:cNvPr id="29" name="正方形/長方形 28"/>
            <p:cNvSpPr/>
            <p:nvPr/>
          </p:nvSpPr>
          <p:spPr>
            <a:xfrm>
              <a:off x="1638762" y="2209118"/>
              <a:ext cx="360039" cy="100385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ja-JP" altLang="en-US">
                <a:solidFill>
                  <a:prstClr val="white"/>
                </a:solidFill>
                <a:latin typeface="Meiryo" panose="020B0604030504040204" pitchFamily="34" charset="-128"/>
                <a:ea typeface="Meiryo" panose="020B0604030504040204" pitchFamily="34" charset="-128"/>
              </a:endParaRPr>
            </a:p>
          </p:txBody>
        </p:sp>
        <p:sp>
          <p:nvSpPr>
            <p:cNvPr id="30" name="正方形/長方形 29"/>
            <p:cNvSpPr/>
            <p:nvPr/>
          </p:nvSpPr>
          <p:spPr>
            <a:xfrm>
              <a:off x="2468185" y="2384884"/>
              <a:ext cx="360040" cy="8280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ja-JP" altLang="en-US">
                <a:solidFill>
                  <a:prstClr val="white"/>
                </a:solidFill>
                <a:latin typeface="Meiryo" panose="020B0604030504040204" pitchFamily="34" charset="-128"/>
                <a:ea typeface="Meiryo" panose="020B0604030504040204" pitchFamily="34" charset="-128"/>
              </a:endParaRPr>
            </a:p>
          </p:txBody>
        </p:sp>
      </p:grpSp>
      <p:sp>
        <p:nvSpPr>
          <p:cNvPr id="22" name="テキスト ボックス 21"/>
          <p:cNvSpPr txBox="1"/>
          <p:nvPr/>
        </p:nvSpPr>
        <p:spPr>
          <a:xfrm>
            <a:off x="4886589" y="853728"/>
            <a:ext cx="2514683" cy="288147"/>
          </a:xfrm>
          <a:prstGeom prst="rect">
            <a:avLst/>
          </a:prstGeom>
          <a:solidFill>
            <a:schemeClr val="accent6">
              <a:lumMod val="20000"/>
              <a:lumOff val="80000"/>
            </a:schemeClr>
          </a:solidFill>
        </p:spPr>
        <p:txBody>
          <a:bodyPr wrap="square" lIns="36000" tIns="36000" rIns="36000" bIns="36000" rtlCol="0">
            <a:spAutoFit/>
          </a:bodyPr>
          <a:lstStyle/>
          <a:p>
            <a:pPr algn="ctr"/>
            <a:r>
              <a:rPr lang="ja-JP" altLang="en-US" sz="1400" dirty="0">
                <a:solidFill>
                  <a:prstClr val="black"/>
                </a:solidFill>
                <a:latin typeface="Meiryo" panose="020B0604030504040204" pitchFamily="34" charset="-128"/>
                <a:ea typeface="Meiryo" panose="020B0604030504040204" pitchFamily="34" charset="-128"/>
              </a:rPr>
              <a:t>追加的な整備が可能なケース</a:t>
            </a:r>
          </a:p>
        </p:txBody>
      </p:sp>
      <p:cxnSp>
        <p:nvCxnSpPr>
          <p:cNvPr id="20" name="直線コネクタ 19"/>
          <p:cNvCxnSpPr/>
          <p:nvPr/>
        </p:nvCxnSpPr>
        <p:spPr>
          <a:xfrm>
            <a:off x="5673256" y="1278252"/>
            <a:ext cx="1584000" cy="0"/>
          </a:xfrm>
          <a:prstGeom prst="line">
            <a:avLst/>
          </a:prstGeom>
          <a:ln w="22225">
            <a:solidFill>
              <a:srgbClr val="FFC000"/>
            </a:solidFill>
            <a:prstDash val="solid"/>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4953000" y="2725936"/>
            <a:ext cx="1041472" cy="523221"/>
          </a:xfrm>
          <a:prstGeom prst="rect">
            <a:avLst/>
          </a:prstGeom>
          <a:noFill/>
        </p:spPr>
        <p:txBody>
          <a:bodyPr wrap="square" rtlCol="0">
            <a:spAutoFit/>
          </a:bodyPr>
          <a:lstStyle/>
          <a:p>
            <a:pPr algn="ctr"/>
            <a:r>
              <a:rPr lang="ja-JP" altLang="en-US" sz="1400" dirty="0">
                <a:solidFill>
                  <a:prstClr val="black"/>
                </a:solidFill>
                <a:latin typeface="Meiryo" panose="020B0604030504040204" pitchFamily="34" charset="-128"/>
                <a:ea typeface="Meiryo" panose="020B0604030504040204" pitchFamily="34" charset="-128"/>
              </a:rPr>
              <a:t>基準</a:t>
            </a:r>
            <a:endParaRPr lang="en-US" altLang="ja-JP" sz="1400" dirty="0">
              <a:solidFill>
                <a:prstClr val="black"/>
              </a:solidFill>
              <a:latin typeface="Meiryo" panose="020B0604030504040204" pitchFamily="34" charset="-128"/>
              <a:ea typeface="Meiryo" panose="020B0604030504040204" pitchFamily="34" charset="-128"/>
            </a:endParaRPr>
          </a:p>
          <a:p>
            <a:pPr algn="ctr"/>
            <a:r>
              <a:rPr lang="ja-JP" altLang="en-US" sz="1400" dirty="0">
                <a:solidFill>
                  <a:prstClr val="black"/>
                </a:solidFill>
                <a:latin typeface="Meiryo" panose="020B0604030504040204" pitchFamily="34" charset="-128"/>
                <a:ea typeface="Meiryo" panose="020B0604030504040204" pitchFamily="34" charset="-128"/>
              </a:rPr>
              <a:t>病床数</a:t>
            </a:r>
          </a:p>
        </p:txBody>
      </p:sp>
      <p:sp>
        <p:nvSpPr>
          <p:cNvPr id="24" name="テキスト ボックス 23"/>
          <p:cNvSpPr txBox="1"/>
          <p:nvPr/>
        </p:nvSpPr>
        <p:spPr>
          <a:xfrm>
            <a:off x="5751599" y="2725936"/>
            <a:ext cx="1001601" cy="523221"/>
          </a:xfrm>
          <a:prstGeom prst="rect">
            <a:avLst/>
          </a:prstGeom>
          <a:noFill/>
        </p:spPr>
        <p:txBody>
          <a:bodyPr wrap="square" rtlCol="0">
            <a:spAutoFit/>
          </a:bodyPr>
          <a:lstStyle/>
          <a:p>
            <a:pPr algn="ctr"/>
            <a:r>
              <a:rPr lang="ja-JP" altLang="en-US" sz="1400" dirty="0">
                <a:solidFill>
                  <a:prstClr val="black"/>
                </a:solidFill>
                <a:latin typeface="Meiryo" panose="020B0604030504040204" pitchFamily="34" charset="-128"/>
                <a:ea typeface="Meiryo" panose="020B0604030504040204" pitchFamily="34" charset="-128"/>
              </a:rPr>
              <a:t>既存</a:t>
            </a:r>
            <a:endParaRPr lang="en-US" altLang="ja-JP" sz="1400" dirty="0">
              <a:solidFill>
                <a:prstClr val="black"/>
              </a:solidFill>
              <a:latin typeface="Meiryo" panose="020B0604030504040204" pitchFamily="34" charset="-128"/>
              <a:ea typeface="Meiryo" panose="020B0604030504040204" pitchFamily="34" charset="-128"/>
            </a:endParaRPr>
          </a:p>
          <a:p>
            <a:pPr algn="ctr"/>
            <a:r>
              <a:rPr lang="ja-JP" altLang="en-US" sz="1400" dirty="0">
                <a:solidFill>
                  <a:prstClr val="black"/>
                </a:solidFill>
                <a:latin typeface="Meiryo" panose="020B0604030504040204" pitchFamily="34" charset="-128"/>
                <a:ea typeface="Meiryo" panose="020B0604030504040204" pitchFamily="34" charset="-128"/>
              </a:rPr>
              <a:t>病床数</a:t>
            </a:r>
          </a:p>
        </p:txBody>
      </p:sp>
      <p:sp>
        <p:nvSpPr>
          <p:cNvPr id="25" name="テキスト ボックス 24"/>
          <p:cNvSpPr txBox="1"/>
          <p:nvPr/>
        </p:nvSpPr>
        <p:spPr>
          <a:xfrm>
            <a:off x="6396415" y="2707352"/>
            <a:ext cx="1179012" cy="738664"/>
          </a:xfrm>
          <a:prstGeom prst="rect">
            <a:avLst/>
          </a:prstGeom>
          <a:noFill/>
        </p:spPr>
        <p:txBody>
          <a:bodyPr wrap="square" rtlCol="0">
            <a:spAutoFit/>
          </a:bodyPr>
          <a:lstStyle/>
          <a:p>
            <a:pPr algn="ctr"/>
            <a:r>
              <a:rPr lang="ja-JP" altLang="en-US" sz="1400" dirty="0">
                <a:solidFill>
                  <a:prstClr val="black"/>
                </a:solidFill>
                <a:latin typeface="Meiryo" panose="020B0604030504040204" pitchFamily="34" charset="-128"/>
                <a:ea typeface="Meiryo" panose="020B0604030504040204" pitchFamily="34" charset="-128"/>
              </a:rPr>
              <a:t>病床数の</a:t>
            </a:r>
            <a:endParaRPr lang="en-US" altLang="ja-JP" sz="1400" dirty="0">
              <a:solidFill>
                <a:prstClr val="black"/>
              </a:solidFill>
              <a:latin typeface="Meiryo" panose="020B0604030504040204" pitchFamily="34" charset="-128"/>
              <a:ea typeface="Meiryo" panose="020B0604030504040204" pitchFamily="34" charset="-128"/>
            </a:endParaRPr>
          </a:p>
          <a:p>
            <a:pPr algn="ctr"/>
            <a:r>
              <a:rPr lang="ja-JP" altLang="en-US" sz="1400" dirty="0">
                <a:solidFill>
                  <a:prstClr val="black"/>
                </a:solidFill>
                <a:latin typeface="Meiryo" panose="020B0604030504040204" pitchFamily="34" charset="-128"/>
                <a:ea typeface="Meiryo" panose="020B0604030504040204" pitchFamily="34" charset="-128"/>
              </a:rPr>
              <a:t>必要量</a:t>
            </a:r>
            <a:endParaRPr lang="en-US" altLang="ja-JP" sz="1400" dirty="0">
              <a:solidFill>
                <a:prstClr val="black"/>
              </a:solidFill>
              <a:latin typeface="Meiryo" panose="020B0604030504040204" pitchFamily="34" charset="-128"/>
              <a:ea typeface="Meiryo" panose="020B0604030504040204" pitchFamily="34" charset="-128"/>
            </a:endParaRPr>
          </a:p>
          <a:p>
            <a:pPr algn="ctr"/>
            <a:r>
              <a:rPr lang="ja-JP" altLang="en-US" sz="1400" dirty="0">
                <a:solidFill>
                  <a:prstClr val="black"/>
                </a:solidFill>
                <a:latin typeface="Meiryo" panose="020B0604030504040204" pitchFamily="34" charset="-128"/>
                <a:ea typeface="Meiryo" panose="020B0604030504040204" pitchFamily="34" charset="-128"/>
              </a:rPr>
              <a:t>（</a:t>
            </a:r>
            <a:r>
              <a:rPr lang="en-US" altLang="ja-JP" sz="1400" dirty="0">
                <a:solidFill>
                  <a:prstClr val="black"/>
                </a:solidFill>
                <a:latin typeface="Meiryo" panose="020B0604030504040204" pitchFamily="34" charset="-128"/>
                <a:ea typeface="Meiryo" panose="020B0604030504040204" pitchFamily="34" charset="-128"/>
              </a:rPr>
              <a:t>2025</a:t>
            </a:r>
            <a:r>
              <a:rPr lang="ja-JP" altLang="en-US" sz="1400" dirty="0">
                <a:solidFill>
                  <a:prstClr val="black"/>
                </a:solidFill>
                <a:latin typeface="Meiryo" panose="020B0604030504040204" pitchFamily="34" charset="-128"/>
                <a:ea typeface="Meiryo" panose="020B0604030504040204" pitchFamily="34" charset="-128"/>
              </a:rPr>
              <a:t>）</a:t>
            </a:r>
            <a:endParaRPr lang="en-US" altLang="ja-JP" sz="1400" dirty="0">
              <a:solidFill>
                <a:prstClr val="black"/>
              </a:solidFill>
              <a:latin typeface="Meiryo" panose="020B0604030504040204" pitchFamily="34" charset="-128"/>
              <a:ea typeface="Meiryo" panose="020B0604030504040204" pitchFamily="34" charset="-128"/>
            </a:endParaRPr>
          </a:p>
        </p:txBody>
      </p:sp>
      <p:sp>
        <p:nvSpPr>
          <p:cNvPr id="31" name="正方形/長方形 30"/>
          <p:cNvSpPr/>
          <p:nvPr/>
        </p:nvSpPr>
        <p:spPr>
          <a:xfrm>
            <a:off x="5961112" y="1348769"/>
            <a:ext cx="1404000" cy="585079"/>
          </a:xfrm>
          <a:prstGeom prst="rect">
            <a:avLst/>
          </a:prstGeom>
          <a:noFill/>
          <a:ln w="12700" cap="flat" cmpd="sng" algn="ctr">
            <a:solidFill>
              <a:sysClr val="windowText" lastClr="000000"/>
            </a:solidFill>
            <a:prstDash val="sysDash"/>
          </a:ln>
          <a:effectLst/>
        </p:spPr>
        <p:txBody>
          <a:bodyPr rtlCol="0" anchor="ctr"/>
          <a:lstStyle/>
          <a:p>
            <a:pPr marL="177800" indent="-177800" defTabSz="912584">
              <a:spcBef>
                <a:spcPts val="600"/>
              </a:spcBef>
            </a:pPr>
            <a:r>
              <a:rPr lang="ja-JP" altLang="en-US" sz="1400" spc="-40" dirty="0">
                <a:solidFill>
                  <a:prstClr val="black"/>
                </a:solidFill>
                <a:latin typeface="Meiryo" panose="020B0604030504040204" pitchFamily="34" charset="-128"/>
                <a:ea typeface="Meiryo" panose="020B0604030504040204" pitchFamily="34" charset="-128"/>
                <a:cs typeface="メイリオ" panose="020B0604030504040204" pitchFamily="50" charset="-128"/>
              </a:rPr>
              <a:t>現行制度では</a:t>
            </a:r>
            <a:endParaRPr lang="en-US" altLang="ja-JP" sz="1400" spc="-40" dirty="0">
              <a:solidFill>
                <a:prstClr val="black"/>
              </a:solidFill>
              <a:latin typeface="Meiryo" panose="020B0604030504040204" pitchFamily="34" charset="-128"/>
              <a:ea typeface="Meiryo" panose="020B0604030504040204" pitchFamily="34" charset="-128"/>
              <a:cs typeface="メイリオ" panose="020B0604030504040204" pitchFamily="50" charset="-128"/>
            </a:endParaRPr>
          </a:p>
          <a:p>
            <a:pPr marL="177800" indent="-177800" defTabSz="912584">
              <a:spcBef>
                <a:spcPts val="600"/>
              </a:spcBef>
            </a:pPr>
            <a:r>
              <a:rPr lang="ja-JP" altLang="en-US" sz="1400" spc="-40" dirty="0">
                <a:solidFill>
                  <a:prstClr val="black"/>
                </a:solidFill>
                <a:latin typeface="Meiryo" panose="020B0604030504040204" pitchFamily="34" charset="-128"/>
                <a:ea typeface="Meiryo" panose="020B0604030504040204" pitchFamily="34" charset="-128"/>
                <a:cs typeface="メイリオ" panose="020B0604030504040204" pitchFamily="50" charset="-128"/>
              </a:rPr>
              <a:t>追加増床が可能</a:t>
            </a:r>
          </a:p>
        </p:txBody>
      </p:sp>
      <p:cxnSp>
        <p:nvCxnSpPr>
          <p:cNvPr id="32" name="直線コネクタ 31"/>
          <p:cNvCxnSpPr/>
          <p:nvPr/>
        </p:nvCxnSpPr>
        <p:spPr>
          <a:xfrm>
            <a:off x="5673256" y="2005856"/>
            <a:ext cx="1584000" cy="0"/>
          </a:xfrm>
          <a:prstGeom prst="line">
            <a:avLst/>
          </a:prstGeom>
          <a:ln w="22225">
            <a:solidFill>
              <a:srgbClr val="FFC000"/>
            </a:solidFill>
            <a:prstDash val="solid"/>
          </a:ln>
        </p:spPr>
        <p:style>
          <a:lnRef idx="1">
            <a:schemeClr val="accent1"/>
          </a:lnRef>
          <a:fillRef idx="0">
            <a:schemeClr val="accent1"/>
          </a:fillRef>
          <a:effectRef idx="0">
            <a:schemeClr val="accent1"/>
          </a:effectRef>
          <a:fontRef idx="minor">
            <a:schemeClr val="tx1"/>
          </a:fontRef>
        </p:style>
      </p:cxnSp>
      <p:sp>
        <p:nvSpPr>
          <p:cNvPr id="4" name="上下矢印 3"/>
          <p:cNvSpPr/>
          <p:nvPr/>
        </p:nvSpPr>
        <p:spPr>
          <a:xfrm>
            <a:off x="5688915" y="1278252"/>
            <a:ext cx="233109" cy="724578"/>
          </a:xfrm>
          <a:prstGeom prst="upDownArrow">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33" name="テキスト ボックス 32"/>
          <p:cNvSpPr txBox="1"/>
          <p:nvPr/>
        </p:nvSpPr>
        <p:spPr>
          <a:xfrm>
            <a:off x="8295801" y="853728"/>
            <a:ext cx="1175436" cy="288147"/>
          </a:xfrm>
          <a:prstGeom prst="rect">
            <a:avLst/>
          </a:prstGeom>
          <a:solidFill>
            <a:schemeClr val="accent6">
              <a:lumMod val="20000"/>
              <a:lumOff val="80000"/>
            </a:schemeClr>
          </a:solidFill>
        </p:spPr>
        <p:txBody>
          <a:bodyPr wrap="square" lIns="36000" tIns="36000" rIns="36000" bIns="36000" rtlCol="0">
            <a:spAutoFit/>
          </a:bodyPr>
          <a:lstStyle/>
          <a:p>
            <a:pPr algn="ctr"/>
            <a:r>
              <a:rPr lang="ja-JP" altLang="en-US" sz="1400" dirty="0">
                <a:solidFill>
                  <a:prstClr val="black"/>
                </a:solidFill>
                <a:latin typeface="Meiryo" panose="020B0604030504040204" pitchFamily="34" charset="-128"/>
                <a:ea typeface="Meiryo" panose="020B0604030504040204" pitchFamily="34" charset="-128"/>
              </a:rPr>
              <a:t>今後の対応</a:t>
            </a:r>
          </a:p>
        </p:txBody>
      </p:sp>
      <p:sp>
        <p:nvSpPr>
          <p:cNvPr id="37" name="正方形/長方形 36"/>
          <p:cNvSpPr/>
          <p:nvPr/>
        </p:nvSpPr>
        <p:spPr>
          <a:xfrm>
            <a:off x="8201986" y="1278252"/>
            <a:ext cx="1363066" cy="583588"/>
          </a:xfrm>
          <a:prstGeom prst="rect">
            <a:avLst/>
          </a:prstGeom>
          <a:noFill/>
          <a:ln w="12700" cap="flat" cmpd="sng" algn="ctr">
            <a:solidFill>
              <a:sysClr val="windowText" lastClr="000000"/>
            </a:solidFill>
            <a:prstDash val="sysDash"/>
          </a:ln>
          <a:effectLst/>
        </p:spPr>
        <p:txBody>
          <a:bodyPr rtlCol="0" anchor="ctr"/>
          <a:lstStyle/>
          <a:p>
            <a:pPr marL="177800" indent="-177800" algn="ctr" defTabSz="912584">
              <a:spcBef>
                <a:spcPts val="600"/>
              </a:spcBef>
            </a:pPr>
            <a:r>
              <a:rPr lang="en-US" altLang="ja-JP" sz="1400" spc="-40" dirty="0">
                <a:solidFill>
                  <a:prstClr val="black"/>
                </a:solidFill>
                <a:latin typeface="Meiryo" panose="020B0604030504040204" pitchFamily="34" charset="-128"/>
                <a:ea typeface="Meiryo" panose="020B0604030504040204" pitchFamily="34" charset="-128"/>
                <a:cs typeface="メイリオ" panose="020B0604030504040204" pitchFamily="50" charset="-128"/>
              </a:rPr>
              <a:t> </a:t>
            </a:r>
            <a:r>
              <a:rPr lang="ja-JP" altLang="en-US" sz="1400" spc="-40" dirty="0">
                <a:solidFill>
                  <a:prstClr val="black"/>
                </a:solidFill>
                <a:latin typeface="Meiryo" panose="020B0604030504040204" pitchFamily="34" charset="-128"/>
                <a:ea typeface="Meiryo" panose="020B0604030504040204" pitchFamily="34" charset="-128"/>
                <a:cs typeface="メイリオ" panose="020B0604030504040204" pitchFamily="50" charset="-128"/>
              </a:rPr>
              <a:t>新規開設、</a:t>
            </a:r>
            <a:endParaRPr lang="en-US" altLang="ja-JP" sz="1400" spc="-40" dirty="0">
              <a:solidFill>
                <a:prstClr val="black"/>
              </a:solidFill>
              <a:latin typeface="Meiryo" panose="020B0604030504040204" pitchFamily="34" charset="-128"/>
              <a:ea typeface="Meiryo" panose="020B0604030504040204" pitchFamily="34" charset="-128"/>
              <a:cs typeface="メイリオ" panose="020B0604030504040204" pitchFamily="50" charset="-128"/>
            </a:endParaRPr>
          </a:p>
          <a:p>
            <a:pPr marL="177800" indent="-177800" algn="ctr" defTabSz="912584">
              <a:spcBef>
                <a:spcPts val="600"/>
              </a:spcBef>
            </a:pPr>
            <a:r>
              <a:rPr lang="ja-JP" altLang="en-US" sz="1400" spc="-40" dirty="0">
                <a:solidFill>
                  <a:prstClr val="black"/>
                </a:solidFill>
                <a:latin typeface="Meiryo" panose="020B0604030504040204" pitchFamily="34" charset="-128"/>
                <a:ea typeface="Meiryo" panose="020B0604030504040204" pitchFamily="34" charset="-128"/>
                <a:cs typeface="メイリオ" panose="020B0604030504040204" pitchFamily="50" charset="-128"/>
              </a:rPr>
              <a:t>増床等の申請</a:t>
            </a:r>
          </a:p>
        </p:txBody>
      </p:sp>
      <p:sp>
        <p:nvSpPr>
          <p:cNvPr id="38" name="下矢印 37"/>
          <p:cNvSpPr/>
          <p:nvPr/>
        </p:nvSpPr>
        <p:spPr>
          <a:xfrm>
            <a:off x="8578612" y="1891007"/>
            <a:ext cx="609814" cy="258865"/>
          </a:xfrm>
          <a:prstGeom prst="downArrow">
            <a:avLst>
              <a:gd name="adj1" fmla="val 63131"/>
              <a:gd name="adj2" fmla="val 62192"/>
            </a:avLst>
          </a:prstGeom>
          <a:solidFill>
            <a:sysClr val="window" lastClr="FFFFFF">
              <a:lumMod val="75000"/>
            </a:sysClr>
          </a:solidFill>
          <a:ln w="12700" cap="flat" cmpd="sng" algn="ctr">
            <a:noFill/>
            <a:prstDash val="solid"/>
            <a:miter lim="800000"/>
          </a:ln>
          <a:effectLst/>
        </p:spPr>
        <p:txBody>
          <a:bodyPr rtlCol="0" anchor="ctr"/>
          <a:lstStyle/>
          <a:p>
            <a:pPr algn="ctr"/>
            <a:endParaRPr kumimoji="0" lang="ja-JP" altLang="en-US" kern="0">
              <a:solidFill>
                <a:srgbClr val="44546A"/>
              </a:solidFill>
              <a:latin typeface="Meiryo" panose="020B0604030504040204" pitchFamily="34" charset="-128"/>
              <a:ea typeface="Meiryo" panose="020B0604030504040204" pitchFamily="34" charset="-128"/>
            </a:endParaRPr>
          </a:p>
        </p:txBody>
      </p:sp>
      <p:sp>
        <p:nvSpPr>
          <p:cNvPr id="40" name="正方形/長方形 39"/>
          <p:cNvSpPr/>
          <p:nvPr/>
        </p:nvSpPr>
        <p:spPr>
          <a:xfrm>
            <a:off x="8125257" y="2132449"/>
            <a:ext cx="1516525" cy="1169551"/>
          </a:xfrm>
          <a:prstGeom prst="rect">
            <a:avLst/>
          </a:prstGeom>
          <a:ln w="28575">
            <a:solidFill>
              <a:srgbClr val="00B050"/>
            </a:solidFill>
          </a:ln>
        </p:spPr>
        <p:txBody>
          <a:bodyPr wrap="square">
            <a:spAutoFit/>
          </a:bodyPr>
          <a:lstStyle/>
          <a:p>
            <a:r>
              <a:rPr lang="ja-JP" altLang="en-US" sz="1400" b="1" u="sng" dirty="0">
                <a:latin typeface="Meiryo" panose="020B0604030504040204" pitchFamily="34" charset="-128"/>
                <a:ea typeface="Meiryo" panose="020B0604030504040204" pitchFamily="34" charset="-128"/>
                <a:cs typeface="メイリオ" panose="020B0604030504040204" pitchFamily="50" charset="-128"/>
              </a:rPr>
              <a:t>都道府県知事が許可を与えないこと（民間医療機関の場合には勧告）ができる</a:t>
            </a:r>
            <a:endParaRPr lang="en-US" altLang="ja-JP" sz="1400" dirty="0">
              <a:latin typeface="Meiryo" panose="020B0604030504040204" pitchFamily="34" charset="-128"/>
              <a:ea typeface="Meiryo" panose="020B0604030504040204" pitchFamily="34" charset="-128"/>
              <a:cs typeface="メイリオ" panose="020B0604030504040204" pitchFamily="50" charset="-128"/>
            </a:endParaRPr>
          </a:p>
        </p:txBody>
      </p:sp>
      <p:sp>
        <p:nvSpPr>
          <p:cNvPr id="6" name="右矢印 5"/>
          <p:cNvSpPr/>
          <p:nvPr/>
        </p:nvSpPr>
        <p:spPr>
          <a:xfrm rot="10800000">
            <a:off x="7292997" y="1462117"/>
            <a:ext cx="908988" cy="356841"/>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39" name="正方形/長方形 38">
            <a:extLst>
              <a:ext uri="{FF2B5EF4-FFF2-40B4-BE49-F238E27FC236}">
                <a16:creationId xmlns="" xmlns:a16="http://schemas.microsoft.com/office/drawing/2014/main" id="{A53D3F93-22ED-F342-B503-28AC0D705D7A}"/>
              </a:ext>
            </a:extLst>
          </p:cNvPr>
          <p:cNvSpPr/>
          <p:nvPr/>
        </p:nvSpPr>
        <p:spPr>
          <a:xfrm>
            <a:off x="15552" y="1456"/>
            <a:ext cx="9906000" cy="46379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a:solidFill>
                  <a:prstClr val="white"/>
                </a:solidFill>
                <a:latin typeface="Meiryo" panose="020B0604030504040204" pitchFamily="34" charset="-128"/>
                <a:ea typeface="Meiryo" panose="020B0604030504040204" pitchFamily="34" charset="-128"/>
                <a:cs typeface="メイリオ" panose="020B0604030504040204" pitchFamily="50" charset="-128"/>
              </a:rPr>
              <a:t>地域医療構想の達成を図るための都道府県知事等の権限の追加</a:t>
            </a:r>
            <a:endParaRPr kumimoji="1" lang="en-US" altLang="ja-JP" sz="24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メイリオ" panose="020B0604030504040204" pitchFamily="50" charset="-128"/>
            </a:endParaRPr>
          </a:p>
        </p:txBody>
      </p:sp>
    </p:spTree>
    <p:extLst>
      <p:ext uri="{BB962C8B-B14F-4D97-AF65-F5344CB8AC3E}">
        <p14:creationId xmlns:p14="http://schemas.microsoft.com/office/powerpoint/2010/main" val="2717750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8465" y="980728"/>
            <a:ext cx="9649072" cy="5647700"/>
          </a:xfrm>
          <a:prstGeom prst="rect">
            <a:avLst/>
          </a:prstGeom>
        </p:spPr>
        <p:txBody>
          <a:bodyPr wrap="square">
            <a:spAutoFit/>
          </a:bodyPr>
          <a:lstStyle/>
          <a:p>
            <a:pPr algn="just"/>
            <a:r>
              <a:rPr lang="ja-JP" altLang="en-US" dirty="0">
                <a:solidFill>
                  <a:srgbClr val="000000"/>
                </a:solidFill>
                <a:latin typeface="+mj-ea"/>
                <a:ea typeface="+mj-ea"/>
                <a:cs typeface="メイリオ" panose="020B0604030504040204" pitchFamily="50" charset="-128"/>
              </a:rPr>
              <a:t>② 地域医療構想の実現、医療計画・介護保険事業計画の整合的な策定等</a:t>
            </a:r>
          </a:p>
          <a:p>
            <a:pPr algn="just"/>
            <a:endParaRPr lang="en-US" altLang="ja-JP" dirty="0">
              <a:solidFill>
                <a:srgbClr val="000000"/>
              </a:solidFill>
              <a:latin typeface="+mj-ea"/>
              <a:ea typeface="+mj-ea"/>
              <a:cs typeface="メイリオ" panose="020B0604030504040204" pitchFamily="50" charset="-128"/>
            </a:endParaRPr>
          </a:p>
          <a:p>
            <a:pPr algn="just">
              <a:lnSpc>
                <a:spcPct val="150000"/>
              </a:lnSpc>
              <a:spcAft>
                <a:spcPts val="600"/>
              </a:spcAft>
            </a:pPr>
            <a:r>
              <a:rPr lang="ja-JP" altLang="en-US" dirty="0">
                <a:solidFill>
                  <a:srgbClr val="000000"/>
                </a:solidFill>
                <a:latin typeface="+mj-ea"/>
                <a:ea typeface="+mj-ea"/>
                <a:cs typeface="メイリオ" panose="020B0604030504040204" pitchFamily="50" charset="-128"/>
              </a:rPr>
              <a:t>　地域医療構想の実現に向けて地域ごとの「地域医療構想調整会議」での具体的議論を促進する。病床の役割分担を進めるためデータを国から提供し、</a:t>
            </a:r>
            <a:r>
              <a:rPr lang="ja-JP" altLang="en-US" b="1" u="sng" dirty="0">
                <a:solidFill>
                  <a:srgbClr val="FF0000"/>
                </a:solidFill>
                <a:latin typeface="+mj-ea"/>
                <a:ea typeface="+mj-ea"/>
                <a:cs typeface="メイリオ" panose="020B0604030504040204" pitchFamily="50" charset="-128"/>
              </a:rPr>
              <a:t>個別の病院名や転換する病床数等の具体的対応方針の速やかな策定に向けて、２年間程度で集中的な検討を促進する</a:t>
            </a:r>
            <a:r>
              <a:rPr lang="ja-JP" altLang="en-US" dirty="0">
                <a:solidFill>
                  <a:srgbClr val="000000"/>
                </a:solidFill>
                <a:latin typeface="+mj-ea"/>
                <a:ea typeface="+mj-ea"/>
                <a:cs typeface="メイリオ" panose="020B0604030504040204" pitchFamily="50" charset="-128"/>
              </a:rPr>
              <a:t>。これに向けて、介護施設や在宅医療等の提供体制の整備と整合的な慢性期機能の再編のための地域における議論の進め方を速やかに検討する。このような自主的な取組による病床の機能分化・連携が進まない場合には、都道府県知事がその役割を適切に発揮できるよう、権限の在り方について、速やかに関係審議会等において検討を進める。また、</a:t>
            </a:r>
            <a:r>
              <a:rPr lang="ja-JP" altLang="en-US" b="1" u="sng" dirty="0">
                <a:solidFill>
                  <a:srgbClr val="FF0000"/>
                </a:solidFill>
                <a:latin typeface="+mj-ea"/>
                <a:ea typeface="+mj-ea"/>
                <a:cs typeface="メイリオ" panose="020B0604030504040204" pitchFamily="50" charset="-128"/>
              </a:rPr>
              <a:t>地域医療介護総合確保基金について、具体的な事業計画を策定した都道府県に対し、重点的に配分</a:t>
            </a:r>
            <a:r>
              <a:rPr lang="ja-JP" altLang="en-US" dirty="0">
                <a:solidFill>
                  <a:srgbClr val="000000"/>
                </a:solidFill>
                <a:latin typeface="+mj-ea"/>
                <a:ea typeface="+mj-ea"/>
                <a:cs typeface="メイリオ" panose="020B0604030504040204" pitchFamily="50" charset="-128"/>
              </a:rPr>
              <a:t>する。</a:t>
            </a:r>
          </a:p>
          <a:p>
            <a:pPr algn="just">
              <a:lnSpc>
                <a:spcPct val="150000"/>
              </a:lnSpc>
              <a:spcAft>
                <a:spcPts val="600"/>
              </a:spcAft>
            </a:pPr>
            <a:r>
              <a:rPr lang="ja-JP" altLang="en-US" dirty="0">
                <a:solidFill>
                  <a:srgbClr val="000000"/>
                </a:solidFill>
                <a:latin typeface="+mj-ea"/>
                <a:ea typeface="+mj-ea"/>
                <a:cs typeface="メイリオ" panose="020B0604030504040204" pitchFamily="50" charset="-128"/>
              </a:rPr>
              <a:t>　地域医療構想における</a:t>
            </a:r>
            <a:r>
              <a:rPr lang="en-US" altLang="ja-JP" dirty="0">
                <a:solidFill>
                  <a:srgbClr val="000000"/>
                </a:solidFill>
                <a:latin typeface="+mj-ea"/>
                <a:ea typeface="+mj-ea"/>
                <a:cs typeface="メイリオ" panose="020B0604030504040204" pitchFamily="50" charset="-128"/>
              </a:rPr>
              <a:t>2025</a:t>
            </a:r>
            <a:r>
              <a:rPr lang="ja-JP" altLang="en-US" dirty="0">
                <a:solidFill>
                  <a:srgbClr val="000000"/>
                </a:solidFill>
                <a:latin typeface="+mj-ea"/>
                <a:ea typeface="+mj-ea"/>
                <a:cs typeface="メイリオ" panose="020B0604030504040204" pitchFamily="50" charset="-128"/>
              </a:rPr>
              <a:t>年（平成</a:t>
            </a:r>
            <a:r>
              <a:rPr lang="en-US" altLang="ja-JP" dirty="0">
                <a:solidFill>
                  <a:srgbClr val="000000"/>
                </a:solidFill>
                <a:latin typeface="+mj-ea"/>
                <a:ea typeface="+mj-ea"/>
                <a:cs typeface="メイリオ" panose="020B0604030504040204" pitchFamily="50" charset="-128"/>
              </a:rPr>
              <a:t>37</a:t>
            </a:r>
            <a:r>
              <a:rPr lang="ja-JP" altLang="en-US" dirty="0">
                <a:solidFill>
                  <a:srgbClr val="000000"/>
                </a:solidFill>
                <a:latin typeface="+mj-ea"/>
                <a:ea typeface="+mj-ea"/>
                <a:cs typeface="メイリオ" panose="020B0604030504040204" pitchFamily="50" charset="-128"/>
              </a:rPr>
              <a:t>年）の介護施設、在宅医療等の追加的必要量（</a:t>
            </a:r>
            <a:r>
              <a:rPr lang="en-US" altLang="ja-JP" dirty="0">
                <a:solidFill>
                  <a:srgbClr val="000000"/>
                </a:solidFill>
                <a:latin typeface="+mj-ea"/>
                <a:ea typeface="+mj-ea"/>
                <a:cs typeface="メイリオ" panose="020B0604030504040204" pitchFamily="50" charset="-128"/>
              </a:rPr>
              <a:t>30</a:t>
            </a:r>
            <a:r>
              <a:rPr lang="ja-JP" altLang="en-US" dirty="0">
                <a:solidFill>
                  <a:srgbClr val="000000"/>
                </a:solidFill>
                <a:latin typeface="+mj-ea"/>
                <a:ea typeface="+mj-ea"/>
                <a:cs typeface="メイリオ" panose="020B0604030504040204" pitchFamily="50" charset="-128"/>
              </a:rPr>
              <a:t>万人程度）を踏まえ、都道府県、市町村が協議し整合的な整備目標・見込み量を立てる上での推計の考え方等を本年夏までに示す。</a:t>
            </a:r>
          </a:p>
          <a:p>
            <a:pPr algn="just"/>
            <a:endParaRPr lang="en-US" altLang="ja-JP" dirty="0">
              <a:solidFill>
                <a:srgbClr val="000000"/>
              </a:solidFill>
              <a:latin typeface="+mj-ea"/>
              <a:ea typeface="+mj-ea"/>
              <a:cs typeface="メイリオ" panose="020B0604030504040204" pitchFamily="50" charset="-128"/>
            </a:endParaRPr>
          </a:p>
        </p:txBody>
      </p:sp>
      <p:sp>
        <p:nvSpPr>
          <p:cNvPr id="6" name="テキスト ボックス 5"/>
          <p:cNvSpPr txBox="1"/>
          <p:nvPr/>
        </p:nvSpPr>
        <p:spPr>
          <a:xfrm>
            <a:off x="1" y="0"/>
            <a:ext cx="9906000" cy="430887"/>
          </a:xfrm>
          <a:prstGeom prst="rect">
            <a:avLst/>
          </a:prstGeom>
          <a:solidFill>
            <a:schemeClr val="accent1">
              <a:lumMod val="75000"/>
            </a:schemeClr>
          </a:solidFill>
        </p:spPr>
        <p:txBody>
          <a:bodyPr wrap="square" rtlCol="0">
            <a:spAutoFit/>
          </a:bodyPr>
          <a:lstStyle/>
          <a:p>
            <a:pPr algn="ctr"/>
            <a:r>
              <a:rPr lang="ja-JP" altLang="en-US" sz="2200" b="1"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「経済財政運営と改革の基本方針</a:t>
            </a:r>
            <a:r>
              <a:rPr lang="en-US" altLang="ja-JP" sz="2200" b="1"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2017</a:t>
            </a:r>
            <a:r>
              <a:rPr lang="ja-JP" altLang="en-US" sz="2200" b="1"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a:t>
            </a:r>
            <a:r>
              <a:rPr lang="ja-JP" altLang="en-US" b="1"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（平成</a:t>
            </a:r>
            <a:r>
              <a:rPr lang="en-US" altLang="ja-JP" b="1"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29</a:t>
            </a:r>
            <a:r>
              <a:rPr lang="ja-JP" altLang="en-US" b="1"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年６月９日閣議決定）［抜粋］</a:t>
            </a:r>
          </a:p>
        </p:txBody>
      </p:sp>
      <p:sp>
        <p:nvSpPr>
          <p:cNvPr id="7" name="スライド番号プレースホルダー 1"/>
          <p:cNvSpPr txBox="1">
            <a:spLocks/>
          </p:cNvSpPr>
          <p:nvPr/>
        </p:nvSpPr>
        <p:spPr>
          <a:xfrm>
            <a:off x="3797300" y="6492875"/>
            <a:ext cx="2311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ja-JP" altLang="en-US" dirty="0">
              <a:solidFill>
                <a:prstClr val="white">
                  <a:lumMod val="50000"/>
                </a:prstClr>
              </a:solidFill>
              <a:latin typeface="+mj-ea"/>
              <a:ea typeface="+mj-ea"/>
              <a:cs typeface="メイリオ" panose="020B0604030504040204" pitchFamily="50" charset="-128"/>
            </a:endParaRPr>
          </a:p>
        </p:txBody>
      </p:sp>
    </p:spTree>
    <p:extLst>
      <p:ext uri="{BB962C8B-B14F-4D97-AF65-F5344CB8AC3E}">
        <p14:creationId xmlns:p14="http://schemas.microsoft.com/office/powerpoint/2010/main" val="304888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37548" y="1056505"/>
            <a:ext cx="9564244" cy="3000821"/>
          </a:xfrm>
          <a:prstGeom prst="rect">
            <a:avLst/>
          </a:prstGeom>
        </p:spPr>
        <p:txBody>
          <a:bodyPr wrap="square">
            <a:spAutoFit/>
          </a:bodyPr>
          <a:lstStyle/>
          <a:p>
            <a:pPr defTabSz="910615"/>
            <a:r>
              <a:rPr lang="ja-JP" altLang="en-US" sz="1300" dirty="0">
                <a:solidFill>
                  <a:prstClr val="black"/>
                </a:solidFill>
                <a:latin typeface="+mj-ea"/>
                <a:ea typeface="+mj-ea"/>
              </a:rPr>
              <a:t>○　</a:t>
            </a:r>
            <a:r>
              <a:rPr lang="ja-JP" altLang="en-US" sz="1300" b="1" u="sng" dirty="0">
                <a:solidFill>
                  <a:srgbClr val="FF0000"/>
                </a:solidFill>
                <a:latin typeface="+mj-ea"/>
                <a:ea typeface="+mj-ea"/>
              </a:rPr>
              <a:t>都道府県は、毎年度、地域医療構想調整会議において合意した具体的対応方針をとりまとめること</a:t>
            </a:r>
            <a:r>
              <a:rPr lang="ja-JP" altLang="en-US" sz="1300" dirty="0">
                <a:solidFill>
                  <a:srgbClr val="FF0000"/>
                </a:solidFill>
                <a:latin typeface="+mj-ea"/>
                <a:ea typeface="+mj-ea"/>
              </a:rPr>
              <a:t>。</a:t>
            </a:r>
          </a:p>
          <a:p>
            <a:pPr marL="450850" defTabSz="910615">
              <a:spcBef>
                <a:spcPts val="600"/>
              </a:spcBef>
            </a:pPr>
            <a:r>
              <a:rPr lang="ja-JP" altLang="en-US" sz="1300" dirty="0">
                <a:solidFill>
                  <a:prstClr val="black"/>
                </a:solidFill>
                <a:latin typeface="+mj-ea"/>
                <a:ea typeface="+mj-ea"/>
              </a:rPr>
              <a:t>　　</a:t>
            </a:r>
            <a:r>
              <a:rPr lang="ja-JP" altLang="en-US" sz="1300" b="1" dirty="0">
                <a:solidFill>
                  <a:srgbClr val="FF0000"/>
                </a:solidFill>
                <a:latin typeface="+mj-ea"/>
                <a:ea typeface="+mj-ea"/>
              </a:rPr>
              <a:t>具体的対応方針のとりまとめには、以下の内容を含むこと。　　　</a:t>
            </a:r>
            <a:endParaRPr lang="en-US" altLang="ja-JP" sz="1300" b="1" dirty="0">
              <a:solidFill>
                <a:srgbClr val="FF0000"/>
              </a:solidFill>
              <a:latin typeface="+mj-ea"/>
              <a:ea typeface="+mj-ea"/>
            </a:endParaRPr>
          </a:p>
          <a:p>
            <a:pPr marL="450850" defTabSz="910615">
              <a:spcBef>
                <a:spcPts val="300"/>
              </a:spcBef>
            </a:pPr>
            <a:r>
              <a:rPr lang="ja-JP" altLang="en-US" sz="1300" b="1" dirty="0">
                <a:solidFill>
                  <a:srgbClr val="FF0000"/>
                </a:solidFill>
                <a:latin typeface="+mj-ea"/>
                <a:ea typeface="+mj-ea"/>
              </a:rPr>
              <a:t>　　　　①　</a:t>
            </a:r>
            <a:r>
              <a:rPr lang="en-US" altLang="ja-JP" sz="1300" b="1" dirty="0">
                <a:solidFill>
                  <a:srgbClr val="FF0000"/>
                </a:solidFill>
                <a:latin typeface="+mj-ea"/>
                <a:ea typeface="+mj-ea"/>
              </a:rPr>
              <a:t>2025</a:t>
            </a:r>
            <a:r>
              <a:rPr lang="ja-JP" altLang="en-US" sz="1300" b="1" dirty="0">
                <a:solidFill>
                  <a:srgbClr val="FF0000"/>
                </a:solidFill>
                <a:latin typeface="+mj-ea"/>
                <a:ea typeface="+mj-ea"/>
              </a:rPr>
              <a:t>年を見据えた構想区域において担うべき医療機関としての役割</a:t>
            </a:r>
          </a:p>
          <a:p>
            <a:pPr marL="450850" defTabSz="910615">
              <a:spcBef>
                <a:spcPts val="300"/>
              </a:spcBef>
            </a:pPr>
            <a:r>
              <a:rPr lang="ja-JP" altLang="en-US" sz="1300" b="1" dirty="0">
                <a:solidFill>
                  <a:srgbClr val="FF0000"/>
                </a:solidFill>
                <a:latin typeface="+mj-ea"/>
                <a:ea typeface="+mj-ea"/>
              </a:rPr>
              <a:t>　　　　②　</a:t>
            </a:r>
            <a:r>
              <a:rPr lang="en-US" altLang="ja-JP" sz="1300" b="1" dirty="0">
                <a:solidFill>
                  <a:srgbClr val="FF0000"/>
                </a:solidFill>
                <a:latin typeface="+mj-ea"/>
                <a:ea typeface="+mj-ea"/>
              </a:rPr>
              <a:t>2025</a:t>
            </a:r>
            <a:r>
              <a:rPr lang="ja-JP" altLang="en-US" sz="1300" b="1" dirty="0">
                <a:solidFill>
                  <a:srgbClr val="FF0000"/>
                </a:solidFill>
                <a:latin typeface="+mj-ea"/>
                <a:ea typeface="+mj-ea"/>
              </a:rPr>
              <a:t>年に持つべき医療機能ごと</a:t>
            </a:r>
            <a:r>
              <a:rPr lang="ja-JP" altLang="en-US" sz="1300" b="1" u="sng" dirty="0">
                <a:solidFill>
                  <a:srgbClr val="FF0000"/>
                </a:solidFill>
                <a:latin typeface="+mj-ea"/>
                <a:ea typeface="+mj-ea"/>
              </a:rPr>
              <a:t>の病床数</a:t>
            </a:r>
            <a:endParaRPr lang="en-US" altLang="ja-JP" sz="1300" b="1" dirty="0">
              <a:latin typeface="+mj-ea"/>
              <a:ea typeface="+mj-ea"/>
              <a:cs typeface="メイリオ"/>
            </a:endParaRPr>
          </a:p>
          <a:p>
            <a:pPr marL="450850" indent="-273050" defTabSz="910615">
              <a:spcBef>
                <a:spcPts val="600"/>
              </a:spcBef>
            </a:pPr>
            <a:r>
              <a:rPr lang="ja-JP" altLang="en-US" sz="1300" b="1" dirty="0">
                <a:latin typeface="+mj-ea"/>
                <a:ea typeface="+mj-ea"/>
                <a:cs typeface="メイリオ"/>
              </a:rPr>
              <a:t>⇒</a:t>
            </a:r>
            <a:r>
              <a:rPr lang="ja-JP" altLang="en-US" sz="1300" b="1" u="sng" dirty="0">
                <a:solidFill>
                  <a:srgbClr val="FF0000"/>
                </a:solidFill>
                <a:latin typeface="+mj-ea"/>
                <a:ea typeface="+mj-ea"/>
              </a:rPr>
              <a:t>平成</a:t>
            </a:r>
            <a:r>
              <a:rPr lang="en-US" altLang="ja-JP" sz="1300" b="1" u="sng" dirty="0">
                <a:solidFill>
                  <a:srgbClr val="FF0000"/>
                </a:solidFill>
                <a:latin typeface="+mj-ea"/>
                <a:ea typeface="+mj-ea"/>
              </a:rPr>
              <a:t>30</a:t>
            </a:r>
            <a:r>
              <a:rPr lang="ja-JP" altLang="en-US" sz="1300" b="1" u="sng" dirty="0">
                <a:solidFill>
                  <a:srgbClr val="FF0000"/>
                </a:solidFill>
                <a:latin typeface="+mj-ea"/>
                <a:ea typeface="+mj-ea"/>
              </a:rPr>
              <a:t>年度以降の地域医療介護総合確保基金の配分に当たっては、具体的対応方針のとりまとめの進捗状況を考慮する。</a:t>
            </a:r>
            <a:endParaRPr lang="en-US" altLang="ja-JP" sz="1300" b="1" u="sng" dirty="0">
              <a:solidFill>
                <a:srgbClr val="FF0000"/>
              </a:solidFill>
              <a:latin typeface="+mj-ea"/>
              <a:ea typeface="+mj-ea"/>
            </a:endParaRPr>
          </a:p>
          <a:p>
            <a:pPr defTabSz="910615"/>
            <a:endParaRPr lang="en-US" altLang="ja-JP" sz="1000" dirty="0">
              <a:solidFill>
                <a:prstClr val="black"/>
              </a:solidFill>
              <a:latin typeface="+mj-ea"/>
              <a:ea typeface="+mj-ea"/>
            </a:endParaRPr>
          </a:p>
          <a:p>
            <a:pPr defTabSz="910615"/>
            <a:r>
              <a:rPr lang="ja-JP" altLang="en-US" sz="1300" dirty="0">
                <a:solidFill>
                  <a:prstClr val="black"/>
                </a:solidFill>
                <a:latin typeface="+mj-ea"/>
                <a:ea typeface="+mj-ea"/>
              </a:rPr>
              <a:t>○　公立病院、公的医療機関等は、「新公立病院改革プラン」「公的医療機関等２０２５プラン」を策定し、平成</a:t>
            </a:r>
            <a:r>
              <a:rPr lang="en-US" altLang="ja-JP" sz="1300" dirty="0">
                <a:solidFill>
                  <a:prstClr val="black"/>
                </a:solidFill>
                <a:latin typeface="+mj-ea"/>
                <a:ea typeface="+mj-ea"/>
              </a:rPr>
              <a:t>29</a:t>
            </a:r>
            <a:r>
              <a:rPr lang="ja-JP" altLang="en-US" sz="1300" dirty="0">
                <a:solidFill>
                  <a:prstClr val="black"/>
                </a:solidFill>
                <a:latin typeface="+mj-ea"/>
                <a:ea typeface="+mj-ea"/>
              </a:rPr>
              <a:t>年度中に</a:t>
            </a:r>
            <a:endParaRPr lang="en-US" altLang="ja-JP" sz="1300" dirty="0">
              <a:solidFill>
                <a:prstClr val="black"/>
              </a:solidFill>
              <a:latin typeface="+mj-ea"/>
              <a:ea typeface="+mj-ea"/>
            </a:endParaRPr>
          </a:p>
          <a:p>
            <a:pPr defTabSz="910615"/>
            <a:r>
              <a:rPr lang="ja-JP" altLang="en-US" sz="1300" dirty="0">
                <a:solidFill>
                  <a:prstClr val="black"/>
                </a:solidFill>
                <a:latin typeface="+mj-ea"/>
                <a:ea typeface="+mj-ea"/>
              </a:rPr>
              <a:t>　協議すること。</a:t>
            </a:r>
            <a:endParaRPr lang="en-US" altLang="ja-JP" sz="1300" dirty="0">
              <a:solidFill>
                <a:prstClr val="black"/>
              </a:solidFill>
              <a:latin typeface="+mj-ea"/>
              <a:ea typeface="+mj-ea"/>
            </a:endParaRPr>
          </a:p>
          <a:p>
            <a:pPr marL="536575" indent="-536575" defTabSz="910615">
              <a:spcBef>
                <a:spcPts val="600"/>
              </a:spcBef>
            </a:pPr>
            <a:r>
              <a:rPr lang="ja-JP" altLang="en-US" sz="1300" dirty="0">
                <a:solidFill>
                  <a:prstClr val="black"/>
                </a:solidFill>
                <a:latin typeface="+mj-ea"/>
                <a:ea typeface="+mj-ea"/>
              </a:rPr>
              <a:t>　　⇒協議の際は、構想区域の医療需要や現状の病床稼働率、</a:t>
            </a:r>
            <a:r>
              <a:rPr lang="ja-JP" altLang="ja-JP" sz="1300" dirty="0">
                <a:solidFill>
                  <a:prstClr val="black"/>
                </a:solidFill>
                <a:latin typeface="+mj-ea"/>
                <a:ea typeface="+mj-ea"/>
              </a:rPr>
              <a:t>民間医療機関との役割分担</a:t>
            </a:r>
            <a:r>
              <a:rPr lang="ja-JP" altLang="en-US" sz="1300" dirty="0">
                <a:solidFill>
                  <a:prstClr val="black"/>
                </a:solidFill>
                <a:latin typeface="+mj-ea"/>
                <a:ea typeface="+mj-ea"/>
              </a:rPr>
              <a:t>など</a:t>
            </a:r>
            <a:r>
              <a:rPr lang="ja-JP" altLang="ja-JP" sz="1300" dirty="0">
                <a:solidFill>
                  <a:prstClr val="black"/>
                </a:solidFill>
                <a:latin typeface="+mj-ea"/>
                <a:ea typeface="+mj-ea"/>
              </a:rPr>
              <a:t>を踏まえ公立病院</a:t>
            </a:r>
            <a:r>
              <a:rPr lang="ja-JP" altLang="en-US" sz="1300" dirty="0">
                <a:solidFill>
                  <a:prstClr val="black"/>
                </a:solidFill>
                <a:latin typeface="+mj-ea"/>
                <a:ea typeface="+mj-ea"/>
              </a:rPr>
              <a:t>、公的病院</a:t>
            </a:r>
            <a:r>
              <a:rPr lang="ja-JP" altLang="ja-JP" sz="1300" dirty="0">
                <a:solidFill>
                  <a:prstClr val="black"/>
                </a:solidFill>
                <a:latin typeface="+mj-ea"/>
                <a:ea typeface="+mj-ea"/>
              </a:rPr>
              <a:t>でなければ担えない分野へ重点化されているかどうかについて確認すること。</a:t>
            </a:r>
          </a:p>
          <a:p>
            <a:pPr defTabSz="910615"/>
            <a:endParaRPr lang="en-US" altLang="ja-JP" sz="800" dirty="0">
              <a:solidFill>
                <a:prstClr val="black"/>
              </a:solidFill>
              <a:latin typeface="+mj-ea"/>
              <a:ea typeface="+mj-ea"/>
            </a:endParaRPr>
          </a:p>
          <a:p>
            <a:pPr defTabSz="910615"/>
            <a:r>
              <a:rPr lang="ja-JP" altLang="en-US" sz="1300" dirty="0">
                <a:solidFill>
                  <a:prstClr val="black"/>
                </a:solidFill>
                <a:latin typeface="+mj-ea"/>
                <a:ea typeface="+mj-ea"/>
              </a:rPr>
              <a:t>○　その他の医療機関のうち、担うべき役割を大きく変更する病院などは、今後の事業計画を策定し、速やかに協議すること。</a:t>
            </a:r>
            <a:endParaRPr lang="en-US" altLang="ja-JP" sz="1300" dirty="0">
              <a:solidFill>
                <a:prstClr val="black"/>
              </a:solidFill>
              <a:latin typeface="+mj-ea"/>
              <a:ea typeface="+mj-ea"/>
            </a:endParaRPr>
          </a:p>
          <a:p>
            <a:pPr defTabSz="910615"/>
            <a:endParaRPr lang="en-US" altLang="ja-JP" sz="800" b="1" u="sng" dirty="0">
              <a:solidFill>
                <a:prstClr val="black"/>
              </a:solidFill>
              <a:latin typeface="+mj-ea"/>
              <a:ea typeface="+mj-ea"/>
            </a:endParaRPr>
          </a:p>
          <a:p>
            <a:pPr defTabSz="910615"/>
            <a:r>
              <a:rPr lang="ja-JP" altLang="en-US" sz="1300" dirty="0">
                <a:solidFill>
                  <a:prstClr val="black"/>
                </a:solidFill>
                <a:latin typeface="+mj-ea"/>
                <a:ea typeface="+mj-ea"/>
              </a:rPr>
              <a:t>○　</a:t>
            </a:r>
            <a:r>
              <a:rPr lang="ja-JP" altLang="en-US" sz="1300" b="1" u="sng" dirty="0">
                <a:solidFill>
                  <a:srgbClr val="FF0000"/>
                </a:solidFill>
                <a:latin typeface="+mj-ea"/>
                <a:ea typeface="+mj-ea"/>
              </a:rPr>
              <a:t>上記以外の医療機関は、遅くとも平成</a:t>
            </a:r>
            <a:r>
              <a:rPr lang="en-US" altLang="ja-JP" sz="1300" b="1" u="sng" dirty="0">
                <a:solidFill>
                  <a:srgbClr val="FF0000"/>
                </a:solidFill>
                <a:latin typeface="+mj-ea"/>
                <a:ea typeface="+mj-ea"/>
              </a:rPr>
              <a:t>30</a:t>
            </a:r>
            <a:r>
              <a:rPr lang="ja-JP" altLang="en-US" sz="1300" b="1" u="sng" dirty="0">
                <a:solidFill>
                  <a:srgbClr val="FF0000"/>
                </a:solidFill>
                <a:latin typeface="+mj-ea"/>
                <a:ea typeface="+mj-ea"/>
              </a:rPr>
              <a:t>年度末までに協議</a:t>
            </a:r>
            <a:r>
              <a:rPr lang="ja-JP" altLang="en-US" sz="1300" dirty="0">
                <a:solidFill>
                  <a:prstClr val="black"/>
                </a:solidFill>
                <a:latin typeface="+mj-ea"/>
                <a:ea typeface="+mj-ea"/>
              </a:rPr>
              <a:t>すること。</a:t>
            </a:r>
          </a:p>
        </p:txBody>
      </p:sp>
      <p:sp>
        <p:nvSpPr>
          <p:cNvPr id="4" name="テキスト ボックス 3"/>
          <p:cNvSpPr txBox="1"/>
          <p:nvPr/>
        </p:nvSpPr>
        <p:spPr>
          <a:xfrm>
            <a:off x="0" y="-6521"/>
            <a:ext cx="9907587" cy="461665"/>
          </a:xfrm>
          <a:prstGeom prst="rect">
            <a:avLst/>
          </a:prstGeom>
          <a:solidFill>
            <a:schemeClr val="accent1">
              <a:lumMod val="75000"/>
            </a:schemeClr>
          </a:solidFill>
        </p:spPr>
        <p:txBody>
          <a:bodyPr wrap="square" rtlCol="0">
            <a:spAutoFit/>
          </a:bodyPr>
          <a:lstStyle/>
          <a:p>
            <a:pPr algn="ctr" defTabSz="910615"/>
            <a:r>
              <a:rPr lang="ja-JP" altLang="en-US" sz="2400" b="1"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「地域医療構想の進め方について」</a:t>
            </a:r>
            <a:r>
              <a:rPr lang="en-US" altLang="ja-JP" sz="2400" b="1" baseline="30000"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a:t>
            </a:r>
            <a:r>
              <a:rPr lang="ja-JP" altLang="en-US" sz="2400" b="1"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のポイント</a:t>
            </a:r>
          </a:p>
        </p:txBody>
      </p:sp>
      <p:sp>
        <p:nvSpPr>
          <p:cNvPr id="8" name="正方形/長方形 7"/>
          <p:cNvSpPr/>
          <p:nvPr/>
        </p:nvSpPr>
        <p:spPr>
          <a:xfrm>
            <a:off x="199710" y="795768"/>
            <a:ext cx="4753759" cy="292388"/>
          </a:xfrm>
          <a:prstGeom prst="rect">
            <a:avLst/>
          </a:prstGeom>
          <a:ln>
            <a:noFill/>
          </a:ln>
        </p:spPr>
        <p:txBody>
          <a:bodyPr wrap="square">
            <a:spAutoFit/>
          </a:bodyPr>
          <a:lstStyle/>
          <a:p>
            <a:pPr defTabSz="910615"/>
            <a:r>
              <a:rPr lang="en-US" altLang="ja-JP" sz="1300" dirty="0">
                <a:solidFill>
                  <a:prstClr val="black"/>
                </a:solidFill>
                <a:latin typeface="+mj-ea"/>
                <a:ea typeface="+mj-ea"/>
              </a:rPr>
              <a:t>【</a:t>
            </a:r>
            <a:r>
              <a:rPr lang="ja-JP" altLang="en-US" sz="1300" dirty="0">
                <a:solidFill>
                  <a:prstClr val="black"/>
                </a:solidFill>
                <a:latin typeface="+mj-ea"/>
                <a:ea typeface="+mj-ea"/>
              </a:rPr>
              <a:t>個別の医療機関ごとの具体的対応方針の決定への対応</a:t>
            </a:r>
            <a:r>
              <a:rPr lang="en-US" altLang="ja-JP" sz="1300" dirty="0">
                <a:solidFill>
                  <a:prstClr val="black"/>
                </a:solidFill>
                <a:latin typeface="+mj-ea"/>
                <a:ea typeface="+mj-ea"/>
              </a:rPr>
              <a:t>】</a:t>
            </a:r>
            <a:endParaRPr lang="ja-JP" altLang="en-US" sz="1300" dirty="0">
              <a:solidFill>
                <a:prstClr val="black"/>
              </a:solidFill>
              <a:latin typeface="+mj-ea"/>
              <a:ea typeface="+mj-ea"/>
            </a:endParaRPr>
          </a:p>
        </p:txBody>
      </p:sp>
      <p:sp>
        <p:nvSpPr>
          <p:cNvPr id="11" name="正方形/長方形 10"/>
          <p:cNvSpPr/>
          <p:nvPr/>
        </p:nvSpPr>
        <p:spPr>
          <a:xfrm>
            <a:off x="199710" y="4849767"/>
            <a:ext cx="5618738" cy="307777"/>
          </a:xfrm>
          <a:prstGeom prst="rect">
            <a:avLst/>
          </a:prstGeom>
          <a:ln>
            <a:solidFill>
              <a:schemeClr val="tx1"/>
            </a:solidFill>
          </a:ln>
        </p:spPr>
        <p:txBody>
          <a:bodyPr wrap="square">
            <a:spAutoFit/>
          </a:bodyPr>
          <a:lstStyle/>
          <a:p>
            <a:pPr defTabSz="910615"/>
            <a:r>
              <a:rPr lang="ja-JP" altLang="en-US" sz="1400" dirty="0">
                <a:solidFill>
                  <a:prstClr val="black"/>
                </a:solidFill>
                <a:latin typeface="+mj-ea"/>
                <a:ea typeface="+mj-ea"/>
              </a:rPr>
              <a:t>地域医療構想調整会議での個別の医療機関の取組状況の共有</a:t>
            </a:r>
          </a:p>
        </p:txBody>
      </p:sp>
      <p:sp>
        <p:nvSpPr>
          <p:cNvPr id="12" name="正方形/長方形 11"/>
          <p:cNvSpPr/>
          <p:nvPr/>
        </p:nvSpPr>
        <p:spPr>
          <a:xfrm>
            <a:off x="352453" y="5205735"/>
            <a:ext cx="9419799" cy="769441"/>
          </a:xfrm>
          <a:prstGeom prst="rect">
            <a:avLst/>
          </a:prstGeom>
        </p:spPr>
        <p:txBody>
          <a:bodyPr wrap="square">
            <a:spAutoFit/>
          </a:bodyPr>
          <a:lstStyle/>
          <a:p>
            <a:pPr defTabSz="910615"/>
            <a:r>
              <a:rPr lang="ja-JP" altLang="en-US" sz="1300" dirty="0">
                <a:solidFill>
                  <a:prstClr val="black"/>
                </a:solidFill>
                <a:latin typeface="+mj-ea"/>
                <a:ea typeface="+mj-ea"/>
              </a:rPr>
              <a:t>○　都道府県は、個別の医療機関ごと（病棟ごと）に、以下の内容を提示すること。</a:t>
            </a:r>
          </a:p>
          <a:p>
            <a:pPr defTabSz="910615">
              <a:spcBef>
                <a:spcPts val="300"/>
              </a:spcBef>
            </a:pPr>
            <a:r>
              <a:rPr lang="ja-JP" altLang="en-US" sz="1300" dirty="0">
                <a:solidFill>
                  <a:prstClr val="black"/>
                </a:solidFill>
                <a:latin typeface="+mj-ea"/>
                <a:ea typeface="+mj-ea"/>
              </a:rPr>
              <a:t>　　　①医療機能や診療実績　　　②地域医療介護総合確保基金を含む各種補助金等の活用状況</a:t>
            </a:r>
          </a:p>
          <a:p>
            <a:pPr defTabSz="910615">
              <a:spcBef>
                <a:spcPts val="300"/>
              </a:spcBef>
            </a:pPr>
            <a:r>
              <a:rPr lang="ja-JP" altLang="en-US" sz="1300" dirty="0">
                <a:solidFill>
                  <a:prstClr val="black"/>
                </a:solidFill>
                <a:latin typeface="+mj-ea"/>
                <a:ea typeface="+mj-ea"/>
              </a:rPr>
              <a:t>　　　③公立病院・公的病院等について、病床稼働率、紹介・逆紹介率、救急対応状況、医師数、経営に関する情報など</a:t>
            </a:r>
            <a:endParaRPr lang="en-US" altLang="ja-JP" sz="1300" dirty="0">
              <a:solidFill>
                <a:prstClr val="black"/>
              </a:solidFill>
              <a:latin typeface="+mj-ea"/>
              <a:ea typeface="+mj-ea"/>
            </a:endParaRPr>
          </a:p>
        </p:txBody>
      </p:sp>
      <p:sp>
        <p:nvSpPr>
          <p:cNvPr id="13" name="正方形/長方形 12"/>
          <p:cNvSpPr/>
          <p:nvPr/>
        </p:nvSpPr>
        <p:spPr>
          <a:xfrm>
            <a:off x="198496" y="5976839"/>
            <a:ext cx="3314114" cy="307777"/>
          </a:xfrm>
          <a:prstGeom prst="rect">
            <a:avLst/>
          </a:prstGeom>
          <a:ln>
            <a:solidFill>
              <a:schemeClr val="tx1"/>
            </a:solidFill>
          </a:ln>
        </p:spPr>
        <p:txBody>
          <a:bodyPr wrap="square">
            <a:spAutoFit/>
          </a:bodyPr>
          <a:lstStyle/>
          <a:p>
            <a:pPr defTabSz="910615"/>
            <a:r>
              <a:rPr lang="ja-JP" altLang="en-US" sz="1400" dirty="0">
                <a:solidFill>
                  <a:prstClr val="black"/>
                </a:solidFill>
                <a:latin typeface="+mj-ea"/>
                <a:ea typeface="+mj-ea"/>
              </a:rPr>
              <a:t>地域医療構想調整会議の運営</a:t>
            </a:r>
          </a:p>
        </p:txBody>
      </p:sp>
      <p:sp>
        <p:nvSpPr>
          <p:cNvPr id="14" name="正方形/長方形 13"/>
          <p:cNvSpPr/>
          <p:nvPr/>
        </p:nvSpPr>
        <p:spPr>
          <a:xfrm>
            <a:off x="1" y="6300944"/>
            <a:ext cx="9771108" cy="553998"/>
          </a:xfrm>
          <a:prstGeom prst="rect">
            <a:avLst/>
          </a:prstGeom>
        </p:spPr>
        <p:txBody>
          <a:bodyPr wrap="square">
            <a:spAutoFit/>
          </a:bodyPr>
          <a:lstStyle/>
          <a:p>
            <a:pPr defTabSz="910615"/>
            <a:r>
              <a:rPr lang="ja-JP" altLang="en-US" sz="1300" dirty="0">
                <a:solidFill>
                  <a:prstClr val="black"/>
                </a:solidFill>
                <a:latin typeface="+mj-ea"/>
                <a:ea typeface="+mj-ea"/>
              </a:rPr>
              <a:t>○　都道府県は、構想区域の実情を踏まえながら、年間スケジュールを計画し、年４回は地域医療構想調整会議を実施すること。</a:t>
            </a:r>
            <a:endParaRPr lang="en-US" altLang="ja-JP" sz="1300" dirty="0">
              <a:solidFill>
                <a:prstClr val="black"/>
              </a:solidFill>
              <a:latin typeface="+mj-ea"/>
              <a:ea typeface="+mj-ea"/>
            </a:endParaRPr>
          </a:p>
          <a:p>
            <a:pPr defTabSz="910615"/>
            <a:endParaRPr lang="en-US" altLang="ja-JP" sz="400" dirty="0">
              <a:solidFill>
                <a:prstClr val="black"/>
              </a:solidFill>
              <a:latin typeface="+mj-ea"/>
              <a:ea typeface="+mj-ea"/>
            </a:endParaRPr>
          </a:p>
          <a:p>
            <a:pPr defTabSz="910615"/>
            <a:r>
              <a:rPr lang="ja-JP" altLang="en-US" sz="1300" dirty="0">
                <a:solidFill>
                  <a:prstClr val="black"/>
                </a:solidFill>
                <a:latin typeface="+mj-ea"/>
                <a:ea typeface="+mj-ea"/>
              </a:rPr>
              <a:t>○　医療機関同士の意見交換や個別相談などの場を組合せながら、より多くの医療機関の主体的な参画が得られるよう進めること。</a:t>
            </a:r>
          </a:p>
        </p:txBody>
      </p:sp>
      <p:sp>
        <p:nvSpPr>
          <p:cNvPr id="15" name="正方形/長方形 14"/>
          <p:cNvSpPr/>
          <p:nvPr/>
        </p:nvSpPr>
        <p:spPr>
          <a:xfrm>
            <a:off x="198497" y="480441"/>
            <a:ext cx="3314113" cy="307777"/>
          </a:xfrm>
          <a:prstGeom prst="rect">
            <a:avLst/>
          </a:prstGeom>
          <a:ln>
            <a:solidFill>
              <a:schemeClr val="tx1"/>
            </a:solidFill>
          </a:ln>
        </p:spPr>
        <p:txBody>
          <a:bodyPr wrap="square">
            <a:spAutoFit/>
          </a:bodyPr>
          <a:lstStyle/>
          <a:p>
            <a:pPr defTabSz="910615"/>
            <a:r>
              <a:rPr lang="ja-JP" altLang="en-US" sz="1400" dirty="0">
                <a:solidFill>
                  <a:prstClr val="black"/>
                </a:solidFill>
                <a:latin typeface="+mj-ea"/>
                <a:ea typeface="+mj-ea"/>
              </a:rPr>
              <a:t>地域医療構想調整会議の協議事項</a:t>
            </a:r>
          </a:p>
        </p:txBody>
      </p:sp>
      <p:sp>
        <p:nvSpPr>
          <p:cNvPr id="16" name="正方形/長方形 15"/>
          <p:cNvSpPr/>
          <p:nvPr/>
        </p:nvSpPr>
        <p:spPr>
          <a:xfrm>
            <a:off x="199710" y="4013579"/>
            <a:ext cx="1655843" cy="307777"/>
          </a:xfrm>
          <a:prstGeom prst="rect">
            <a:avLst/>
          </a:prstGeom>
          <a:ln>
            <a:noFill/>
          </a:ln>
        </p:spPr>
        <p:txBody>
          <a:bodyPr wrap="square">
            <a:spAutoFit/>
          </a:bodyPr>
          <a:lstStyle/>
          <a:p>
            <a:pPr defTabSz="910615"/>
            <a:r>
              <a:rPr lang="en-US" altLang="ja-JP" sz="1400" dirty="0">
                <a:solidFill>
                  <a:prstClr val="black"/>
                </a:solidFill>
                <a:latin typeface="+mj-ea"/>
                <a:ea typeface="+mj-ea"/>
              </a:rPr>
              <a:t>【</a:t>
            </a:r>
            <a:r>
              <a:rPr lang="ja-JP" altLang="en-US" sz="1400" dirty="0">
                <a:solidFill>
                  <a:prstClr val="black"/>
                </a:solidFill>
                <a:latin typeface="+mj-ea"/>
                <a:ea typeface="+mj-ea"/>
              </a:rPr>
              <a:t>その他</a:t>
            </a:r>
            <a:r>
              <a:rPr lang="en-US" altLang="ja-JP" sz="1400" dirty="0">
                <a:solidFill>
                  <a:prstClr val="black"/>
                </a:solidFill>
                <a:latin typeface="+mj-ea"/>
                <a:ea typeface="+mj-ea"/>
              </a:rPr>
              <a:t>】</a:t>
            </a:r>
            <a:endParaRPr lang="ja-JP" altLang="en-US" sz="1400" dirty="0">
              <a:solidFill>
                <a:prstClr val="black"/>
              </a:solidFill>
              <a:latin typeface="+mj-ea"/>
              <a:ea typeface="+mj-ea"/>
            </a:endParaRPr>
          </a:p>
        </p:txBody>
      </p:sp>
      <p:sp>
        <p:nvSpPr>
          <p:cNvPr id="17" name="正方形/長方形 16"/>
          <p:cNvSpPr/>
          <p:nvPr/>
        </p:nvSpPr>
        <p:spPr>
          <a:xfrm>
            <a:off x="351309" y="4251660"/>
            <a:ext cx="9419799" cy="569387"/>
          </a:xfrm>
          <a:prstGeom prst="rect">
            <a:avLst/>
          </a:prstGeom>
        </p:spPr>
        <p:txBody>
          <a:bodyPr wrap="square">
            <a:spAutoFit/>
          </a:bodyPr>
          <a:lstStyle/>
          <a:p>
            <a:pPr defTabSz="910615"/>
            <a:r>
              <a:rPr lang="ja-JP" altLang="en-US" sz="1300" dirty="0">
                <a:solidFill>
                  <a:prstClr val="black"/>
                </a:solidFill>
                <a:latin typeface="+mj-ea"/>
                <a:ea typeface="+mj-ea"/>
              </a:rPr>
              <a:t>○　都道府県は、以下の医療機関に対し、地域医療構想調整会議へ出席し、必要な説明を行うよう求めること。</a:t>
            </a:r>
            <a:endParaRPr lang="en-US" altLang="ja-JP" sz="1300" dirty="0">
              <a:solidFill>
                <a:prstClr val="black"/>
              </a:solidFill>
              <a:latin typeface="+mj-ea"/>
              <a:ea typeface="+mj-ea"/>
            </a:endParaRPr>
          </a:p>
          <a:p>
            <a:pPr defTabSz="910615">
              <a:spcBef>
                <a:spcPts val="600"/>
              </a:spcBef>
            </a:pPr>
            <a:r>
              <a:rPr lang="ja-JP" altLang="en-US" sz="1300" dirty="0">
                <a:solidFill>
                  <a:prstClr val="black"/>
                </a:solidFill>
                <a:latin typeface="+mj-ea"/>
                <a:ea typeface="+mj-ea"/>
              </a:rPr>
              <a:t>　・病床が全て稼働していない病棟を有する</a:t>
            </a:r>
            <a:r>
              <a:rPr lang="ja-JP" altLang="en-US" sz="1300">
                <a:solidFill>
                  <a:prstClr val="black"/>
                </a:solidFill>
                <a:latin typeface="+mj-ea"/>
                <a:ea typeface="+mj-ea"/>
              </a:rPr>
              <a:t>医療機関・</a:t>
            </a:r>
            <a:r>
              <a:rPr lang="ja-JP" altLang="en-US" sz="1300" dirty="0">
                <a:solidFill>
                  <a:prstClr val="black"/>
                </a:solidFill>
                <a:latin typeface="+mj-ea"/>
                <a:ea typeface="+mj-ea"/>
              </a:rPr>
              <a:t>新たな病床を整備する予定の</a:t>
            </a:r>
            <a:r>
              <a:rPr lang="ja-JP" altLang="en-US" sz="1300">
                <a:solidFill>
                  <a:prstClr val="black"/>
                </a:solidFill>
                <a:latin typeface="+mj-ea"/>
                <a:ea typeface="+mj-ea"/>
              </a:rPr>
              <a:t>医療機関・</a:t>
            </a:r>
            <a:r>
              <a:rPr lang="ja-JP" altLang="en-US" sz="1300" dirty="0">
                <a:solidFill>
                  <a:prstClr val="black"/>
                </a:solidFill>
                <a:latin typeface="+mj-ea"/>
                <a:ea typeface="+mj-ea"/>
              </a:rPr>
              <a:t>開設者を変更する医療機関</a:t>
            </a:r>
          </a:p>
        </p:txBody>
      </p:sp>
      <p:sp>
        <p:nvSpPr>
          <p:cNvPr id="18" name="大かっこ 17"/>
          <p:cNvSpPr/>
          <p:nvPr/>
        </p:nvSpPr>
        <p:spPr>
          <a:xfrm>
            <a:off x="1063944" y="1344536"/>
            <a:ext cx="5979794" cy="720080"/>
          </a:xfrm>
          <a:prstGeom prst="bracketPair">
            <a:avLst>
              <a:gd name="adj" fmla="val 1060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0615"/>
            <a:endParaRPr lang="ja-JP" altLang="en-US">
              <a:solidFill>
                <a:prstClr val="black"/>
              </a:solidFill>
              <a:latin typeface="+mj-ea"/>
              <a:ea typeface="+mj-ea"/>
            </a:endParaRPr>
          </a:p>
        </p:txBody>
      </p:sp>
      <p:sp>
        <p:nvSpPr>
          <p:cNvPr id="19" name="テキスト ボックス 18"/>
          <p:cNvSpPr txBox="1"/>
          <p:nvPr/>
        </p:nvSpPr>
        <p:spPr>
          <a:xfrm>
            <a:off x="4187166" y="544120"/>
            <a:ext cx="5714626" cy="187285"/>
          </a:xfrm>
          <a:prstGeom prst="bracketPair">
            <a:avLst/>
          </a:prstGeom>
          <a:noFill/>
          <a:ln>
            <a:noFill/>
          </a:ln>
        </p:spPr>
        <p:txBody>
          <a:bodyPr wrap="square" tIns="0" bIns="0" rtlCol="0">
            <a:spAutoFit/>
          </a:bodyPr>
          <a:lstStyle/>
          <a:p>
            <a:pPr defTabSz="910615"/>
            <a:r>
              <a:rPr lang="en-US" altLang="ja-JP" sz="1100" dirty="0">
                <a:solidFill>
                  <a:prstClr val="black"/>
                </a:solidFill>
                <a:latin typeface="+mj-ea"/>
                <a:ea typeface="+mj-ea"/>
              </a:rPr>
              <a:t>※</a:t>
            </a:r>
            <a:r>
              <a:rPr lang="ja-JP" altLang="en-US" sz="1100" dirty="0">
                <a:solidFill>
                  <a:prstClr val="black"/>
                </a:solidFill>
                <a:latin typeface="+mj-ea"/>
                <a:ea typeface="+mj-ea"/>
              </a:rPr>
              <a:t>　平成</a:t>
            </a:r>
            <a:r>
              <a:rPr lang="en-US" altLang="ja-JP" sz="1100" dirty="0">
                <a:solidFill>
                  <a:prstClr val="black"/>
                </a:solidFill>
                <a:latin typeface="+mj-ea"/>
                <a:ea typeface="+mj-ea"/>
              </a:rPr>
              <a:t>30</a:t>
            </a:r>
            <a:r>
              <a:rPr lang="ja-JP" altLang="en-US" sz="1100" dirty="0">
                <a:solidFill>
                  <a:prstClr val="black"/>
                </a:solidFill>
                <a:latin typeface="+mj-ea"/>
                <a:ea typeface="+mj-ea"/>
              </a:rPr>
              <a:t>年</a:t>
            </a:r>
            <a:r>
              <a:rPr lang="en-US" altLang="ja-JP" sz="1100" dirty="0">
                <a:solidFill>
                  <a:prstClr val="black"/>
                </a:solidFill>
                <a:latin typeface="+mj-ea"/>
                <a:ea typeface="+mj-ea"/>
              </a:rPr>
              <a:t>2</a:t>
            </a:r>
            <a:r>
              <a:rPr lang="ja-JP" altLang="en-US" sz="1100" dirty="0">
                <a:solidFill>
                  <a:prstClr val="black"/>
                </a:solidFill>
                <a:latin typeface="+mj-ea"/>
                <a:ea typeface="+mj-ea"/>
              </a:rPr>
              <a:t>月</a:t>
            </a:r>
            <a:r>
              <a:rPr lang="en-US" altLang="ja-JP" sz="1100" dirty="0">
                <a:solidFill>
                  <a:prstClr val="black"/>
                </a:solidFill>
                <a:latin typeface="+mj-ea"/>
                <a:ea typeface="+mj-ea"/>
              </a:rPr>
              <a:t>7</a:t>
            </a:r>
            <a:r>
              <a:rPr lang="ja-JP" altLang="en-US" sz="1100" dirty="0">
                <a:solidFill>
                  <a:prstClr val="black"/>
                </a:solidFill>
                <a:latin typeface="+mj-ea"/>
                <a:ea typeface="+mj-ea"/>
              </a:rPr>
              <a:t>日付け医政地発</a:t>
            </a:r>
            <a:r>
              <a:rPr lang="en-US" altLang="ja-JP" sz="1100" dirty="0">
                <a:solidFill>
                  <a:prstClr val="black"/>
                </a:solidFill>
                <a:latin typeface="+mj-ea"/>
                <a:ea typeface="+mj-ea"/>
              </a:rPr>
              <a:t>0207</a:t>
            </a:r>
            <a:r>
              <a:rPr lang="ja-JP" altLang="en-US" sz="1100" dirty="0">
                <a:solidFill>
                  <a:prstClr val="black"/>
                </a:solidFill>
                <a:latin typeface="+mj-ea"/>
                <a:ea typeface="+mj-ea"/>
              </a:rPr>
              <a:t>第１号厚生労働省医政局地域医療計画課長通知</a:t>
            </a:r>
            <a:endParaRPr lang="en-US" altLang="ja-JP" sz="1100" dirty="0">
              <a:solidFill>
                <a:prstClr val="black"/>
              </a:solidFill>
              <a:latin typeface="+mj-ea"/>
              <a:ea typeface="+mj-ea"/>
            </a:endParaRPr>
          </a:p>
        </p:txBody>
      </p:sp>
    </p:spTree>
    <p:extLst>
      <p:ext uri="{BB962C8B-B14F-4D97-AF65-F5344CB8AC3E}">
        <p14:creationId xmlns:p14="http://schemas.microsoft.com/office/powerpoint/2010/main" val="2001776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 xmlns:a16="http://schemas.microsoft.com/office/drawing/2014/main" id="{D2F64D5F-4983-1341-A41D-D7C996A949D9}"/>
              </a:ext>
            </a:extLst>
          </p:cNvPr>
          <p:cNvSpPr txBox="1"/>
          <p:nvPr/>
        </p:nvSpPr>
        <p:spPr>
          <a:xfrm>
            <a:off x="0" y="-6521"/>
            <a:ext cx="9907587" cy="461665"/>
          </a:xfrm>
          <a:prstGeom prst="rect">
            <a:avLst/>
          </a:prstGeom>
          <a:solidFill>
            <a:schemeClr val="accent1">
              <a:lumMod val="75000"/>
            </a:schemeClr>
          </a:solidFill>
        </p:spPr>
        <p:txBody>
          <a:bodyPr wrap="square" rtlCol="0" anchor="ctr">
            <a:spAutoFit/>
          </a:bodyPr>
          <a:lstStyle/>
          <a:p>
            <a:pPr algn="ctr" defTabSz="910615"/>
            <a:r>
              <a:rPr lang="ja-JP" altLang="en-US" sz="2400" b="1" dirty="0" smtClean="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公的医療機関等２０２５プラン</a:t>
            </a:r>
            <a:r>
              <a:rPr lang="ja-JP" altLang="en-US" sz="2400" b="1"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の概要</a:t>
            </a:r>
          </a:p>
        </p:txBody>
      </p:sp>
      <p:graphicFrame>
        <p:nvGraphicFramePr>
          <p:cNvPr id="7" name="表 6">
            <a:extLst>
              <a:ext uri="{FF2B5EF4-FFF2-40B4-BE49-F238E27FC236}">
                <a16:creationId xmlns="" xmlns:a16="http://schemas.microsoft.com/office/drawing/2014/main" id="{760DD2D0-3D07-9240-8052-708D37020726}"/>
              </a:ext>
            </a:extLst>
          </p:cNvPr>
          <p:cNvGraphicFramePr>
            <a:graphicFrameLocks noGrp="1"/>
          </p:cNvGraphicFramePr>
          <p:nvPr>
            <p:extLst>
              <p:ext uri="{D42A27DB-BD31-4B8C-83A1-F6EECF244321}">
                <p14:modId xmlns:p14="http://schemas.microsoft.com/office/powerpoint/2010/main" val="336300724"/>
              </p:ext>
            </p:extLst>
          </p:nvPr>
        </p:nvGraphicFramePr>
        <p:xfrm>
          <a:off x="325401" y="547479"/>
          <a:ext cx="9256784" cy="5806953"/>
        </p:xfrm>
        <a:graphic>
          <a:graphicData uri="http://schemas.openxmlformats.org/drawingml/2006/table">
            <a:tbl>
              <a:tblPr firstRow="1" bandRow="1">
                <a:tableStyleId>{5C22544A-7EE6-4342-B048-85BDC9FD1C3A}</a:tableStyleId>
              </a:tblPr>
              <a:tblGrid>
                <a:gridCol w="1150822">
                  <a:extLst>
                    <a:ext uri="{9D8B030D-6E8A-4147-A177-3AD203B41FA5}">
                      <a16:colId xmlns="" xmlns:a16="http://schemas.microsoft.com/office/drawing/2014/main" val="3558584808"/>
                    </a:ext>
                  </a:extLst>
                </a:gridCol>
                <a:gridCol w="4025115">
                  <a:extLst>
                    <a:ext uri="{9D8B030D-6E8A-4147-A177-3AD203B41FA5}">
                      <a16:colId xmlns="" xmlns:a16="http://schemas.microsoft.com/office/drawing/2014/main" val="265125426"/>
                    </a:ext>
                  </a:extLst>
                </a:gridCol>
                <a:gridCol w="4080847">
                  <a:extLst>
                    <a:ext uri="{9D8B030D-6E8A-4147-A177-3AD203B41FA5}">
                      <a16:colId xmlns="" xmlns:a16="http://schemas.microsoft.com/office/drawing/2014/main" val="1948709043"/>
                    </a:ext>
                  </a:extLst>
                </a:gridCol>
              </a:tblGrid>
              <a:tr h="214454">
                <a:tc>
                  <a:txBody>
                    <a:bodyPr/>
                    <a:lstStyle/>
                    <a:p>
                      <a:pPr>
                        <a:lnSpc>
                          <a:spcPts val="1100"/>
                        </a:lnSpc>
                      </a:pPr>
                      <a:endParaRPr kumimoji="1" lang="ja-JP" altLang="en-US" sz="1100" dirty="0"/>
                    </a:p>
                  </a:txBody>
                  <a:tcPr/>
                </a:tc>
                <a:tc>
                  <a:txBody>
                    <a:bodyPr/>
                    <a:lstStyle/>
                    <a:p>
                      <a:pPr algn="ctr">
                        <a:lnSpc>
                          <a:spcPts val="1100"/>
                        </a:lnSpc>
                      </a:pPr>
                      <a:r>
                        <a:rPr kumimoji="1" lang="ja-JP" altLang="en-US" sz="1100" dirty="0" smtClean="0"/>
                        <a:t>飯山赤十字病院</a:t>
                      </a:r>
                      <a:endParaRPr kumimoji="1" lang="ja-JP" altLang="en-US" sz="1100" dirty="0"/>
                    </a:p>
                  </a:txBody>
                  <a:tcPr anchor="ctr"/>
                </a:tc>
                <a:tc>
                  <a:txBody>
                    <a:bodyPr/>
                    <a:lstStyle/>
                    <a:p>
                      <a:pPr algn="ctr">
                        <a:lnSpc>
                          <a:spcPts val="1100"/>
                        </a:lnSpc>
                      </a:pPr>
                      <a:r>
                        <a:rPr kumimoji="1" lang="ja-JP" altLang="en-US" sz="1100" dirty="0" smtClean="0"/>
                        <a:t>北信総合病院</a:t>
                      </a:r>
                      <a:endParaRPr kumimoji="1" lang="ja-JP" altLang="en-US" sz="1100" dirty="0"/>
                    </a:p>
                  </a:txBody>
                  <a:tcPr anchor="ctr"/>
                </a:tc>
                <a:extLst>
                  <a:ext uri="{0D108BD9-81ED-4DB2-BD59-A6C34878D82A}">
                    <a16:rowId xmlns="" xmlns:a16="http://schemas.microsoft.com/office/drawing/2014/main" val="3711067801"/>
                  </a:ext>
                </a:extLst>
              </a:tr>
              <a:tr h="901455">
                <a:tc>
                  <a:txBody>
                    <a:bodyPr/>
                    <a:lstStyle/>
                    <a:p>
                      <a:pPr>
                        <a:lnSpc>
                          <a:spcPts val="1100"/>
                        </a:lnSpc>
                      </a:pPr>
                      <a:r>
                        <a:rPr kumimoji="1" lang="ja-JP" altLang="en-US" sz="1100"/>
                        <a:t>現状の医療機能</a:t>
                      </a:r>
                    </a:p>
                  </a:txBody>
                  <a:tcPr anchor="ctr"/>
                </a:tc>
                <a:tc>
                  <a:txBody>
                    <a:bodyPr/>
                    <a:lstStyle/>
                    <a:p>
                      <a:pPr>
                        <a:lnSpc>
                          <a:spcPts val="1100"/>
                        </a:lnSpc>
                      </a:pPr>
                      <a:r>
                        <a:rPr kumimoji="1" lang="ja-JP" altLang="en-US" sz="1100" dirty="0" smtClean="0"/>
                        <a:t>高度</a:t>
                      </a:r>
                      <a:r>
                        <a:rPr kumimoji="1" lang="ja-JP" altLang="en-US" sz="1100" dirty="0"/>
                        <a:t>急性期</a:t>
                      </a:r>
                      <a:r>
                        <a:rPr kumimoji="1" lang="ja-JP" altLang="en-US" sz="1100" dirty="0" smtClean="0"/>
                        <a:t>：</a:t>
                      </a:r>
                      <a:r>
                        <a:rPr kumimoji="1" lang="en-US" altLang="ja-JP" sz="1100" dirty="0" smtClean="0"/>
                        <a:t>0</a:t>
                      </a:r>
                      <a:endParaRPr kumimoji="1" lang="en-US" altLang="ja-JP" sz="1100" dirty="0"/>
                    </a:p>
                    <a:p>
                      <a:pPr>
                        <a:lnSpc>
                          <a:spcPts val="1100"/>
                        </a:lnSpc>
                      </a:pPr>
                      <a:r>
                        <a:rPr kumimoji="1" lang="ja-JP" altLang="en-US" sz="1100" dirty="0" smtClean="0"/>
                        <a:t>急性期：</a:t>
                      </a:r>
                      <a:r>
                        <a:rPr kumimoji="1" lang="en-US" altLang="ja-JP" sz="1100" dirty="0" smtClean="0"/>
                        <a:t>60</a:t>
                      </a:r>
                      <a:endParaRPr kumimoji="1" lang="en-US" altLang="ja-JP" sz="1100" dirty="0"/>
                    </a:p>
                    <a:p>
                      <a:pPr>
                        <a:lnSpc>
                          <a:spcPts val="1100"/>
                        </a:lnSpc>
                      </a:pPr>
                      <a:r>
                        <a:rPr kumimoji="1" lang="ja-JP" altLang="en-US" sz="1100" dirty="0" smtClean="0"/>
                        <a:t>回復期：</a:t>
                      </a:r>
                      <a:r>
                        <a:rPr kumimoji="1" lang="en-US" altLang="ja-JP" sz="1100" dirty="0" smtClean="0"/>
                        <a:t>180</a:t>
                      </a:r>
                      <a:endParaRPr kumimoji="1" lang="en-US" altLang="ja-JP" sz="1100" dirty="0"/>
                    </a:p>
                    <a:p>
                      <a:pPr>
                        <a:lnSpc>
                          <a:spcPts val="1100"/>
                        </a:lnSpc>
                      </a:pPr>
                      <a:r>
                        <a:rPr kumimoji="1" lang="ja-JP" altLang="en-US" sz="1100" dirty="0" smtClean="0"/>
                        <a:t>慢性期：</a:t>
                      </a:r>
                      <a:r>
                        <a:rPr kumimoji="1" lang="en-US" altLang="ja-JP" sz="1100" dirty="0" smtClean="0"/>
                        <a:t>44</a:t>
                      </a:r>
                      <a:endParaRPr kumimoji="1" lang="en-US" altLang="ja-JP" sz="1100" dirty="0"/>
                    </a:p>
                    <a:p>
                      <a:pPr>
                        <a:lnSpc>
                          <a:spcPts val="1100"/>
                        </a:lnSpc>
                      </a:pPr>
                      <a:r>
                        <a:rPr kumimoji="1" lang="ja-JP" altLang="en-US" sz="1100" dirty="0" smtClean="0"/>
                        <a:t>・救急告示病院、</a:t>
                      </a:r>
                      <a:r>
                        <a:rPr kumimoji="1" lang="zh-TW" altLang="en-US" sz="1100" dirty="0" smtClean="0"/>
                        <a:t>第二次救急医療</a:t>
                      </a:r>
                      <a:r>
                        <a:rPr kumimoji="1" lang="ja-JP" altLang="en-US" sz="1100" dirty="0" smtClean="0"/>
                        <a:t>施設、へき地医療拠点病院</a:t>
                      </a:r>
                      <a:endParaRPr kumimoji="1" lang="ja-JP" altLang="en-US" sz="1100" dirty="0"/>
                    </a:p>
                  </a:txBody>
                  <a:tcPr/>
                </a:tc>
                <a:tc>
                  <a:txBody>
                    <a:bodyPr/>
                    <a:lstStyle/>
                    <a:p>
                      <a:pPr>
                        <a:lnSpc>
                          <a:spcPts val="1100"/>
                        </a:lnSpc>
                      </a:pPr>
                      <a:r>
                        <a:rPr kumimoji="1" lang="ja-JP" altLang="en-US" sz="1100" dirty="0"/>
                        <a:t>高度急性期</a:t>
                      </a:r>
                      <a:r>
                        <a:rPr kumimoji="1" lang="ja-JP" altLang="en-US" sz="1100" dirty="0" smtClean="0"/>
                        <a:t>：</a:t>
                      </a:r>
                      <a:r>
                        <a:rPr kumimoji="1" lang="en-US" altLang="ja-JP" sz="1100" dirty="0" smtClean="0"/>
                        <a:t>63</a:t>
                      </a:r>
                      <a:endParaRPr kumimoji="1" lang="en-US" altLang="ja-JP" sz="1100" dirty="0"/>
                    </a:p>
                    <a:p>
                      <a:pPr>
                        <a:lnSpc>
                          <a:spcPts val="1100"/>
                        </a:lnSpc>
                      </a:pPr>
                      <a:r>
                        <a:rPr kumimoji="1" lang="ja-JP" altLang="en-US" sz="1100" dirty="0" smtClean="0"/>
                        <a:t>急性期</a:t>
                      </a:r>
                      <a:r>
                        <a:rPr kumimoji="1" lang="ja-JP" altLang="en-US" sz="1100" dirty="0"/>
                        <a:t>：</a:t>
                      </a:r>
                      <a:r>
                        <a:rPr kumimoji="1" lang="en-US" altLang="ja-JP" sz="1100" dirty="0" smtClean="0"/>
                        <a:t>274</a:t>
                      </a:r>
                      <a:endParaRPr kumimoji="1" lang="en-US" altLang="ja-JP" sz="1100" dirty="0"/>
                    </a:p>
                    <a:p>
                      <a:pPr>
                        <a:lnSpc>
                          <a:spcPts val="1100"/>
                        </a:lnSpc>
                      </a:pPr>
                      <a:r>
                        <a:rPr kumimoji="1" lang="ja-JP" altLang="en-US" sz="1100" dirty="0" smtClean="0"/>
                        <a:t>回復期：</a:t>
                      </a:r>
                      <a:r>
                        <a:rPr kumimoji="1" lang="en-US" altLang="ja-JP" sz="1100" dirty="0" smtClean="0"/>
                        <a:t>0</a:t>
                      </a:r>
                      <a:endParaRPr kumimoji="1" lang="en-US" altLang="ja-JP" sz="1100" dirty="0"/>
                    </a:p>
                    <a:p>
                      <a:pPr>
                        <a:lnSpc>
                          <a:spcPts val="1100"/>
                        </a:lnSpc>
                      </a:pPr>
                      <a:r>
                        <a:rPr kumimoji="1" lang="ja-JP" altLang="en-US" sz="1100" dirty="0" smtClean="0"/>
                        <a:t>慢性期：</a:t>
                      </a:r>
                      <a:r>
                        <a:rPr kumimoji="1" lang="en-US" altLang="ja-JP" sz="1100" dirty="0" smtClean="0"/>
                        <a:t>38</a:t>
                      </a:r>
                      <a:endParaRPr kumimoji="1" lang="en-US" altLang="ja-JP" sz="1100" dirty="0"/>
                    </a:p>
                    <a:p>
                      <a:pPr>
                        <a:lnSpc>
                          <a:spcPts val="1100"/>
                        </a:lnSpc>
                      </a:pPr>
                      <a:r>
                        <a:rPr kumimoji="1" lang="ja-JP" altLang="en-US" sz="1100" dirty="0"/>
                        <a:t>・</a:t>
                      </a:r>
                      <a:r>
                        <a:rPr kumimoji="1" lang="zh-TW" altLang="en-US" sz="1100" dirty="0"/>
                        <a:t>救急告示病院</a:t>
                      </a:r>
                      <a:r>
                        <a:rPr kumimoji="1" lang="zh-TW" altLang="en-US" sz="1100" dirty="0" smtClean="0"/>
                        <a:t>、</a:t>
                      </a:r>
                      <a:r>
                        <a:rPr kumimoji="1" lang="ja-JP" altLang="en-US" sz="1100" dirty="0" smtClean="0"/>
                        <a:t>地域災害拠点病院、地域がん心柳雄病院、地域周産期母子医療センター</a:t>
                      </a:r>
                      <a:endParaRPr kumimoji="1" lang="ja-JP" altLang="en-US" sz="1100" dirty="0"/>
                    </a:p>
                  </a:txBody>
                  <a:tcPr/>
                </a:tc>
                <a:extLst>
                  <a:ext uri="{0D108BD9-81ED-4DB2-BD59-A6C34878D82A}">
                    <a16:rowId xmlns="" xmlns:a16="http://schemas.microsoft.com/office/drawing/2014/main" val="4195444233"/>
                  </a:ext>
                </a:extLst>
              </a:tr>
              <a:tr h="893518">
                <a:tc>
                  <a:txBody>
                    <a:bodyPr/>
                    <a:lstStyle/>
                    <a:p>
                      <a:pPr>
                        <a:lnSpc>
                          <a:spcPts val="1100"/>
                        </a:lnSpc>
                      </a:pPr>
                      <a:r>
                        <a:rPr kumimoji="1" lang="ja-JP" altLang="en-US" sz="1100" dirty="0" smtClean="0"/>
                        <a:t>課題</a:t>
                      </a:r>
                      <a:endParaRPr kumimoji="1" lang="ja-JP" altLang="en-US" sz="1100" dirty="0"/>
                    </a:p>
                  </a:txBody>
                  <a:tcPr anchor="ctr"/>
                </a:tc>
                <a:tc>
                  <a:txBody>
                    <a:bodyPr/>
                    <a:lstStyle/>
                    <a:p>
                      <a:pPr>
                        <a:lnSpc>
                          <a:spcPts val="1100"/>
                        </a:lnSpc>
                      </a:pPr>
                      <a:r>
                        <a:rPr kumimoji="1" lang="ja-JP" altLang="en-US" sz="1100" dirty="0" smtClean="0"/>
                        <a:t>・人口減はあるが高齢者を中心とした医療需要は見込まれる。</a:t>
                      </a:r>
                      <a:endParaRPr kumimoji="1" lang="en-US" altLang="ja-JP" sz="1100" dirty="0"/>
                    </a:p>
                    <a:p>
                      <a:pPr>
                        <a:lnSpc>
                          <a:spcPts val="1100"/>
                        </a:lnSpc>
                      </a:pPr>
                      <a:r>
                        <a:rPr kumimoji="1" lang="ja-JP" altLang="en-US" sz="1100" dirty="0" smtClean="0"/>
                        <a:t>・特別豪雪地帯であり、冬季の医療アクセスを確保するためには、住民に身近な医療の確保は必要</a:t>
                      </a:r>
                      <a:endParaRPr kumimoji="1" lang="en-US" altLang="ja-JP" sz="1100" dirty="0"/>
                    </a:p>
                    <a:p>
                      <a:pPr>
                        <a:lnSpc>
                          <a:spcPts val="1100"/>
                        </a:lnSpc>
                      </a:pPr>
                      <a:r>
                        <a:rPr kumimoji="1" lang="ja-JP" altLang="en-US" sz="1100" dirty="0" smtClean="0"/>
                        <a:t>・医師不足による診療時間や救急車の受入制限等をせざるを得ない状況もある。</a:t>
                      </a:r>
                      <a:endParaRPr kumimoji="1" lang="en-US" altLang="ja-JP" sz="1100" dirty="0" smtClean="0"/>
                    </a:p>
                    <a:p>
                      <a:pPr>
                        <a:lnSpc>
                          <a:spcPts val="1100"/>
                        </a:lnSpc>
                      </a:pPr>
                      <a:r>
                        <a:rPr kumimoji="1" lang="ja-JP" altLang="en-US" sz="1100" dirty="0" smtClean="0"/>
                        <a:t>・周産期医療の確保は地方創生の観点からも、地域からの要望が強い。</a:t>
                      </a:r>
                      <a:endParaRPr kumimoji="1" lang="ja-JP" altLang="en-US" sz="1100" dirty="0"/>
                    </a:p>
                  </a:txBody>
                  <a:tcPr/>
                </a:tc>
                <a:tc>
                  <a:txBody>
                    <a:bodyPr/>
                    <a:lstStyle/>
                    <a:p>
                      <a:pPr>
                        <a:lnSpc>
                          <a:spcPts val="1100"/>
                        </a:lnSpc>
                      </a:pPr>
                      <a:r>
                        <a:rPr kumimoji="1" lang="ja-JP" altLang="en-US" sz="1100" dirty="0" smtClean="0"/>
                        <a:t>・他院からの紹介が増加しており、対応するためには在院日数を短縮できる、退院調整、連携強化が必要</a:t>
                      </a:r>
                      <a:endParaRPr kumimoji="1" lang="en-US" altLang="ja-JP" sz="1100" dirty="0"/>
                    </a:p>
                    <a:p>
                      <a:pPr>
                        <a:lnSpc>
                          <a:spcPts val="1100"/>
                        </a:lnSpc>
                      </a:pPr>
                      <a:r>
                        <a:rPr kumimoji="1" lang="ja-JP" altLang="en-US" sz="1100" dirty="0" smtClean="0"/>
                        <a:t>・将来的に外来患者の減少が見込まれ、在宅にシフトする上で、今まで以上の</a:t>
                      </a:r>
                      <a:r>
                        <a:rPr kumimoji="1" lang="ja-JP" altLang="en-US" sz="1100" dirty="0" err="1" smtClean="0"/>
                        <a:t>病病</a:t>
                      </a:r>
                      <a:r>
                        <a:rPr kumimoji="1" lang="ja-JP" altLang="en-US" sz="1100" dirty="0" smtClean="0"/>
                        <a:t>・病診連携が必要</a:t>
                      </a:r>
                      <a:endParaRPr kumimoji="1" lang="ja-JP" altLang="en-US" sz="1100" dirty="0"/>
                    </a:p>
                  </a:txBody>
                  <a:tcPr/>
                </a:tc>
                <a:extLst>
                  <a:ext uri="{0D108BD9-81ED-4DB2-BD59-A6C34878D82A}">
                    <a16:rowId xmlns="" xmlns:a16="http://schemas.microsoft.com/office/drawing/2014/main" val="1178541080"/>
                  </a:ext>
                </a:extLst>
              </a:tr>
              <a:tr h="1774580">
                <a:tc>
                  <a:txBody>
                    <a:bodyPr/>
                    <a:lstStyle/>
                    <a:p>
                      <a:pPr>
                        <a:lnSpc>
                          <a:spcPts val="1100"/>
                        </a:lnSpc>
                      </a:pPr>
                      <a:r>
                        <a:rPr kumimoji="1" lang="ja-JP" altLang="en-US" sz="1100"/>
                        <a:t>将来の病床数・役割</a:t>
                      </a:r>
                    </a:p>
                  </a:txBody>
                  <a:tcPr anchor="ctr"/>
                </a:tc>
                <a:tc>
                  <a:txBody>
                    <a:bodyPr/>
                    <a:lstStyle/>
                    <a:p>
                      <a:pPr>
                        <a:lnSpc>
                          <a:spcPts val="1100"/>
                        </a:lnSpc>
                      </a:pPr>
                      <a:r>
                        <a:rPr kumimoji="1" lang="ja-JP" altLang="en-US" sz="1100" dirty="0"/>
                        <a:t>高度急性期</a:t>
                      </a:r>
                      <a:r>
                        <a:rPr kumimoji="1" lang="ja-JP" altLang="en-US" sz="1100" dirty="0" smtClean="0"/>
                        <a:t>：</a:t>
                      </a:r>
                      <a:r>
                        <a:rPr kumimoji="1" lang="en-US" altLang="ja-JP" sz="1100" dirty="0" smtClean="0"/>
                        <a:t>0</a:t>
                      </a:r>
                      <a:endParaRPr kumimoji="1" lang="en-US" altLang="ja-JP" sz="1100" dirty="0"/>
                    </a:p>
                    <a:p>
                      <a:pPr>
                        <a:lnSpc>
                          <a:spcPts val="1100"/>
                        </a:lnSpc>
                      </a:pPr>
                      <a:r>
                        <a:rPr kumimoji="1" lang="ja-JP" altLang="en-US" sz="1100" dirty="0"/>
                        <a:t>急性期</a:t>
                      </a:r>
                      <a:r>
                        <a:rPr kumimoji="1" lang="ja-JP" altLang="en-US" sz="1100" dirty="0" smtClean="0"/>
                        <a:t>：</a:t>
                      </a:r>
                      <a:r>
                        <a:rPr kumimoji="1" lang="en-US" altLang="ja-JP" sz="1100" dirty="0" smtClean="0"/>
                        <a:t>60</a:t>
                      </a:r>
                      <a:endParaRPr kumimoji="1" lang="en-US" altLang="ja-JP" sz="1100" dirty="0"/>
                    </a:p>
                    <a:p>
                      <a:pPr>
                        <a:lnSpc>
                          <a:spcPts val="1100"/>
                        </a:lnSpc>
                      </a:pPr>
                      <a:r>
                        <a:rPr kumimoji="1" lang="ja-JP" altLang="en-US" sz="1100" dirty="0"/>
                        <a:t>回復期</a:t>
                      </a:r>
                      <a:r>
                        <a:rPr kumimoji="1" lang="ja-JP" altLang="en-US" sz="1100" dirty="0" smtClean="0"/>
                        <a:t>：</a:t>
                      </a:r>
                      <a:r>
                        <a:rPr kumimoji="1" lang="en-US" altLang="ja-JP" sz="1100" dirty="0" smtClean="0"/>
                        <a:t>180</a:t>
                      </a:r>
                      <a:endParaRPr kumimoji="1" lang="en-US" altLang="ja-JP" sz="1100" dirty="0"/>
                    </a:p>
                    <a:p>
                      <a:pPr>
                        <a:lnSpc>
                          <a:spcPts val="1100"/>
                        </a:lnSpc>
                      </a:pPr>
                      <a:r>
                        <a:rPr kumimoji="1" lang="ja-JP" altLang="en-US" sz="1100" dirty="0"/>
                        <a:t>慢性期</a:t>
                      </a:r>
                      <a:r>
                        <a:rPr kumimoji="1" lang="ja-JP" altLang="en-US" sz="1100" dirty="0" smtClean="0"/>
                        <a:t>：</a:t>
                      </a:r>
                      <a:r>
                        <a:rPr kumimoji="1" lang="en-US" altLang="ja-JP" sz="1100" dirty="0" smtClean="0"/>
                        <a:t>44</a:t>
                      </a:r>
                      <a:endParaRPr kumimoji="1" lang="en-US" altLang="ja-JP" sz="1100" dirty="0"/>
                    </a:p>
                    <a:p>
                      <a:pPr>
                        <a:lnSpc>
                          <a:spcPts val="1100"/>
                        </a:lnSpc>
                      </a:pPr>
                      <a:r>
                        <a:rPr kumimoji="1" lang="ja-JP" altLang="en-US" sz="1100" dirty="0" smtClean="0"/>
                        <a:t>・ポストアキュートだけでなく、在宅急変時等のサブアキュート機能が圏域には必要</a:t>
                      </a:r>
                      <a:endParaRPr kumimoji="1" lang="ja-JP" altLang="en-US" sz="1100" dirty="0"/>
                    </a:p>
                    <a:p>
                      <a:pPr>
                        <a:lnSpc>
                          <a:spcPts val="1100"/>
                        </a:lnSpc>
                      </a:pPr>
                      <a:r>
                        <a:rPr kumimoji="1" lang="ja-JP" altLang="en-US" sz="1100" dirty="0" smtClean="0"/>
                        <a:t>・急性期からの後方病床の充実を図ることにより、他院へ紹介することなく自院での転棟が可能となり、多機能を強みとし病床機能の維持に努める。</a:t>
                      </a:r>
                      <a:endParaRPr kumimoji="1" lang="ja-JP" altLang="en-US" sz="1100" dirty="0"/>
                    </a:p>
                  </a:txBody>
                  <a:tcPr/>
                </a:tc>
                <a:tc>
                  <a:txBody>
                    <a:bodyPr/>
                    <a:lstStyle/>
                    <a:p>
                      <a:pPr>
                        <a:lnSpc>
                          <a:spcPts val="1100"/>
                        </a:lnSpc>
                      </a:pPr>
                      <a:r>
                        <a:rPr kumimoji="1" lang="ja-JP" altLang="en-US" sz="1100" dirty="0"/>
                        <a:t>高度急性期</a:t>
                      </a:r>
                      <a:r>
                        <a:rPr kumimoji="1" lang="ja-JP" altLang="en-US" sz="1100" dirty="0" smtClean="0"/>
                        <a:t>：</a:t>
                      </a:r>
                      <a:r>
                        <a:rPr kumimoji="1" lang="en-US" altLang="ja-JP" sz="1100" dirty="0" smtClean="0"/>
                        <a:t>63</a:t>
                      </a:r>
                      <a:endParaRPr kumimoji="1" lang="en-US" altLang="ja-JP" sz="1100" dirty="0"/>
                    </a:p>
                    <a:p>
                      <a:pPr>
                        <a:lnSpc>
                          <a:spcPts val="1100"/>
                        </a:lnSpc>
                      </a:pPr>
                      <a:r>
                        <a:rPr kumimoji="1" lang="ja-JP" altLang="en-US" sz="1100" dirty="0"/>
                        <a:t>急性期</a:t>
                      </a:r>
                      <a:r>
                        <a:rPr kumimoji="1" lang="ja-JP" altLang="en-US" sz="1100" dirty="0" smtClean="0"/>
                        <a:t>：</a:t>
                      </a:r>
                      <a:r>
                        <a:rPr kumimoji="1" lang="en-US" altLang="ja-JP" sz="1100" dirty="0" smtClean="0"/>
                        <a:t>274</a:t>
                      </a:r>
                      <a:endParaRPr kumimoji="1" lang="en-US" altLang="ja-JP" sz="1100" dirty="0"/>
                    </a:p>
                    <a:p>
                      <a:pPr>
                        <a:lnSpc>
                          <a:spcPts val="1100"/>
                        </a:lnSpc>
                      </a:pPr>
                      <a:r>
                        <a:rPr kumimoji="1" lang="ja-JP" altLang="en-US" sz="1100" dirty="0"/>
                        <a:t>回復期</a:t>
                      </a:r>
                      <a:r>
                        <a:rPr kumimoji="1" lang="ja-JP" altLang="en-US" sz="1100" dirty="0" smtClean="0"/>
                        <a:t>：</a:t>
                      </a:r>
                      <a:r>
                        <a:rPr kumimoji="1" lang="en-US" altLang="ja-JP" sz="1100" dirty="0" smtClean="0"/>
                        <a:t>0</a:t>
                      </a:r>
                      <a:endParaRPr kumimoji="1" lang="en-US" altLang="ja-JP" sz="1100" dirty="0"/>
                    </a:p>
                    <a:p>
                      <a:pPr>
                        <a:lnSpc>
                          <a:spcPts val="1100"/>
                        </a:lnSpc>
                      </a:pPr>
                      <a:r>
                        <a:rPr kumimoji="1" lang="ja-JP" altLang="en-US" sz="1100" dirty="0"/>
                        <a:t>慢性期</a:t>
                      </a:r>
                      <a:r>
                        <a:rPr kumimoji="1" lang="ja-JP" altLang="en-US" sz="1100" dirty="0" smtClean="0"/>
                        <a:t>：</a:t>
                      </a:r>
                      <a:r>
                        <a:rPr kumimoji="1" lang="en-US" altLang="ja-JP" sz="1100" dirty="0" smtClean="0"/>
                        <a:t>38</a:t>
                      </a:r>
                      <a:endParaRPr kumimoji="1" lang="en-US" altLang="ja-JP" sz="1100" dirty="0"/>
                    </a:p>
                    <a:p>
                      <a:pPr>
                        <a:lnSpc>
                          <a:spcPts val="1100"/>
                        </a:lnSpc>
                      </a:pPr>
                      <a:r>
                        <a:rPr kumimoji="1" lang="ja-JP" altLang="en-US" sz="1100" dirty="0" smtClean="0"/>
                        <a:t>・病床機能の変更はないが、地域包括ケア病棟入院料１の算定を予定</a:t>
                      </a:r>
                      <a:endParaRPr kumimoji="1" lang="en-US" altLang="ja-JP" sz="1100" dirty="0"/>
                    </a:p>
                    <a:p>
                      <a:pPr>
                        <a:lnSpc>
                          <a:spcPts val="1100"/>
                        </a:lnSpc>
                      </a:pPr>
                      <a:r>
                        <a:rPr kumimoji="1" lang="ja-JP" altLang="en-US" sz="1100" dirty="0" smtClean="0"/>
                        <a:t>・急性期医療を中心に、不採算・特殊部門を抱えつつ保健・医療・福祉を一体的に提供していく。</a:t>
                      </a:r>
                      <a:endParaRPr kumimoji="1" lang="ja-JP" altLang="en-US" sz="1100" dirty="0"/>
                    </a:p>
                  </a:txBody>
                  <a:tcPr/>
                </a:tc>
                <a:extLst>
                  <a:ext uri="{0D108BD9-81ED-4DB2-BD59-A6C34878D82A}">
                    <a16:rowId xmlns="" xmlns:a16="http://schemas.microsoft.com/office/drawing/2014/main" val="2088110360"/>
                  </a:ext>
                </a:extLst>
              </a:tr>
              <a:tr h="732913">
                <a:tc>
                  <a:txBody>
                    <a:bodyPr/>
                    <a:lstStyle/>
                    <a:p>
                      <a:pPr>
                        <a:lnSpc>
                          <a:spcPts val="1100"/>
                        </a:lnSpc>
                      </a:pPr>
                      <a:r>
                        <a:rPr kumimoji="1" lang="ja-JP" altLang="en-US" sz="1100"/>
                        <a:t>今後のスケジュール</a:t>
                      </a:r>
                      <a:endParaRPr kumimoji="1" lang="en-US" altLang="ja-JP" sz="1100" dirty="0"/>
                    </a:p>
                  </a:txBody>
                  <a:tcPr anchor="ctr"/>
                </a:tc>
                <a:tc>
                  <a:txBody>
                    <a:bodyPr/>
                    <a:lstStyle/>
                    <a:p>
                      <a:pPr>
                        <a:lnSpc>
                          <a:spcPts val="1100"/>
                        </a:lnSpc>
                      </a:pPr>
                      <a:r>
                        <a:rPr kumimoji="1" lang="ja-JP" altLang="en-US" sz="1100" dirty="0" smtClean="0"/>
                        <a:t>・平成</a:t>
                      </a:r>
                      <a:r>
                        <a:rPr kumimoji="1" lang="en-US" altLang="ja-JP" sz="1100" dirty="0" smtClean="0"/>
                        <a:t>30</a:t>
                      </a:r>
                      <a:r>
                        <a:rPr kumimoji="1" lang="ja-JP" altLang="en-US" sz="1100" dirty="0" smtClean="0"/>
                        <a:t>年度に基金事業としてモニタ監視装置の整備を予定</a:t>
                      </a:r>
                      <a:endParaRPr kumimoji="1" lang="ja-JP" altLang="en-US" sz="1100" dirty="0"/>
                    </a:p>
                  </a:txBody>
                  <a:tcPr/>
                </a:tc>
                <a:tc>
                  <a:txBody>
                    <a:bodyPr/>
                    <a:lstStyle/>
                    <a:p>
                      <a:pPr>
                        <a:lnSpc>
                          <a:spcPts val="1100"/>
                        </a:lnSpc>
                      </a:pPr>
                      <a:r>
                        <a:rPr kumimoji="1" lang="ja-JP" altLang="en-US" sz="1100" dirty="0" smtClean="0"/>
                        <a:t>・平成</a:t>
                      </a:r>
                      <a:r>
                        <a:rPr kumimoji="1" lang="en-US" altLang="ja-JP" sz="1100" dirty="0" smtClean="0"/>
                        <a:t>30</a:t>
                      </a:r>
                      <a:r>
                        <a:rPr kumimoji="1" lang="ja-JP" altLang="en-US" sz="1100" dirty="0" smtClean="0"/>
                        <a:t>年度に地域包括ケア病棟を開設</a:t>
                      </a:r>
                      <a:endParaRPr kumimoji="1" lang="en-US" altLang="ja-JP" sz="1100" dirty="0" smtClean="0"/>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smtClean="0"/>
                        <a:t>・平成</a:t>
                      </a:r>
                      <a:r>
                        <a:rPr kumimoji="1" lang="en-US" altLang="ja-JP" sz="1100" dirty="0" smtClean="0"/>
                        <a:t>30</a:t>
                      </a:r>
                      <a:r>
                        <a:rPr kumimoji="1" lang="ja-JP" altLang="en-US" sz="1100" dirty="0" smtClean="0"/>
                        <a:t>年度に基金事業としてラジオ波焼灼システムの整備を予定</a:t>
                      </a:r>
                    </a:p>
                  </a:txBody>
                  <a:tcPr/>
                </a:tc>
                <a:extLst>
                  <a:ext uri="{0D108BD9-81ED-4DB2-BD59-A6C34878D82A}">
                    <a16:rowId xmlns="" xmlns:a16="http://schemas.microsoft.com/office/drawing/2014/main" val="2563114845"/>
                  </a:ext>
                </a:extLst>
              </a:tr>
              <a:tr h="961923">
                <a:tc>
                  <a:txBody>
                    <a:bodyPr/>
                    <a:lstStyle/>
                    <a:p>
                      <a:pPr>
                        <a:lnSpc>
                          <a:spcPts val="1100"/>
                        </a:lnSpc>
                      </a:pPr>
                      <a:r>
                        <a:rPr kumimoji="1" lang="ja-JP" altLang="en-US" sz="1100" dirty="0"/>
                        <a:t>数値目標</a:t>
                      </a:r>
                    </a:p>
                  </a:txBody>
                  <a:tcPr anchor="ctr"/>
                </a:tc>
                <a:tc>
                  <a:txBody>
                    <a:bodyPr/>
                    <a:lstStyle/>
                    <a:p>
                      <a:pPr>
                        <a:lnSpc>
                          <a:spcPts val="1100"/>
                        </a:lnSpc>
                      </a:pPr>
                      <a:r>
                        <a:rPr kumimoji="1" lang="ja-JP" altLang="en-US" sz="1100" dirty="0"/>
                        <a:t>目標年</a:t>
                      </a:r>
                      <a:r>
                        <a:rPr kumimoji="1" lang="ja-JP" altLang="en-US" sz="1100" dirty="0" smtClean="0"/>
                        <a:t>：</a:t>
                      </a:r>
                      <a:r>
                        <a:rPr kumimoji="1" lang="en-US" altLang="ja-JP" sz="1100" dirty="0" smtClean="0"/>
                        <a:t>2025</a:t>
                      </a:r>
                      <a:r>
                        <a:rPr kumimoji="1" lang="ja-JP" altLang="en-US" sz="1100" dirty="0" smtClean="0"/>
                        <a:t>年</a:t>
                      </a:r>
                      <a:endParaRPr kumimoji="1" lang="en-US" altLang="ja-JP" sz="1100" dirty="0"/>
                    </a:p>
                    <a:p>
                      <a:pPr>
                        <a:lnSpc>
                          <a:spcPts val="1100"/>
                        </a:lnSpc>
                      </a:pPr>
                      <a:r>
                        <a:rPr kumimoji="1" lang="ja-JP" altLang="en-US" sz="1100" dirty="0" smtClean="0"/>
                        <a:t>・病床稼働率：</a:t>
                      </a:r>
                      <a:r>
                        <a:rPr kumimoji="1" lang="en-US" altLang="ja-JP" sz="1100" dirty="0" smtClean="0"/>
                        <a:t>90.0%</a:t>
                      </a:r>
                      <a:r>
                        <a:rPr kumimoji="1" lang="ja-JP" altLang="en-US" sz="1100" dirty="0" smtClean="0"/>
                        <a:t>以上</a:t>
                      </a:r>
                      <a:endParaRPr kumimoji="1" lang="ja-JP" altLang="en-US" sz="1100" dirty="0"/>
                    </a:p>
                    <a:p>
                      <a:pPr>
                        <a:lnSpc>
                          <a:spcPts val="1100"/>
                        </a:lnSpc>
                      </a:pPr>
                      <a:r>
                        <a:rPr kumimoji="1" lang="ja-JP" altLang="en-US" sz="1100" dirty="0" smtClean="0"/>
                        <a:t>・手術室稼働率：</a:t>
                      </a:r>
                      <a:r>
                        <a:rPr kumimoji="1" lang="en-US" altLang="ja-JP" sz="1100" dirty="0" smtClean="0"/>
                        <a:t>80.0%</a:t>
                      </a:r>
                      <a:r>
                        <a:rPr kumimoji="1" lang="ja-JP" altLang="en-US" sz="1100" dirty="0" smtClean="0"/>
                        <a:t>以上</a:t>
                      </a:r>
                      <a:endParaRPr kumimoji="1" lang="en-US" altLang="ja-JP" sz="1100" dirty="0"/>
                    </a:p>
                    <a:p>
                      <a:pPr>
                        <a:lnSpc>
                          <a:spcPts val="1100"/>
                        </a:lnSpc>
                      </a:pPr>
                      <a:r>
                        <a:rPr kumimoji="1" lang="ja-JP" altLang="en-US" sz="1100" dirty="0" smtClean="0"/>
                        <a:t>・紹介率：</a:t>
                      </a:r>
                      <a:r>
                        <a:rPr kumimoji="1" lang="en-US" altLang="ja-JP" sz="1100" dirty="0" smtClean="0"/>
                        <a:t>40.0%</a:t>
                      </a:r>
                      <a:r>
                        <a:rPr kumimoji="1" lang="ja-JP" altLang="en-US" sz="1100" dirty="0" smtClean="0"/>
                        <a:t>以上</a:t>
                      </a:r>
                      <a:endParaRPr kumimoji="1" lang="en-US" altLang="ja-JP" sz="1100" dirty="0"/>
                    </a:p>
                    <a:p>
                      <a:pPr>
                        <a:lnSpc>
                          <a:spcPts val="1100"/>
                        </a:lnSpc>
                      </a:pPr>
                      <a:r>
                        <a:rPr kumimoji="1" lang="ja-JP" altLang="en-US" sz="1100" dirty="0" smtClean="0"/>
                        <a:t>・逆紹介率：</a:t>
                      </a:r>
                      <a:r>
                        <a:rPr kumimoji="1" lang="en-US" altLang="ja-JP" sz="1100" dirty="0" smtClean="0"/>
                        <a:t>35.0%</a:t>
                      </a:r>
                      <a:r>
                        <a:rPr kumimoji="1" lang="ja-JP" altLang="en-US" sz="1100" dirty="0" smtClean="0"/>
                        <a:t>以上</a:t>
                      </a:r>
                      <a:r>
                        <a:rPr kumimoji="1" lang="ja-JP" altLang="en-US" sz="1100" dirty="0"/>
                        <a:t>	</a:t>
                      </a:r>
                    </a:p>
                    <a:p>
                      <a:pPr>
                        <a:lnSpc>
                          <a:spcPts val="1100"/>
                        </a:lnSpc>
                      </a:pPr>
                      <a:r>
                        <a:rPr kumimoji="1" lang="ja-JP" altLang="en-US" sz="1100" dirty="0" smtClean="0"/>
                        <a:t>・医業収益に占める人件費比率：</a:t>
                      </a:r>
                      <a:r>
                        <a:rPr kumimoji="1" lang="en-US" altLang="ja-JP" sz="1100" dirty="0" smtClean="0"/>
                        <a:t>55.0%</a:t>
                      </a:r>
                      <a:r>
                        <a:rPr kumimoji="1" lang="ja-JP" altLang="en-US" sz="1100" dirty="0" smtClean="0"/>
                        <a:t>以下</a:t>
                      </a:r>
                      <a:endParaRPr kumimoji="1" lang="en-US" altLang="ja-JP" sz="1100" dirty="0" smtClean="0"/>
                    </a:p>
                    <a:p>
                      <a:pPr>
                        <a:lnSpc>
                          <a:spcPts val="1100"/>
                        </a:lnSpc>
                      </a:pPr>
                      <a:r>
                        <a:rPr kumimoji="1" lang="ja-JP" altLang="en-US" sz="1100" baseline="0" dirty="0" smtClean="0"/>
                        <a:t>・医業収益に占める人材育成にかける割合：</a:t>
                      </a:r>
                      <a:r>
                        <a:rPr kumimoji="1" lang="en-US" altLang="ja-JP" sz="1100" baseline="0" dirty="0" smtClean="0"/>
                        <a:t>1.0%</a:t>
                      </a:r>
                      <a:r>
                        <a:rPr kumimoji="1" lang="ja-JP" altLang="en-US" sz="1100" baseline="0" dirty="0" smtClean="0"/>
                        <a:t>以下</a:t>
                      </a:r>
                      <a:endParaRPr kumimoji="1" lang="en-US" altLang="ja-JP" sz="1100" baseline="0" dirty="0" smtClean="0"/>
                    </a:p>
                  </a:txBody>
                  <a:tcPr/>
                </a:tc>
                <a:tc>
                  <a:txBody>
                    <a:bodyPr/>
                    <a:lstStyle/>
                    <a:p>
                      <a:pPr>
                        <a:lnSpc>
                          <a:spcPts val="1100"/>
                        </a:lnSpc>
                      </a:pPr>
                      <a:r>
                        <a:rPr kumimoji="1" lang="ja-JP" altLang="en-US" sz="1100" dirty="0" smtClean="0"/>
                        <a:t>目標</a:t>
                      </a:r>
                      <a:endParaRPr kumimoji="1" lang="ja-JP" altLang="en-US" sz="1100" dirty="0"/>
                    </a:p>
                    <a:p>
                      <a:pPr>
                        <a:lnSpc>
                          <a:spcPts val="1100"/>
                        </a:lnSpc>
                      </a:pPr>
                      <a:r>
                        <a:rPr kumimoji="1" lang="ja-JP" altLang="en-US" sz="1100" dirty="0" smtClean="0"/>
                        <a:t>・平均在院日数</a:t>
                      </a:r>
                      <a:r>
                        <a:rPr kumimoji="1" lang="en-US" altLang="ja-JP" sz="1100" dirty="0" smtClean="0"/>
                        <a:t>16.5</a:t>
                      </a:r>
                      <a:r>
                        <a:rPr kumimoji="1" lang="ja-JP" altLang="en-US" sz="1100" dirty="0" smtClean="0"/>
                        <a:t>日</a:t>
                      </a:r>
                      <a:endParaRPr kumimoji="1" lang="en-US" altLang="ja-JP" sz="1100" dirty="0" smtClean="0"/>
                    </a:p>
                    <a:p>
                      <a:pPr>
                        <a:lnSpc>
                          <a:spcPts val="1100"/>
                        </a:lnSpc>
                      </a:pPr>
                      <a:r>
                        <a:rPr kumimoji="1" lang="ja-JP" altLang="en-US" sz="1100" dirty="0" smtClean="0"/>
                        <a:t>・病床稼働率</a:t>
                      </a:r>
                      <a:r>
                        <a:rPr kumimoji="1" lang="en-US" altLang="ja-JP" sz="1100" dirty="0" smtClean="0"/>
                        <a:t>93.1%</a:t>
                      </a:r>
                      <a:r>
                        <a:rPr kumimoji="1" lang="ja-JP" altLang="en-US" sz="1100" dirty="0" smtClean="0"/>
                        <a:t>（平成</a:t>
                      </a:r>
                      <a:r>
                        <a:rPr kumimoji="1" lang="en-US" altLang="ja-JP" sz="1100" dirty="0" smtClean="0"/>
                        <a:t>28</a:t>
                      </a:r>
                      <a:r>
                        <a:rPr kumimoji="1" lang="ja-JP" altLang="en-US" sz="1100" dirty="0" smtClean="0"/>
                        <a:t>年度実績を維持）</a:t>
                      </a:r>
                      <a:endParaRPr kumimoji="1" lang="en-US" altLang="ja-JP" sz="1100" dirty="0"/>
                    </a:p>
                  </a:txBody>
                  <a:tcPr/>
                </a:tc>
                <a:extLst>
                  <a:ext uri="{0D108BD9-81ED-4DB2-BD59-A6C34878D82A}">
                    <a16:rowId xmlns="" xmlns:a16="http://schemas.microsoft.com/office/drawing/2014/main" val="1665195735"/>
                  </a:ext>
                </a:extLst>
              </a:tr>
            </a:tbl>
          </a:graphicData>
        </a:graphic>
      </p:graphicFrame>
    </p:spTree>
    <p:extLst>
      <p:ext uri="{BB962C8B-B14F-4D97-AF65-F5344CB8AC3E}">
        <p14:creationId xmlns:p14="http://schemas.microsoft.com/office/powerpoint/2010/main" val="124565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6521"/>
            <a:ext cx="9907587" cy="461665"/>
          </a:xfrm>
          <a:prstGeom prst="rect">
            <a:avLst/>
          </a:prstGeom>
          <a:solidFill>
            <a:schemeClr val="accent1">
              <a:lumMod val="75000"/>
            </a:schemeClr>
          </a:solidFill>
        </p:spPr>
        <p:txBody>
          <a:bodyPr wrap="square" rtlCol="0">
            <a:spAutoFit/>
          </a:bodyPr>
          <a:lstStyle/>
          <a:p>
            <a:pPr algn="ctr" defTabSz="910615"/>
            <a:r>
              <a:rPr lang="ja-JP" altLang="en-US" sz="2400" b="1" dirty="0">
                <a:solidFill>
                  <a:prstClr val="white"/>
                </a:solidFill>
                <a:effectLst>
                  <a:outerShdw blurRad="38100" dist="38100" dir="2700000" algn="tl">
                    <a:srgbClr val="000000">
                      <a:alpha val="43137"/>
                    </a:srgbClr>
                  </a:outerShdw>
                </a:effectLst>
                <a:latin typeface="+mj-ea"/>
                <a:ea typeface="+mj-ea"/>
                <a:cs typeface="メイリオ" panose="020B0604030504040204" pitchFamily="50" charset="-128"/>
              </a:rPr>
              <a:t>本県の対応方針（案）</a:t>
            </a:r>
          </a:p>
        </p:txBody>
      </p:sp>
      <p:sp>
        <p:nvSpPr>
          <p:cNvPr id="8" name="正方形/長方形 7"/>
          <p:cNvSpPr/>
          <p:nvPr/>
        </p:nvSpPr>
        <p:spPr>
          <a:xfrm>
            <a:off x="199710" y="795768"/>
            <a:ext cx="4753759" cy="400110"/>
          </a:xfrm>
          <a:prstGeom prst="rect">
            <a:avLst/>
          </a:prstGeom>
          <a:ln>
            <a:noFill/>
          </a:ln>
        </p:spPr>
        <p:txBody>
          <a:bodyPr wrap="square">
            <a:spAutoFit/>
          </a:bodyPr>
          <a:lstStyle/>
          <a:p>
            <a:pPr defTabSz="910615"/>
            <a:r>
              <a:rPr lang="ja-JP" altLang="en-US" sz="2000" dirty="0">
                <a:solidFill>
                  <a:prstClr val="black"/>
                </a:solidFill>
                <a:latin typeface="+mj-ea"/>
                <a:ea typeface="+mj-ea"/>
              </a:rPr>
              <a:t>１　これまでの取組等</a:t>
            </a:r>
          </a:p>
        </p:txBody>
      </p:sp>
      <p:sp>
        <p:nvSpPr>
          <p:cNvPr id="21" name="正方形/長方形 20"/>
          <p:cNvSpPr/>
          <p:nvPr/>
        </p:nvSpPr>
        <p:spPr>
          <a:xfrm>
            <a:off x="351308" y="1217042"/>
            <a:ext cx="9237665" cy="1631216"/>
          </a:xfrm>
          <a:prstGeom prst="rect">
            <a:avLst/>
          </a:prstGeom>
          <a:ln>
            <a:noFill/>
          </a:ln>
        </p:spPr>
        <p:txBody>
          <a:bodyPr wrap="square">
            <a:spAutoFit/>
          </a:bodyPr>
          <a:lstStyle/>
          <a:p>
            <a:pPr marL="342900" lvl="0" indent="-342900" defTabSz="910615">
              <a:buFont typeface=".HiraKakuInterface-W3"/>
              <a:buChar char="◯"/>
            </a:pPr>
            <a:r>
              <a:rPr lang="ja-JP" altLang="en-US" sz="2000" dirty="0" smtClean="0">
                <a:solidFill>
                  <a:prstClr val="black"/>
                </a:solidFill>
                <a:latin typeface="ＭＳ Ｐゴシック"/>
              </a:rPr>
              <a:t>平成</a:t>
            </a:r>
            <a:r>
              <a:rPr lang="en-US" altLang="ja-JP" sz="2000" dirty="0">
                <a:solidFill>
                  <a:prstClr val="black"/>
                </a:solidFill>
                <a:latin typeface="ＭＳ Ｐゴシック"/>
              </a:rPr>
              <a:t>29</a:t>
            </a:r>
            <a:r>
              <a:rPr lang="ja-JP" altLang="en-US" sz="2000" dirty="0">
                <a:solidFill>
                  <a:prstClr val="black"/>
                </a:solidFill>
                <a:latin typeface="ＭＳ Ｐゴシック"/>
              </a:rPr>
              <a:t>年度の地域医療構想調整会議では、圏域内の公立・公的医療機関のプランの内容を各医療機関からご報告いただき、調整会議委員間でその内容を共有したところ。</a:t>
            </a:r>
            <a:endParaRPr lang="en-US" altLang="ja-JP" sz="2000" dirty="0">
              <a:solidFill>
                <a:prstClr val="black"/>
              </a:solidFill>
              <a:latin typeface="ＭＳ Ｐゴシック"/>
            </a:endParaRPr>
          </a:p>
          <a:p>
            <a:pPr marL="342900" lvl="0" indent="-342900" defTabSz="910615">
              <a:buFont typeface=".HiraKakuInterface-W3"/>
              <a:buChar char="◯"/>
            </a:pPr>
            <a:r>
              <a:rPr lang="ja-JP" altLang="en-US" sz="2000" dirty="0">
                <a:solidFill>
                  <a:prstClr val="black"/>
                </a:solidFill>
                <a:latin typeface="ＭＳ Ｐゴシック"/>
              </a:rPr>
              <a:t>厚生労働省は、公立・公的以外の民間医療機関においても、同様に今後の対応方針を検討し、地域医療構想調整会議において協議することを求めている。</a:t>
            </a:r>
            <a:endParaRPr lang="en-US" altLang="ja-JP" sz="2000" dirty="0">
              <a:solidFill>
                <a:prstClr val="black"/>
              </a:solidFill>
              <a:latin typeface="ＭＳ Ｐゴシック"/>
            </a:endParaRPr>
          </a:p>
        </p:txBody>
      </p:sp>
      <p:sp>
        <p:nvSpPr>
          <p:cNvPr id="22" name="正方形/長方形 21"/>
          <p:cNvSpPr/>
          <p:nvPr/>
        </p:nvSpPr>
        <p:spPr>
          <a:xfrm>
            <a:off x="199710" y="3252226"/>
            <a:ext cx="4753759" cy="400110"/>
          </a:xfrm>
          <a:prstGeom prst="rect">
            <a:avLst/>
          </a:prstGeom>
          <a:ln>
            <a:noFill/>
          </a:ln>
        </p:spPr>
        <p:txBody>
          <a:bodyPr wrap="square">
            <a:spAutoFit/>
          </a:bodyPr>
          <a:lstStyle/>
          <a:p>
            <a:pPr defTabSz="910615"/>
            <a:r>
              <a:rPr lang="ja-JP" altLang="en-US" sz="2000" dirty="0">
                <a:solidFill>
                  <a:prstClr val="black"/>
                </a:solidFill>
                <a:latin typeface="+mj-ea"/>
                <a:ea typeface="+mj-ea"/>
              </a:rPr>
              <a:t>２　本県の対応方針（案）</a:t>
            </a:r>
          </a:p>
        </p:txBody>
      </p:sp>
      <p:sp>
        <p:nvSpPr>
          <p:cNvPr id="2" name="テキスト ボックス 1">
            <a:extLst>
              <a:ext uri="{FF2B5EF4-FFF2-40B4-BE49-F238E27FC236}">
                <a16:creationId xmlns="" xmlns:a16="http://schemas.microsoft.com/office/drawing/2014/main" id="{826511EE-5F98-E249-9C9D-89C94EE09D71}"/>
              </a:ext>
            </a:extLst>
          </p:cNvPr>
          <p:cNvSpPr txBox="1"/>
          <p:nvPr/>
        </p:nvSpPr>
        <p:spPr>
          <a:xfrm>
            <a:off x="963319" y="4667999"/>
            <a:ext cx="7199407" cy="1015663"/>
          </a:xfrm>
          <a:prstGeom prst="rect">
            <a:avLst/>
          </a:prstGeom>
          <a:noFill/>
        </p:spPr>
        <p:txBody>
          <a:bodyPr wrap="none" rtlCol="0">
            <a:spAutoFit/>
          </a:bodyPr>
          <a:lstStyle/>
          <a:p>
            <a:pPr defTabSz="910615"/>
            <a:r>
              <a:rPr lang="ja-JP" altLang="en-US" sz="2000" dirty="0">
                <a:solidFill>
                  <a:prstClr val="black"/>
                </a:solidFill>
                <a:latin typeface="+mj-ea"/>
                <a:ea typeface="+mj-ea"/>
              </a:rPr>
              <a:t>対象：有床診療所を除く民間病院</a:t>
            </a:r>
            <a:endParaRPr lang="en-US" altLang="ja-JP" sz="2000" dirty="0">
              <a:solidFill>
                <a:prstClr val="black"/>
              </a:solidFill>
              <a:latin typeface="+mj-ea"/>
              <a:ea typeface="+mj-ea"/>
            </a:endParaRPr>
          </a:p>
          <a:p>
            <a:pPr defTabSz="910615"/>
            <a:r>
              <a:rPr lang="ja-JP" altLang="en-US" sz="2000" dirty="0">
                <a:solidFill>
                  <a:prstClr val="black"/>
                </a:solidFill>
                <a:latin typeface="+mj-ea"/>
                <a:ea typeface="+mj-ea"/>
              </a:rPr>
              <a:t>策定方式：調査票による調査形式（調査項目は</a:t>
            </a:r>
            <a:r>
              <a:rPr lang="ja-JP" altLang="en-US" sz="2000" dirty="0" smtClean="0">
                <a:solidFill>
                  <a:prstClr val="black"/>
                </a:solidFill>
                <a:latin typeface="+mj-ea"/>
                <a:ea typeface="+mj-ea"/>
              </a:rPr>
              <a:t>資料３ー２</a:t>
            </a:r>
            <a:r>
              <a:rPr lang="ja-JP" altLang="en-US" sz="2000" dirty="0">
                <a:solidFill>
                  <a:prstClr val="black"/>
                </a:solidFill>
                <a:latin typeface="+mj-ea"/>
                <a:ea typeface="+mj-ea"/>
              </a:rPr>
              <a:t>を参照）</a:t>
            </a:r>
            <a:endParaRPr lang="en-US" altLang="ja-JP" sz="2000" dirty="0">
              <a:solidFill>
                <a:prstClr val="black"/>
              </a:solidFill>
              <a:latin typeface="+mj-ea"/>
              <a:ea typeface="+mj-ea"/>
            </a:endParaRPr>
          </a:p>
          <a:p>
            <a:pPr defTabSz="910615"/>
            <a:r>
              <a:rPr lang="ja-JP" altLang="en-US" sz="2000" dirty="0">
                <a:solidFill>
                  <a:prstClr val="black"/>
                </a:solidFill>
                <a:latin typeface="+mj-ea"/>
                <a:ea typeface="+mj-ea"/>
              </a:rPr>
              <a:t>調査期間：調査開始日から</a:t>
            </a:r>
            <a:r>
              <a:rPr lang="en-US" altLang="ja-JP" sz="2000" dirty="0">
                <a:solidFill>
                  <a:prstClr val="black"/>
                </a:solidFill>
                <a:latin typeface="+mj-ea"/>
                <a:ea typeface="+mj-ea"/>
              </a:rPr>
              <a:t>1</a:t>
            </a:r>
            <a:r>
              <a:rPr lang="ja-JP" altLang="en-US" sz="2000" dirty="0">
                <a:solidFill>
                  <a:prstClr val="black"/>
                </a:solidFill>
                <a:latin typeface="+mj-ea"/>
                <a:ea typeface="+mj-ea"/>
              </a:rPr>
              <a:t>ヶ月程度</a:t>
            </a:r>
            <a:endParaRPr lang="en-US" altLang="ja-JP" sz="2000" dirty="0">
              <a:solidFill>
                <a:prstClr val="black"/>
              </a:solidFill>
              <a:latin typeface="+mj-ea"/>
              <a:ea typeface="+mj-ea"/>
            </a:endParaRPr>
          </a:p>
        </p:txBody>
      </p:sp>
      <p:sp>
        <p:nvSpPr>
          <p:cNvPr id="9" name="正方形/長方形 8"/>
          <p:cNvSpPr/>
          <p:nvPr/>
        </p:nvSpPr>
        <p:spPr>
          <a:xfrm>
            <a:off x="351308" y="3652336"/>
            <a:ext cx="9237665" cy="1015663"/>
          </a:xfrm>
          <a:prstGeom prst="rect">
            <a:avLst/>
          </a:prstGeom>
          <a:ln>
            <a:noFill/>
          </a:ln>
        </p:spPr>
        <p:txBody>
          <a:bodyPr wrap="square">
            <a:spAutoFit/>
          </a:bodyPr>
          <a:lstStyle/>
          <a:p>
            <a:pPr marL="342900" indent="-342900" defTabSz="910615">
              <a:buFont typeface=".HiraKakuInterface-W3"/>
              <a:buChar char="◯"/>
            </a:pPr>
            <a:r>
              <a:rPr lang="ja-JP" altLang="en-US" sz="2000" dirty="0">
                <a:solidFill>
                  <a:prstClr val="black"/>
                </a:solidFill>
                <a:latin typeface="+mj-ea"/>
                <a:ea typeface="+mj-ea"/>
              </a:rPr>
              <a:t>公立・公的医療</a:t>
            </a:r>
            <a:r>
              <a:rPr lang="ja-JP" altLang="en-US" sz="2000" dirty="0" smtClean="0">
                <a:solidFill>
                  <a:prstClr val="black"/>
                </a:solidFill>
                <a:latin typeface="+mj-ea"/>
                <a:ea typeface="+mj-ea"/>
              </a:rPr>
              <a:t>機関と同様に、</a:t>
            </a:r>
            <a:r>
              <a:rPr lang="ja-JP" altLang="en-US" sz="2000" dirty="0">
                <a:solidFill>
                  <a:prstClr val="black"/>
                </a:solidFill>
                <a:latin typeface="+mj-ea"/>
                <a:ea typeface="+mj-ea"/>
              </a:rPr>
              <a:t>厚生労働省が求める民間の医療機関の具体的な対応方針の策定について、以下のように対応する</a:t>
            </a:r>
            <a:r>
              <a:rPr lang="ja-JP" altLang="en-US" sz="2000" dirty="0" smtClean="0">
                <a:solidFill>
                  <a:prstClr val="black"/>
                </a:solidFill>
                <a:latin typeface="+mj-ea"/>
                <a:ea typeface="+mj-ea"/>
              </a:rPr>
              <a:t>。</a:t>
            </a:r>
            <a:r>
              <a:rPr lang="ja-JP" altLang="en-US" sz="2000" dirty="0">
                <a:solidFill>
                  <a:prstClr val="black"/>
                </a:solidFill>
                <a:latin typeface="+mj-ea"/>
                <a:ea typeface="+mj-ea"/>
              </a:rPr>
              <a:t>　</a:t>
            </a:r>
            <a:endParaRPr lang="en-US" altLang="ja-JP" sz="2000" dirty="0">
              <a:solidFill>
                <a:prstClr val="black"/>
              </a:solidFill>
              <a:latin typeface="+mj-ea"/>
              <a:ea typeface="+mj-ea"/>
            </a:endParaRPr>
          </a:p>
          <a:p>
            <a:pPr defTabSz="910615"/>
            <a:r>
              <a:rPr lang="ja-JP" altLang="en-US" sz="2000" dirty="0">
                <a:solidFill>
                  <a:prstClr val="black"/>
                </a:solidFill>
                <a:latin typeface="+mj-ea"/>
                <a:ea typeface="+mj-ea"/>
              </a:rPr>
              <a:t>　　</a:t>
            </a:r>
          </a:p>
        </p:txBody>
      </p:sp>
    </p:spTree>
    <p:extLst>
      <p:ext uri="{BB962C8B-B14F-4D97-AF65-F5344CB8AC3E}">
        <p14:creationId xmlns:p14="http://schemas.microsoft.com/office/powerpoint/2010/main" val="2877920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41201" y="2894182"/>
            <a:ext cx="9023624" cy="707886"/>
          </a:xfrm>
          <a:prstGeom prst="rect">
            <a:avLst/>
          </a:prstGeom>
          <a:noFill/>
        </p:spPr>
        <p:txBody>
          <a:bodyPr wrap="none" rtlCol="0">
            <a:spAutoFit/>
          </a:bodyPr>
          <a:lstStyle/>
          <a:p>
            <a:pPr algn="ctr"/>
            <a:r>
              <a:rPr lang="ja-JP" altLang="en-US" sz="4000">
                <a:latin typeface="ＭＳ Ｐゴシック" panose="020B0600070205080204" pitchFamily="50" charset="-128"/>
                <a:ea typeface="ＭＳ Ｐゴシック" panose="020B0600070205080204" pitchFamily="50" charset="-128"/>
              </a:rPr>
              <a:t>医療機能分化連携に向けた県の取組等</a:t>
            </a:r>
            <a:endParaRPr lang="ja-JP" altLang="en-US" sz="40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501490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96159" y="2003713"/>
            <a:ext cx="4008988" cy="828300"/>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00">
              <a:solidFill>
                <a:prstClr val="white"/>
              </a:solidFill>
              <a:latin typeface="Meiryo" panose="020B0604030504040204" pitchFamily="34" charset="-128"/>
              <a:ea typeface="Meiryo" panose="020B0604030504040204" pitchFamily="34" charset="-128"/>
            </a:endParaRPr>
          </a:p>
        </p:txBody>
      </p:sp>
      <p:sp>
        <p:nvSpPr>
          <p:cNvPr id="73" name="角丸四角形 72"/>
          <p:cNvSpPr/>
          <p:nvPr/>
        </p:nvSpPr>
        <p:spPr>
          <a:xfrm>
            <a:off x="196159" y="2003713"/>
            <a:ext cx="4008988" cy="5130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black"/>
                </a:solidFill>
                <a:latin typeface="Meiryo" panose="020B0604030504040204" pitchFamily="34" charset="-128"/>
                <a:ea typeface="Meiryo" panose="020B0604030504040204" pitchFamily="34" charset="-128"/>
                <a:cs typeface="メイリオ" panose="020B0604030504040204" pitchFamily="50" charset="-128"/>
              </a:rPr>
              <a:t>国</a:t>
            </a:r>
          </a:p>
        </p:txBody>
      </p:sp>
      <p:sp>
        <p:nvSpPr>
          <p:cNvPr id="3" name="正方形/長方形 2"/>
          <p:cNvSpPr/>
          <p:nvPr/>
        </p:nvSpPr>
        <p:spPr>
          <a:xfrm>
            <a:off x="346410" y="2428317"/>
            <a:ext cx="3697892" cy="320062"/>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latin typeface="Meiryo" panose="020B0604030504040204" pitchFamily="34" charset="-128"/>
                <a:ea typeface="Meiryo" panose="020B0604030504040204" pitchFamily="34" charset="-128"/>
                <a:cs typeface="メイリオ" panose="020B0604030504040204" pitchFamily="50" charset="-128"/>
              </a:rPr>
              <a:t>消費税財源活用</a:t>
            </a:r>
            <a:endParaRPr lang="ja-JP" altLang="en-US" sz="1200" b="1" dirty="0">
              <a:solidFill>
                <a:prstClr val="black"/>
              </a:solidFill>
              <a:latin typeface="Meiryo" panose="020B0604030504040204" pitchFamily="34" charset="-128"/>
              <a:ea typeface="Meiryo" panose="020B0604030504040204" pitchFamily="34" charset="-128"/>
              <a:cs typeface="メイリオ" panose="020B0604030504040204" pitchFamily="50" charset="-128"/>
            </a:endParaRPr>
          </a:p>
        </p:txBody>
      </p:sp>
      <p:sp>
        <p:nvSpPr>
          <p:cNvPr id="13" name="角丸四角形 12"/>
          <p:cNvSpPr/>
          <p:nvPr/>
        </p:nvSpPr>
        <p:spPr>
          <a:xfrm>
            <a:off x="1408357" y="4739515"/>
            <a:ext cx="2796789" cy="1006826"/>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latin typeface="Meiryo" panose="020B0604030504040204" pitchFamily="34" charset="-128"/>
              <a:ea typeface="Meiryo" panose="020B0604030504040204" pitchFamily="34" charset="-128"/>
            </a:endParaRPr>
          </a:p>
        </p:txBody>
      </p:sp>
      <p:sp>
        <p:nvSpPr>
          <p:cNvPr id="75" name="角丸四角形 74"/>
          <p:cNvSpPr/>
          <p:nvPr/>
        </p:nvSpPr>
        <p:spPr>
          <a:xfrm>
            <a:off x="1641301" y="4717578"/>
            <a:ext cx="288108" cy="10373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2000" b="1" dirty="0">
                <a:solidFill>
                  <a:prstClr val="black"/>
                </a:solidFill>
                <a:latin typeface="Meiryo" panose="020B0604030504040204" pitchFamily="34" charset="-128"/>
                <a:ea typeface="Meiryo" panose="020B0604030504040204" pitchFamily="34" charset="-128"/>
                <a:cs typeface="メイリオ" panose="020B0604030504040204" pitchFamily="50" charset="-128"/>
              </a:rPr>
              <a:t>市町村</a:t>
            </a:r>
          </a:p>
        </p:txBody>
      </p:sp>
      <p:sp>
        <p:nvSpPr>
          <p:cNvPr id="81" name="角丸四角形 80"/>
          <p:cNvSpPr/>
          <p:nvPr/>
        </p:nvSpPr>
        <p:spPr>
          <a:xfrm>
            <a:off x="2536561" y="4883237"/>
            <a:ext cx="1480383" cy="757533"/>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latin typeface="Meiryo" panose="020B0604030504040204" pitchFamily="34" charset="-128"/>
                <a:ea typeface="Meiryo" panose="020B0604030504040204" pitchFamily="34" charset="-128"/>
                <a:cs typeface="メイリオ" panose="020B0604030504040204" pitchFamily="50" charset="-128"/>
              </a:rPr>
              <a:t>市町村計画</a:t>
            </a:r>
            <a:endParaRPr lang="en-US" altLang="ja-JP" sz="1400" b="1" dirty="0">
              <a:solidFill>
                <a:prstClr val="black"/>
              </a:solidFill>
              <a:latin typeface="Meiryo" panose="020B0604030504040204" pitchFamily="34" charset="-128"/>
              <a:ea typeface="Meiryo" panose="020B0604030504040204" pitchFamily="34" charset="-128"/>
              <a:cs typeface="メイリオ" panose="020B0604030504040204" pitchFamily="50" charset="-128"/>
            </a:endParaRPr>
          </a:p>
          <a:p>
            <a:pPr algn="ctr">
              <a:defRPr/>
            </a:pPr>
            <a:endParaRPr lang="en-US" altLang="ja-JP" sz="200" b="1" dirty="0">
              <a:solidFill>
                <a:prstClr val="black"/>
              </a:solidFill>
              <a:latin typeface="Meiryo" panose="020B0604030504040204" pitchFamily="34" charset="-128"/>
              <a:ea typeface="Meiryo" panose="020B0604030504040204" pitchFamily="34" charset="-128"/>
              <a:cs typeface="メイリオ" panose="020B0604030504040204" pitchFamily="50" charset="-128"/>
            </a:endParaRPr>
          </a:p>
          <a:p>
            <a:pPr algn="ctr">
              <a:defRPr/>
            </a:pPr>
            <a:r>
              <a:rPr lang="ja-JP" altLang="en-US" sz="1200" b="1" dirty="0">
                <a:solidFill>
                  <a:prstClr val="black"/>
                </a:solidFill>
                <a:latin typeface="Meiryo" panose="020B0604030504040204" pitchFamily="34" charset="-128"/>
                <a:ea typeface="Meiryo" panose="020B0604030504040204" pitchFamily="34" charset="-128"/>
                <a:cs typeface="メイリオ" panose="020B0604030504040204" pitchFamily="50" charset="-128"/>
              </a:rPr>
              <a:t>（基金事業計画）</a:t>
            </a:r>
            <a:endParaRPr lang="en-US" altLang="ja-JP" sz="1100" b="1" dirty="0">
              <a:solidFill>
                <a:prstClr val="black"/>
              </a:solidFill>
              <a:latin typeface="Meiryo" panose="020B0604030504040204" pitchFamily="34" charset="-128"/>
              <a:ea typeface="Meiryo" panose="020B0604030504040204" pitchFamily="34" charset="-128"/>
              <a:cs typeface="メイリオ" panose="020B0604030504040204" pitchFamily="50" charset="-128"/>
            </a:endParaRPr>
          </a:p>
          <a:p>
            <a:pPr>
              <a:defRPr/>
            </a:pPr>
            <a:endParaRPr lang="en-US" altLang="ja-JP" sz="100" dirty="0">
              <a:solidFill>
                <a:prstClr val="black"/>
              </a:solidFill>
              <a:latin typeface="Meiryo" panose="020B0604030504040204" pitchFamily="34" charset="-128"/>
              <a:ea typeface="Meiryo" panose="020B0604030504040204" pitchFamily="34" charset="-128"/>
            </a:endParaRPr>
          </a:p>
        </p:txBody>
      </p:sp>
      <p:sp>
        <p:nvSpPr>
          <p:cNvPr id="32" name="角丸四角形 31"/>
          <p:cNvSpPr/>
          <p:nvPr/>
        </p:nvSpPr>
        <p:spPr>
          <a:xfrm>
            <a:off x="211504" y="3172983"/>
            <a:ext cx="3993663" cy="1153186"/>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latin typeface="Meiryo" panose="020B0604030504040204" pitchFamily="34" charset="-128"/>
              <a:ea typeface="Meiryo" panose="020B0604030504040204" pitchFamily="34" charset="-128"/>
            </a:endParaRPr>
          </a:p>
        </p:txBody>
      </p:sp>
      <p:sp>
        <p:nvSpPr>
          <p:cNvPr id="74" name="角丸四角形 73"/>
          <p:cNvSpPr/>
          <p:nvPr/>
        </p:nvSpPr>
        <p:spPr>
          <a:xfrm>
            <a:off x="229875" y="2986416"/>
            <a:ext cx="364732" cy="152632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b="1" dirty="0">
                <a:solidFill>
                  <a:prstClr val="black"/>
                </a:solidFill>
                <a:latin typeface="Meiryo" panose="020B0604030504040204" pitchFamily="34" charset="-128"/>
                <a:ea typeface="Meiryo" panose="020B0604030504040204" pitchFamily="34" charset="-128"/>
                <a:cs typeface="メイリオ" panose="020B0604030504040204" pitchFamily="50" charset="-128"/>
              </a:rPr>
              <a:t>都道府県</a:t>
            </a:r>
          </a:p>
        </p:txBody>
      </p:sp>
      <p:sp>
        <p:nvSpPr>
          <p:cNvPr id="79" name="角丸四角形 78"/>
          <p:cNvSpPr/>
          <p:nvPr/>
        </p:nvSpPr>
        <p:spPr>
          <a:xfrm>
            <a:off x="2536561" y="3341859"/>
            <a:ext cx="1480383" cy="858858"/>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black"/>
                </a:solidFill>
                <a:latin typeface="Meiryo" panose="020B0604030504040204" pitchFamily="34" charset="-128"/>
                <a:ea typeface="Meiryo" panose="020B0604030504040204" pitchFamily="34" charset="-128"/>
                <a:cs typeface="メイリオ" panose="020B0604030504040204" pitchFamily="50" charset="-128"/>
              </a:rPr>
              <a:t>都道府県計画</a:t>
            </a:r>
            <a:endParaRPr lang="en-US" altLang="ja-JP" sz="1400" b="1" dirty="0">
              <a:solidFill>
                <a:prstClr val="black"/>
              </a:solidFill>
              <a:latin typeface="Meiryo" panose="020B0604030504040204" pitchFamily="34" charset="-128"/>
              <a:ea typeface="Meiryo" panose="020B0604030504040204" pitchFamily="34" charset="-128"/>
              <a:cs typeface="メイリオ" panose="020B0604030504040204" pitchFamily="50" charset="-128"/>
            </a:endParaRPr>
          </a:p>
          <a:p>
            <a:pPr algn="ctr">
              <a:defRPr/>
            </a:pPr>
            <a:endParaRPr lang="en-US" altLang="ja-JP" sz="200" b="1" dirty="0">
              <a:solidFill>
                <a:prstClr val="black"/>
              </a:solidFill>
              <a:latin typeface="Meiryo" panose="020B0604030504040204" pitchFamily="34" charset="-128"/>
              <a:ea typeface="Meiryo" panose="020B0604030504040204" pitchFamily="34" charset="-128"/>
              <a:cs typeface="メイリオ" panose="020B0604030504040204" pitchFamily="50" charset="-128"/>
            </a:endParaRPr>
          </a:p>
          <a:p>
            <a:pPr algn="ctr">
              <a:defRPr/>
            </a:pPr>
            <a:r>
              <a:rPr lang="en-US" altLang="ja-JP" sz="1200" b="1" dirty="0">
                <a:solidFill>
                  <a:prstClr val="black"/>
                </a:solidFill>
                <a:latin typeface="Meiryo" panose="020B0604030504040204" pitchFamily="34" charset="-128"/>
                <a:ea typeface="Meiryo" panose="020B0604030504040204" pitchFamily="34" charset="-128"/>
                <a:cs typeface="メイリオ" panose="020B0604030504040204" pitchFamily="50" charset="-128"/>
              </a:rPr>
              <a:t>(</a:t>
            </a:r>
            <a:r>
              <a:rPr lang="ja-JP" altLang="en-US" sz="1200" b="1" dirty="0">
                <a:solidFill>
                  <a:prstClr val="black"/>
                </a:solidFill>
                <a:latin typeface="Meiryo" panose="020B0604030504040204" pitchFamily="34" charset="-128"/>
                <a:ea typeface="Meiryo" panose="020B0604030504040204" pitchFamily="34" charset="-128"/>
                <a:cs typeface="メイリオ" panose="020B0604030504040204" pitchFamily="50" charset="-128"/>
              </a:rPr>
              <a:t>基金事業計画</a:t>
            </a:r>
            <a:r>
              <a:rPr lang="en-US" altLang="ja-JP" sz="1200" b="1" dirty="0">
                <a:solidFill>
                  <a:prstClr val="black"/>
                </a:solidFill>
                <a:latin typeface="Meiryo" panose="020B0604030504040204" pitchFamily="34" charset="-128"/>
                <a:ea typeface="Meiryo" panose="020B0604030504040204" pitchFamily="34" charset="-128"/>
                <a:cs typeface="メイリオ" panose="020B0604030504040204" pitchFamily="50" charset="-128"/>
              </a:rPr>
              <a:t>)</a:t>
            </a:r>
          </a:p>
        </p:txBody>
      </p:sp>
      <p:sp>
        <p:nvSpPr>
          <p:cNvPr id="80" name="正方形/長方形 79"/>
          <p:cNvSpPr/>
          <p:nvPr/>
        </p:nvSpPr>
        <p:spPr>
          <a:xfrm>
            <a:off x="701880" y="3340254"/>
            <a:ext cx="1673476" cy="842775"/>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2000">
                <a:solidFill>
                  <a:srgbClr val="FF0000"/>
                </a:solidFill>
                <a:latin typeface="Meiryo" panose="020B0604030504040204" pitchFamily="34" charset="-128"/>
                <a:ea typeface="Meiryo" panose="020B0604030504040204" pitchFamily="34" charset="-128"/>
                <a:cs typeface="メイリオ" pitchFamily="50" charset="-128"/>
              </a:rPr>
              <a:t>基金</a:t>
            </a:r>
            <a:endParaRPr lang="en-US" altLang="ja-JP" sz="400" b="1">
              <a:solidFill>
                <a:srgbClr val="FFFFFF"/>
              </a:solidFill>
              <a:latin typeface="Meiryo" panose="020B0604030504040204" pitchFamily="34" charset="-128"/>
              <a:ea typeface="Meiryo" panose="020B0604030504040204" pitchFamily="34" charset="-128"/>
              <a:cs typeface="メイリオ" pitchFamily="50" charset="-128"/>
            </a:endParaRPr>
          </a:p>
          <a:p>
            <a:pPr algn="ctr">
              <a:defRPr/>
            </a:pPr>
            <a:endParaRPr lang="en-US" altLang="ja-JP" sz="300">
              <a:solidFill>
                <a:prstClr val="black"/>
              </a:solidFill>
              <a:latin typeface="Meiryo" panose="020B0604030504040204" pitchFamily="34" charset="-128"/>
              <a:ea typeface="Meiryo" panose="020B0604030504040204" pitchFamily="34" charset="-128"/>
              <a:cs typeface="メイリオ" pitchFamily="50" charset="-128"/>
            </a:endParaRPr>
          </a:p>
          <a:p>
            <a:pPr algn="ctr">
              <a:defRPr/>
            </a:pPr>
            <a:r>
              <a:rPr lang="en-US" altLang="ja-JP" sz="1000">
                <a:solidFill>
                  <a:prstClr val="black"/>
                </a:solidFill>
                <a:latin typeface="Meiryo" panose="020B0604030504040204" pitchFamily="34" charset="-128"/>
                <a:ea typeface="Meiryo" panose="020B0604030504040204" pitchFamily="34" charset="-128"/>
                <a:cs typeface="メイリオ" pitchFamily="50" charset="-128"/>
              </a:rPr>
              <a:t>※</a:t>
            </a:r>
            <a:r>
              <a:rPr lang="ja-JP" altLang="en-US" sz="1000">
                <a:solidFill>
                  <a:prstClr val="black"/>
                </a:solidFill>
                <a:latin typeface="Meiryo" panose="020B0604030504040204" pitchFamily="34" charset="-128"/>
                <a:ea typeface="Meiryo" panose="020B0604030504040204" pitchFamily="34" charset="-128"/>
                <a:cs typeface="メイリオ" pitchFamily="50" charset="-128"/>
              </a:rPr>
              <a:t>国と都道府県の</a:t>
            </a:r>
            <a:endParaRPr lang="en-US" altLang="ja-JP" sz="1000">
              <a:solidFill>
                <a:prstClr val="black"/>
              </a:solidFill>
              <a:latin typeface="Meiryo" panose="020B0604030504040204" pitchFamily="34" charset="-128"/>
              <a:ea typeface="Meiryo" panose="020B0604030504040204" pitchFamily="34" charset="-128"/>
              <a:cs typeface="メイリオ" pitchFamily="50" charset="-128"/>
            </a:endParaRPr>
          </a:p>
          <a:p>
            <a:pPr algn="ctr">
              <a:defRPr/>
            </a:pPr>
            <a:r>
              <a:rPr lang="ja-JP" altLang="en-US" sz="1000">
                <a:solidFill>
                  <a:prstClr val="black"/>
                </a:solidFill>
                <a:latin typeface="Meiryo" panose="020B0604030504040204" pitchFamily="34" charset="-128"/>
                <a:ea typeface="Meiryo" panose="020B0604030504040204" pitchFamily="34" charset="-128"/>
                <a:cs typeface="メイリオ" pitchFamily="50" charset="-128"/>
              </a:rPr>
              <a:t>負担割合２／３、 １／３ </a:t>
            </a:r>
          </a:p>
        </p:txBody>
      </p:sp>
      <p:sp>
        <p:nvSpPr>
          <p:cNvPr id="111" name="上矢印 110"/>
          <p:cNvSpPr/>
          <p:nvPr/>
        </p:nvSpPr>
        <p:spPr>
          <a:xfrm>
            <a:off x="383176" y="4290785"/>
            <a:ext cx="508786" cy="1888202"/>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white"/>
                </a:solidFill>
                <a:latin typeface="Meiryo" panose="020B0604030504040204" pitchFamily="34" charset="-128"/>
                <a:ea typeface="Meiryo" panose="020B0604030504040204" pitchFamily="34" charset="-128"/>
              </a:rPr>
              <a:t>申請</a:t>
            </a:r>
          </a:p>
        </p:txBody>
      </p:sp>
      <p:sp>
        <p:nvSpPr>
          <p:cNvPr id="85" name="角丸四角形 84"/>
          <p:cNvSpPr/>
          <p:nvPr/>
        </p:nvSpPr>
        <p:spPr>
          <a:xfrm>
            <a:off x="219147" y="6193462"/>
            <a:ext cx="3986000" cy="488938"/>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050" dirty="0">
              <a:solidFill>
                <a:prstClr val="black"/>
              </a:solidFill>
              <a:latin typeface="Meiryo" panose="020B0604030504040204" pitchFamily="34" charset="-128"/>
              <a:ea typeface="Meiryo" panose="020B0604030504040204" pitchFamily="34" charset="-128"/>
              <a:cs typeface="メイリオ" panose="020B0604030504040204" pitchFamily="50" charset="-128"/>
            </a:endParaRPr>
          </a:p>
        </p:txBody>
      </p:sp>
      <p:sp>
        <p:nvSpPr>
          <p:cNvPr id="6159" name="正方形/長方形 7"/>
          <p:cNvSpPr>
            <a:spLocks noChangeArrowheads="1"/>
          </p:cNvSpPr>
          <p:nvPr/>
        </p:nvSpPr>
        <p:spPr bwMode="auto">
          <a:xfrm>
            <a:off x="301930" y="6284110"/>
            <a:ext cx="4329277" cy="374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800" b="1">
                <a:solidFill>
                  <a:prstClr val="black"/>
                </a:solidFill>
                <a:latin typeface="Meiryo" panose="020B0604030504040204" pitchFamily="34" charset="-128"/>
                <a:ea typeface="Meiryo" panose="020B0604030504040204" pitchFamily="34" charset="-128"/>
                <a:cs typeface="メイリオ" pitchFamily="50" charset="-128"/>
              </a:rPr>
              <a:t>事業者等</a:t>
            </a:r>
            <a:r>
              <a:rPr lang="ja-JP" altLang="en-US" sz="1300" b="1">
                <a:solidFill>
                  <a:prstClr val="black"/>
                </a:solidFill>
                <a:latin typeface="Meiryo" panose="020B0604030504040204" pitchFamily="34" charset="-128"/>
                <a:ea typeface="Meiryo" panose="020B0604030504040204" pitchFamily="34" charset="-128"/>
                <a:cs typeface="メイリオ" pitchFamily="50" charset="-128"/>
              </a:rPr>
              <a:t>（医療機関、介護サービス事業所等）</a:t>
            </a:r>
            <a:endParaRPr lang="en-US" altLang="ja-JP" sz="1300" dirty="0">
              <a:solidFill>
                <a:prstClr val="black"/>
              </a:solidFill>
              <a:latin typeface="Meiryo" panose="020B0604030504040204" pitchFamily="34" charset="-128"/>
              <a:ea typeface="Meiryo" panose="020B0604030504040204" pitchFamily="34" charset="-128"/>
              <a:cs typeface="メイリオ" pitchFamily="50" charset="-128"/>
            </a:endParaRPr>
          </a:p>
        </p:txBody>
      </p:sp>
      <p:sp>
        <p:nvSpPr>
          <p:cNvPr id="110" name="下矢印 109"/>
          <p:cNvSpPr/>
          <p:nvPr/>
        </p:nvSpPr>
        <p:spPr>
          <a:xfrm>
            <a:off x="810926" y="4318708"/>
            <a:ext cx="513383" cy="1875335"/>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prstClr val="white"/>
                </a:solidFill>
                <a:latin typeface="Meiryo" panose="020B0604030504040204" pitchFamily="34" charset="-128"/>
                <a:ea typeface="Meiryo" panose="020B0604030504040204" pitchFamily="34" charset="-128"/>
              </a:rPr>
              <a:t>交付</a:t>
            </a:r>
          </a:p>
        </p:txBody>
      </p:sp>
      <p:sp>
        <p:nvSpPr>
          <p:cNvPr id="67" name="下矢印 66"/>
          <p:cNvSpPr/>
          <p:nvPr/>
        </p:nvSpPr>
        <p:spPr>
          <a:xfrm>
            <a:off x="1386932" y="5762424"/>
            <a:ext cx="973129" cy="41656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Meiryo" panose="020B0604030504040204" pitchFamily="34" charset="-128"/>
                <a:ea typeface="Meiryo" panose="020B0604030504040204" pitchFamily="34" charset="-128"/>
              </a:rPr>
              <a:t>交付</a:t>
            </a:r>
            <a:endParaRPr lang="en-US" altLang="ja-JP" sz="1100" b="1" dirty="0">
              <a:solidFill>
                <a:prstClr val="white"/>
              </a:solidFill>
              <a:latin typeface="Meiryo" panose="020B0604030504040204" pitchFamily="34" charset="-128"/>
              <a:ea typeface="Meiryo" panose="020B0604030504040204" pitchFamily="34" charset="-128"/>
            </a:endParaRPr>
          </a:p>
        </p:txBody>
      </p:sp>
      <p:sp>
        <p:nvSpPr>
          <p:cNvPr id="70" name="正方形/長方形 69"/>
          <p:cNvSpPr/>
          <p:nvPr/>
        </p:nvSpPr>
        <p:spPr>
          <a:xfrm>
            <a:off x="4569386" y="2049434"/>
            <a:ext cx="5253368" cy="4721715"/>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latin typeface="Meiryo" panose="020B0604030504040204" pitchFamily="34" charset="-128"/>
              <a:ea typeface="Meiryo" panose="020B0604030504040204" pitchFamily="34" charset="-128"/>
            </a:endParaRPr>
          </a:p>
        </p:txBody>
      </p:sp>
      <p:sp>
        <p:nvSpPr>
          <p:cNvPr id="71" name="下矢印 70"/>
          <p:cNvSpPr/>
          <p:nvPr/>
        </p:nvSpPr>
        <p:spPr>
          <a:xfrm>
            <a:off x="1386932" y="4340644"/>
            <a:ext cx="973129" cy="41656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Meiryo" panose="020B0604030504040204" pitchFamily="34" charset="-128"/>
                <a:ea typeface="Meiryo" panose="020B0604030504040204" pitchFamily="34" charset="-128"/>
              </a:rPr>
              <a:t>交付</a:t>
            </a:r>
            <a:endParaRPr lang="en-US" altLang="ja-JP" sz="1100" b="1" dirty="0">
              <a:solidFill>
                <a:prstClr val="white"/>
              </a:solidFill>
              <a:latin typeface="Meiryo" panose="020B0604030504040204" pitchFamily="34" charset="-128"/>
              <a:ea typeface="Meiryo" panose="020B0604030504040204" pitchFamily="34" charset="-128"/>
            </a:endParaRPr>
          </a:p>
        </p:txBody>
      </p:sp>
      <p:sp>
        <p:nvSpPr>
          <p:cNvPr id="72" name="上矢印 71"/>
          <p:cNvSpPr/>
          <p:nvPr/>
        </p:nvSpPr>
        <p:spPr>
          <a:xfrm>
            <a:off x="2548807" y="4321924"/>
            <a:ext cx="948609" cy="456771"/>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Meiryo" panose="020B0604030504040204" pitchFamily="34" charset="-128"/>
                <a:ea typeface="Meiryo" panose="020B0604030504040204" pitchFamily="34" charset="-128"/>
              </a:rPr>
              <a:t>提出</a:t>
            </a:r>
          </a:p>
        </p:txBody>
      </p:sp>
      <p:sp>
        <p:nvSpPr>
          <p:cNvPr id="78" name="下矢印 77"/>
          <p:cNvSpPr/>
          <p:nvPr/>
        </p:nvSpPr>
        <p:spPr>
          <a:xfrm>
            <a:off x="821430" y="2828796"/>
            <a:ext cx="973130" cy="41495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Meiryo" panose="020B0604030504040204" pitchFamily="34" charset="-128"/>
                <a:ea typeface="Meiryo" panose="020B0604030504040204" pitchFamily="34" charset="-128"/>
              </a:rPr>
              <a:t>交付</a:t>
            </a:r>
            <a:endParaRPr lang="en-US" altLang="ja-JP" sz="1100" b="1" dirty="0">
              <a:solidFill>
                <a:prstClr val="white"/>
              </a:solidFill>
              <a:latin typeface="Meiryo" panose="020B0604030504040204" pitchFamily="34" charset="-128"/>
              <a:ea typeface="Meiryo" panose="020B0604030504040204" pitchFamily="34" charset="-128"/>
            </a:endParaRPr>
          </a:p>
        </p:txBody>
      </p:sp>
      <p:sp>
        <p:nvSpPr>
          <p:cNvPr id="83" name="上矢印 82"/>
          <p:cNvSpPr/>
          <p:nvPr/>
        </p:nvSpPr>
        <p:spPr>
          <a:xfrm>
            <a:off x="2536554" y="2828796"/>
            <a:ext cx="948609" cy="41495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Meiryo" panose="020B0604030504040204" pitchFamily="34" charset="-128"/>
                <a:ea typeface="Meiryo" panose="020B0604030504040204" pitchFamily="34" charset="-128"/>
              </a:rPr>
              <a:t>提出</a:t>
            </a:r>
          </a:p>
        </p:txBody>
      </p:sp>
      <p:sp>
        <p:nvSpPr>
          <p:cNvPr id="60" name="上矢印 59"/>
          <p:cNvSpPr/>
          <p:nvPr/>
        </p:nvSpPr>
        <p:spPr>
          <a:xfrm>
            <a:off x="2931936" y="5762424"/>
            <a:ext cx="948609" cy="416562"/>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prstClr val="white"/>
                </a:solidFill>
                <a:latin typeface="Meiryo" panose="020B0604030504040204" pitchFamily="34" charset="-128"/>
                <a:ea typeface="Meiryo" panose="020B0604030504040204" pitchFamily="34" charset="-128"/>
              </a:rPr>
              <a:t>申請</a:t>
            </a:r>
          </a:p>
        </p:txBody>
      </p:sp>
      <p:sp>
        <p:nvSpPr>
          <p:cNvPr id="15" name="正方形/長方形 14"/>
          <p:cNvSpPr/>
          <p:nvPr/>
        </p:nvSpPr>
        <p:spPr>
          <a:xfrm>
            <a:off x="4559152" y="1815172"/>
            <a:ext cx="5253368" cy="332929"/>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smtClean="0">
                <a:solidFill>
                  <a:prstClr val="white"/>
                </a:solidFill>
                <a:latin typeface="Meiryo" panose="020B0604030504040204" pitchFamily="34" charset="-128"/>
                <a:ea typeface="Meiryo" panose="020B0604030504040204" pitchFamily="34" charset="-128"/>
              </a:rPr>
              <a:t>主な実施</a:t>
            </a:r>
            <a:r>
              <a:rPr lang="ja-JP" altLang="en-US" sz="1600" dirty="0">
                <a:solidFill>
                  <a:prstClr val="white"/>
                </a:solidFill>
                <a:latin typeface="Meiryo" panose="020B0604030504040204" pitchFamily="34" charset="-128"/>
                <a:ea typeface="Meiryo" panose="020B0604030504040204" pitchFamily="34" charset="-128"/>
              </a:rPr>
              <a:t>事業一覧（Ｈ</a:t>
            </a:r>
            <a:r>
              <a:rPr lang="en-US" altLang="ja-JP" sz="1600" dirty="0">
                <a:solidFill>
                  <a:prstClr val="white"/>
                </a:solidFill>
                <a:latin typeface="Meiryo" panose="020B0604030504040204" pitchFamily="34" charset="-128"/>
                <a:ea typeface="Meiryo" panose="020B0604030504040204" pitchFamily="34" charset="-128"/>
              </a:rPr>
              <a:t>29</a:t>
            </a:r>
            <a:r>
              <a:rPr lang="ja-JP" altLang="en-US" sz="1600" dirty="0">
                <a:solidFill>
                  <a:prstClr val="white"/>
                </a:solidFill>
                <a:latin typeface="Meiryo" panose="020B0604030504040204" pitchFamily="34" charset="-128"/>
                <a:ea typeface="Meiryo" panose="020B0604030504040204" pitchFamily="34" charset="-128"/>
              </a:rPr>
              <a:t>）</a:t>
            </a:r>
          </a:p>
        </p:txBody>
      </p:sp>
      <p:sp>
        <p:nvSpPr>
          <p:cNvPr id="86" name="正方形/長方形 85"/>
          <p:cNvSpPr/>
          <p:nvPr/>
        </p:nvSpPr>
        <p:spPr>
          <a:xfrm>
            <a:off x="4569386" y="2440638"/>
            <a:ext cx="5406842" cy="4275529"/>
          </a:xfrm>
          <a:prstGeom prst="rect">
            <a:avLst/>
          </a:prstGeom>
        </p:spPr>
        <p:txBody>
          <a:bodyPr wrap="square">
            <a:spAutoFit/>
          </a:bodyPr>
          <a:lstStyle/>
          <a:p>
            <a:pPr>
              <a:defRPr/>
            </a:pPr>
            <a:r>
              <a:rPr lang="ja-JP" altLang="en-US" sz="1600" dirty="0">
                <a:solidFill>
                  <a:prstClr val="black"/>
                </a:solidFill>
                <a:latin typeface="Meiryo" panose="020B0604030504040204" pitchFamily="34" charset="-128"/>
                <a:ea typeface="Meiryo" panose="020B0604030504040204" pitchFamily="34" charset="-128"/>
              </a:rPr>
              <a:t>１地域医療構想の達成に向けた医療機関の施設設備整備に関する事業</a:t>
            </a: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defRPr/>
            </a:pPr>
            <a:r>
              <a:rPr lang="ja-JP" altLang="en-US" sz="1600" dirty="0">
                <a:solidFill>
                  <a:prstClr val="black"/>
                </a:solidFill>
                <a:latin typeface="Meiryo" panose="020B0604030504040204" pitchFamily="34" charset="-128"/>
                <a:ea typeface="Meiryo" panose="020B0604030504040204" pitchFamily="34" charset="-128"/>
              </a:rPr>
              <a:t>　（主な事業）</a:t>
            </a: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defRPr/>
            </a:pPr>
            <a:r>
              <a:rPr lang="ja-JP" altLang="en-US" sz="1600" dirty="0">
                <a:solidFill>
                  <a:prstClr val="black"/>
                </a:solidFill>
                <a:latin typeface="Meiryo" panose="020B0604030504040204" pitchFamily="34" charset="-128"/>
                <a:ea typeface="Meiryo" panose="020B0604030504040204" pitchFamily="34" charset="-128"/>
              </a:rPr>
              <a:t>　 ・病床機能分化・連携基盤整備事業</a:t>
            </a: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defRPr/>
            </a:pPr>
            <a:r>
              <a:rPr lang="ja-JP" altLang="en-US" sz="1600" dirty="0">
                <a:solidFill>
                  <a:prstClr val="black"/>
                </a:solidFill>
                <a:latin typeface="Meiryo" panose="020B0604030504040204" pitchFamily="34" charset="-128"/>
                <a:ea typeface="Meiryo" panose="020B0604030504040204" pitchFamily="34" charset="-128"/>
              </a:rPr>
              <a:t>　　 </a:t>
            </a:r>
            <a:r>
              <a:rPr lang="ja-JP" altLang="en-US" sz="1600" dirty="0" smtClean="0">
                <a:solidFill>
                  <a:prstClr val="black"/>
                </a:solidFill>
                <a:latin typeface="Meiryo" panose="020B0604030504040204" pitchFamily="34" charset="-128"/>
                <a:ea typeface="Meiryo" panose="020B0604030504040204" pitchFamily="34" charset="-128"/>
              </a:rPr>
              <a:t>地域包括ケア病棟の整備</a:t>
            </a: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defRPr/>
            </a:pPr>
            <a:r>
              <a:rPr lang="ja-JP" altLang="en-US" sz="1600" dirty="0">
                <a:solidFill>
                  <a:prstClr val="black"/>
                </a:solidFill>
                <a:latin typeface="Meiryo" panose="020B0604030504040204" pitchFamily="34" charset="-128"/>
                <a:ea typeface="Meiryo" panose="020B0604030504040204" pitchFamily="34" charset="-128"/>
              </a:rPr>
              <a:t>       </a:t>
            </a:r>
            <a:r>
              <a:rPr lang="ja-JP" altLang="en-US" sz="1600" dirty="0" smtClean="0">
                <a:solidFill>
                  <a:prstClr val="black"/>
                </a:solidFill>
                <a:latin typeface="Meiryo" panose="020B0604030504040204" pitchFamily="34" charset="-128"/>
                <a:ea typeface="Meiryo" panose="020B0604030504040204" pitchFamily="34" charset="-128"/>
              </a:rPr>
              <a:t>回リハ病床</a:t>
            </a:r>
            <a:r>
              <a:rPr lang="ja-JP" altLang="en-US" sz="1600" dirty="0">
                <a:solidFill>
                  <a:prstClr val="black"/>
                </a:solidFill>
                <a:latin typeface="Meiryo" panose="020B0604030504040204" pitchFamily="34" charset="-128"/>
                <a:ea typeface="Meiryo" panose="020B0604030504040204" pitchFamily="34" charset="-128"/>
              </a:rPr>
              <a:t>への転換に伴う、多目的ルーム等の</a:t>
            </a:r>
            <a:r>
              <a:rPr lang="ja-JP" altLang="en-US" sz="1600" dirty="0" smtClean="0">
                <a:solidFill>
                  <a:prstClr val="black"/>
                </a:solidFill>
                <a:latin typeface="Meiryo" panose="020B0604030504040204" pitchFamily="34" charset="-128"/>
                <a:ea typeface="Meiryo" panose="020B0604030504040204" pitchFamily="34" charset="-128"/>
              </a:rPr>
              <a:t>整備</a:t>
            </a:r>
            <a:endParaRPr lang="en-US" altLang="ja-JP" sz="1600" dirty="0" smtClean="0">
              <a:solidFill>
                <a:prstClr val="black"/>
              </a:solidFill>
              <a:latin typeface="Meiryo" panose="020B0604030504040204" pitchFamily="34" charset="-128"/>
              <a:ea typeface="Meiryo" panose="020B0604030504040204" pitchFamily="34" charset="-128"/>
            </a:endParaRPr>
          </a:p>
          <a:p>
            <a:pPr marL="176213" indent="-176213">
              <a:defRPr/>
            </a:pPr>
            <a:r>
              <a:rPr lang="ja-JP" altLang="en-US" sz="1600" dirty="0">
                <a:solidFill>
                  <a:prstClr val="black"/>
                </a:solidFill>
                <a:latin typeface="Meiryo" panose="020B0604030504040204" pitchFamily="34" charset="-128"/>
                <a:ea typeface="Meiryo" panose="020B0604030504040204" pitchFamily="34" charset="-128"/>
              </a:rPr>
              <a:t>　 ・がん診療施設設備整備</a:t>
            </a:r>
            <a:r>
              <a:rPr lang="ja-JP" altLang="en-US" sz="1600" dirty="0" smtClean="0">
                <a:solidFill>
                  <a:prstClr val="black"/>
                </a:solidFill>
                <a:latin typeface="Meiryo" panose="020B0604030504040204" pitchFamily="34" charset="-128"/>
                <a:ea typeface="Meiryo" panose="020B0604030504040204" pitchFamily="34" charset="-128"/>
              </a:rPr>
              <a:t>事業</a:t>
            </a:r>
            <a:endParaRPr lang="en-US" altLang="ja-JP" sz="1600" dirty="0" smtClean="0">
              <a:solidFill>
                <a:prstClr val="black"/>
              </a:solidFill>
              <a:latin typeface="Meiryo" panose="020B0604030504040204" pitchFamily="34" charset="-128"/>
              <a:ea typeface="Meiryo" panose="020B0604030504040204" pitchFamily="34" charset="-128"/>
            </a:endParaRPr>
          </a:p>
          <a:p>
            <a:pPr marL="176213" indent="-176213">
              <a:defRPr/>
            </a:pPr>
            <a:r>
              <a:rPr lang="ja-JP" altLang="en-US" sz="1600" dirty="0">
                <a:solidFill>
                  <a:prstClr val="black"/>
                </a:solidFill>
                <a:latin typeface="Meiryo" panose="020B0604030504040204" pitchFamily="34" charset="-128"/>
                <a:ea typeface="Meiryo" panose="020B0604030504040204" pitchFamily="34" charset="-128"/>
              </a:rPr>
              <a:t>　　 Ｘ線撮影装置の整備</a:t>
            </a:r>
            <a:endParaRPr lang="en-US" altLang="ja-JP" sz="1600" dirty="0">
              <a:solidFill>
                <a:prstClr val="black"/>
              </a:solidFill>
              <a:latin typeface="Meiryo" panose="020B0604030504040204" pitchFamily="34" charset="-128"/>
              <a:ea typeface="Meiryo" panose="020B0604030504040204" pitchFamily="34" charset="-128"/>
            </a:endParaRPr>
          </a:p>
          <a:p>
            <a:pPr>
              <a:defRPr/>
            </a:pPr>
            <a:r>
              <a:rPr lang="ja-JP" altLang="en-US" sz="1600" dirty="0">
                <a:solidFill>
                  <a:prstClr val="black"/>
                </a:solidFill>
                <a:latin typeface="Meiryo" panose="020B0604030504040204" pitchFamily="34" charset="-128"/>
                <a:ea typeface="Meiryo" panose="020B0604030504040204" pitchFamily="34" charset="-128"/>
              </a:rPr>
              <a:t>２居宅等における医療の提供に関する事業</a:t>
            </a: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defRPr/>
            </a:pPr>
            <a:r>
              <a:rPr lang="ja-JP" altLang="en-US" sz="1600" dirty="0">
                <a:solidFill>
                  <a:prstClr val="black"/>
                </a:solidFill>
                <a:latin typeface="Meiryo" panose="020B0604030504040204" pitchFamily="34" charset="-128"/>
                <a:ea typeface="Meiryo" panose="020B0604030504040204" pitchFamily="34" charset="-128"/>
              </a:rPr>
              <a:t>　（主な事業）</a:t>
            </a: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defRPr/>
            </a:pPr>
            <a:r>
              <a:rPr lang="ja-JP" altLang="en-US" sz="1600" dirty="0">
                <a:solidFill>
                  <a:prstClr val="black"/>
                </a:solidFill>
                <a:latin typeface="Meiryo" panose="020B0604030504040204" pitchFamily="34" charset="-128"/>
                <a:ea typeface="Meiryo" panose="020B0604030504040204" pitchFamily="34" charset="-128"/>
              </a:rPr>
              <a:t>　 </a:t>
            </a:r>
            <a:r>
              <a:rPr lang="ja-JP" altLang="en-US" sz="1600" dirty="0" smtClean="0">
                <a:solidFill>
                  <a:prstClr val="black"/>
                </a:solidFill>
                <a:latin typeface="Meiryo" panose="020B0604030504040204" pitchFamily="34" charset="-128"/>
                <a:ea typeface="Meiryo" panose="020B0604030504040204" pitchFamily="34" charset="-128"/>
              </a:rPr>
              <a:t>・訪問</a:t>
            </a:r>
            <a:r>
              <a:rPr lang="ja-JP" altLang="en-US" sz="1600" dirty="0">
                <a:solidFill>
                  <a:prstClr val="black"/>
                </a:solidFill>
                <a:latin typeface="Meiryo" panose="020B0604030504040204" pitchFamily="34" charset="-128"/>
                <a:ea typeface="Meiryo" panose="020B0604030504040204" pitchFamily="34" charset="-128"/>
              </a:rPr>
              <a:t>看護用車両の</a:t>
            </a:r>
            <a:r>
              <a:rPr lang="ja-JP" altLang="en-US" sz="1600" dirty="0" smtClean="0">
                <a:solidFill>
                  <a:prstClr val="black"/>
                </a:solidFill>
                <a:latin typeface="Meiryo" panose="020B0604030504040204" pitchFamily="34" charset="-128"/>
                <a:ea typeface="Meiryo" panose="020B0604030504040204" pitchFamily="34" charset="-128"/>
              </a:rPr>
              <a:t>整備</a:t>
            </a: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lnSpc>
                <a:spcPts val="600"/>
              </a:lnSpc>
              <a:defRPr/>
            </a:pP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defRPr/>
            </a:pPr>
            <a:r>
              <a:rPr lang="ja-JP" altLang="en-US" sz="1600" dirty="0">
                <a:solidFill>
                  <a:prstClr val="black"/>
                </a:solidFill>
                <a:latin typeface="Meiryo" panose="020B0604030504040204" pitchFamily="34" charset="-128"/>
                <a:ea typeface="Meiryo" panose="020B0604030504040204" pitchFamily="34" charset="-128"/>
              </a:rPr>
              <a:t>　 </a:t>
            </a:r>
            <a:r>
              <a:rPr lang="ja-JP" altLang="en-US" sz="1600" dirty="0" smtClean="0">
                <a:solidFill>
                  <a:prstClr val="black"/>
                </a:solidFill>
                <a:latin typeface="Meiryo" panose="020B0604030504040204" pitchFamily="34" charset="-128"/>
                <a:ea typeface="Meiryo" panose="020B0604030504040204" pitchFamily="34" charset="-128"/>
              </a:rPr>
              <a:t>・在宅医療に関わる認定看護師の</a:t>
            </a:r>
            <a:r>
              <a:rPr lang="ja-JP" altLang="en-US" sz="1600" dirty="0">
                <a:solidFill>
                  <a:prstClr val="black"/>
                </a:solidFill>
                <a:latin typeface="Meiryo" panose="020B0604030504040204" pitchFamily="34" charset="-128"/>
                <a:ea typeface="Meiryo" panose="020B0604030504040204" pitchFamily="34" charset="-128"/>
              </a:rPr>
              <a:t>養成</a:t>
            </a: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lnSpc>
                <a:spcPts val="600"/>
              </a:lnSpc>
              <a:defRPr/>
            </a:pPr>
            <a:r>
              <a:rPr lang="ja-JP" altLang="en-US" sz="1600" dirty="0">
                <a:solidFill>
                  <a:prstClr val="black"/>
                </a:solidFill>
                <a:latin typeface="Meiryo" panose="020B0604030504040204" pitchFamily="34" charset="-128"/>
                <a:ea typeface="Meiryo" panose="020B0604030504040204" pitchFamily="34" charset="-128"/>
              </a:rPr>
              <a:t>　</a:t>
            </a: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defRPr/>
            </a:pPr>
            <a:r>
              <a:rPr lang="ja-JP" altLang="en-US" sz="1600" dirty="0">
                <a:solidFill>
                  <a:prstClr val="black"/>
                </a:solidFill>
                <a:latin typeface="Meiryo" panose="020B0604030504040204" pitchFamily="34" charset="-128"/>
                <a:ea typeface="Meiryo" panose="020B0604030504040204" pitchFamily="34" charset="-128"/>
              </a:rPr>
              <a:t>　</a:t>
            </a:r>
            <a:r>
              <a:rPr lang="en-US" altLang="ja-JP" sz="1600" dirty="0">
                <a:solidFill>
                  <a:prstClr val="black"/>
                </a:solidFill>
                <a:latin typeface="Meiryo" panose="020B0604030504040204" pitchFamily="34" charset="-128"/>
                <a:ea typeface="Meiryo" panose="020B0604030504040204" pitchFamily="34" charset="-128"/>
              </a:rPr>
              <a:t> </a:t>
            </a:r>
            <a:r>
              <a:rPr lang="ja-JP" altLang="en-US" sz="1600" dirty="0" smtClean="0">
                <a:solidFill>
                  <a:prstClr val="black"/>
                </a:solidFill>
                <a:latin typeface="Meiryo" panose="020B0604030504040204" pitchFamily="34" charset="-128"/>
                <a:ea typeface="Meiryo" panose="020B0604030504040204" pitchFamily="34" charset="-128"/>
              </a:rPr>
              <a:t>・訪問</a:t>
            </a:r>
            <a:r>
              <a:rPr lang="ja-JP" altLang="en-US" sz="1600" dirty="0">
                <a:solidFill>
                  <a:prstClr val="black"/>
                </a:solidFill>
                <a:latin typeface="Meiryo" panose="020B0604030504040204" pitchFamily="34" charset="-128"/>
                <a:ea typeface="Meiryo" panose="020B0604030504040204" pitchFamily="34" charset="-128"/>
              </a:rPr>
              <a:t>歯科検診のための研修会等の実施</a:t>
            </a:r>
            <a:endParaRPr lang="en-US" altLang="ja-JP" sz="1600" dirty="0">
              <a:solidFill>
                <a:prstClr val="black"/>
              </a:solidFill>
              <a:latin typeface="Meiryo" panose="020B0604030504040204" pitchFamily="34" charset="-128"/>
              <a:ea typeface="Meiryo" panose="020B0604030504040204" pitchFamily="34" charset="-128"/>
            </a:endParaRPr>
          </a:p>
          <a:p>
            <a:pPr marL="176213" indent="-176213">
              <a:lnSpc>
                <a:spcPts val="700"/>
              </a:lnSpc>
              <a:defRPr/>
            </a:pPr>
            <a:endParaRPr lang="en-US" altLang="ja-JP" sz="1600" dirty="0">
              <a:solidFill>
                <a:prstClr val="black"/>
              </a:solidFill>
              <a:latin typeface="Meiryo" panose="020B0604030504040204" pitchFamily="34" charset="-128"/>
              <a:ea typeface="Meiryo" panose="020B0604030504040204" pitchFamily="34" charset="-128"/>
            </a:endParaRPr>
          </a:p>
          <a:p>
            <a:pPr>
              <a:defRPr/>
            </a:pPr>
            <a:r>
              <a:rPr lang="ja-JP" altLang="en-US" sz="1600" dirty="0">
                <a:solidFill>
                  <a:prstClr val="black"/>
                </a:solidFill>
                <a:latin typeface="Meiryo" panose="020B0604030504040204" pitchFamily="34" charset="-128"/>
                <a:ea typeface="Meiryo" panose="020B0604030504040204" pitchFamily="34" charset="-128"/>
              </a:rPr>
              <a:t>３医療従事者の確保に関する事業</a:t>
            </a:r>
            <a:endParaRPr lang="en-US" altLang="ja-JP" sz="1600" dirty="0">
              <a:solidFill>
                <a:prstClr val="black"/>
              </a:solidFill>
              <a:latin typeface="Meiryo" panose="020B0604030504040204" pitchFamily="34" charset="-128"/>
              <a:ea typeface="Meiryo" panose="020B0604030504040204" pitchFamily="34" charset="-128"/>
            </a:endParaRPr>
          </a:p>
          <a:p>
            <a:pPr>
              <a:defRPr/>
            </a:pPr>
            <a:r>
              <a:rPr lang="ja-JP" altLang="en-US" sz="1600" dirty="0">
                <a:solidFill>
                  <a:prstClr val="black"/>
                </a:solidFill>
                <a:latin typeface="Meiryo" panose="020B0604030504040204" pitchFamily="34" charset="-128"/>
                <a:ea typeface="Meiryo" panose="020B0604030504040204" pitchFamily="34" charset="-128"/>
              </a:rPr>
              <a:t>　（主な事業）</a:t>
            </a:r>
            <a:endParaRPr lang="en-US" altLang="ja-JP" sz="1600" dirty="0">
              <a:solidFill>
                <a:prstClr val="black"/>
              </a:solidFill>
              <a:latin typeface="Meiryo" panose="020B0604030504040204" pitchFamily="34" charset="-128"/>
              <a:ea typeface="Meiryo" panose="020B0604030504040204" pitchFamily="34" charset="-128"/>
            </a:endParaRPr>
          </a:p>
          <a:p>
            <a:pPr>
              <a:defRPr/>
            </a:pPr>
            <a:r>
              <a:rPr lang="ja-JP" altLang="en-US" sz="1600" dirty="0">
                <a:solidFill>
                  <a:prstClr val="black"/>
                </a:solidFill>
                <a:latin typeface="Meiryo" panose="020B0604030504040204" pitchFamily="34" charset="-128"/>
                <a:ea typeface="Meiryo" panose="020B0604030504040204" pitchFamily="34" charset="-128"/>
              </a:rPr>
              <a:t>　 ・病床機能転換に</a:t>
            </a:r>
            <a:r>
              <a:rPr lang="ja-JP" altLang="en-US" sz="1600" dirty="0" smtClean="0">
                <a:solidFill>
                  <a:prstClr val="black"/>
                </a:solidFill>
                <a:latin typeface="Meiryo" panose="020B0604030504040204" pitchFamily="34" charset="-128"/>
                <a:ea typeface="Meiryo" panose="020B0604030504040204" pitchFamily="34" charset="-128"/>
              </a:rPr>
              <a:t>係る認定看護師の</a:t>
            </a:r>
            <a:r>
              <a:rPr lang="ja-JP" altLang="en-US" sz="1600" dirty="0">
                <a:solidFill>
                  <a:prstClr val="black"/>
                </a:solidFill>
                <a:latin typeface="Meiryo" panose="020B0604030504040204" pitchFamily="34" charset="-128"/>
                <a:ea typeface="Meiryo" panose="020B0604030504040204" pitchFamily="34" charset="-128"/>
              </a:rPr>
              <a:t>養成</a:t>
            </a:r>
            <a:endParaRPr lang="en-US" altLang="ja-JP" sz="1600" dirty="0">
              <a:solidFill>
                <a:prstClr val="black"/>
              </a:solidFill>
              <a:latin typeface="Meiryo" panose="020B0604030504040204" pitchFamily="34" charset="-128"/>
              <a:ea typeface="Meiryo" panose="020B0604030504040204" pitchFamily="34" charset="-128"/>
            </a:endParaRPr>
          </a:p>
        </p:txBody>
      </p:sp>
      <p:sp>
        <p:nvSpPr>
          <p:cNvPr id="6175" name="正方形/長方形 3"/>
          <p:cNvSpPr>
            <a:spLocks noChangeArrowheads="1"/>
          </p:cNvSpPr>
          <p:nvPr/>
        </p:nvSpPr>
        <p:spPr bwMode="auto">
          <a:xfrm>
            <a:off x="119580" y="588079"/>
            <a:ext cx="978642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400" dirty="0">
                <a:solidFill>
                  <a:prstClr val="black"/>
                </a:solidFill>
                <a:latin typeface="Meiryo" panose="020B0604030504040204" pitchFamily="34" charset="-128"/>
                <a:ea typeface="Meiryo" panose="020B0604030504040204" pitchFamily="34" charset="-128"/>
              </a:rPr>
              <a:t>○　団塊の世代が</a:t>
            </a:r>
            <a:r>
              <a:rPr lang="en-US" altLang="ja-JP" sz="1400" dirty="0">
                <a:solidFill>
                  <a:prstClr val="black"/>
                </a:solidFill>
                <a:latin typeface="Meiryo" panose="020B0604030504040204" pitchFamily="34" charset="-128"/>
                <a:ea typeface="Meiryo" panose="020B0604030504040204" pitchFamily="34" charset="-128"/>
              </a:rPr>
              <a:t>75</a:t>
            </a:r>
            <a:r>
              <a:rPr lang="ja-JP" altLang="en-US" sz="1400" dirty="0">
                <a:solidFill>
                  <a:prstClr val="black"/>
                </a:solidFill>
                <a:latin typeface="Meiryo" panose="020B0604030504040204" pitchFamily="34" charset="-128"/>
                <a:ea typeface="Meiryo" panose="020B0604030504040204" pitchFamily="34" charset="-128"/>
              </a:rPr>
              <a:t>歳以上となる</a:t>
            </a:r>
            <a:r>
              <a:rPr lang="en-US" altLang="ja-JP" sz="1400" dirty="0">
                <a:solidFill>
                  <a:prstClr val="black"/>
                </a:solidFill>
                <a:latin typeface="Meiryo" panose="020B0604030504040204" pitchFamily="34" charset="-128"/>
                <a:ea typeface="Meiryo" panose="020B0604030504040204" pitchFamily="34" charset="-128"/>
              </a:rPr>
              <a:t>2025</a:t>
            </a:r>
            <a:r>
              <a:rPr lang="ja-JP" altLang="en-US" sz="1400" dirty="0">
                <a:solidFill>
                  <a:prstClr val="black"/>
                </a:solidFill>
                <a:latin typeface="Meiryo" panose="020B0604030504040204" pitchFamily="34" charset="-128"/>
                <a:ea typeface="Meiryo" panose="020B0604030504040204" pitchFamily="34" charset="-128"/>
              </a:rPr>
              <a:t>年を展望すれば、病床の機能分化・連携、在宅医療・介護の推進、医療・</a:t>
            </a:r>
            <a:r>
              <a:rPr lang="ja-JP" altLang="en-US" sz="1400">
                <a:solidFill>
                  <a:prstClr val="black"/>
                </a:solidFill>
                <a:latin typeface="Meiryo" panose="020B0604030504040204" pitchFamily="34" charset="-128"/>
                <a:ea typeface="Meiryo" panose="020B0604030504040204" pitchFamily="34" charset="-128"/>
              </a:rPr>
              <a:t>介護従</a:t>
            </a:r>
            <a:endParaRPr lang="en-US" altLang="ja-JP" sz="1400" dirty="0">
              <a:solidFill>
                <a:prstClr val="black"/>
              </a:solidFill>
              <a:latin typeface="Meiryo" panose="020B0604030504040204" pitchFamily="34" charset="-128"/>
              <a:ea typeface="Meiryo" panose="020B0604030504040204" pitchFamily="34" charset="-128"/>
            </a:endParaRPr>
          </a:p>
          <a:p>
            <a:pPr>
              <a:spcBef>
                <a:spcPct val="0"/>
              </a:spcBef>
              <a:buFontTx/>
              <a:buNone/>
            </a:pPr>
            <a:r>
              <a:rPr lang="ja-JP" altLang="en-US" sz="1400">
                <a:solidFill>
                  <a:prstClr val="black"/>
                </a:solidFill>
                <a:latin typeface="Meiryo" panose="020B0604030504040204" pitchFamily="34" charset="-128"/>
                <a:ea typeface="Meiryo" panose="020B0604030504040204" pitchFamily="34" charset="-128"/>
              </a:rPr>
              <a:t>　事者の確保</a:t>
            </a:r>
            <a:r>
              <a:rPr lang="ja-JP" altLang="en-US" sz="1400" dirty="0">
                <a:solidFill>
                  <a:prstClr val="black"/>
                </a:solidFill>
                <a:latin typeface="Meiryo" panose="020B0604030504040204" pitchFamily="34" charset="-128"/>
                <a:ea typeface="Meiryo" panose="020B0604030504040204" pitchFamily="34" charset="-128"/>
              </a:rPr>
              <a:t>・勤務環境の改善等、「効率的かつ質の高い医療提供体制の構築」と「地域包括ケアシステムの構築」</a:t>
            </a:r>
            <a:r>
              <a:rPr lang="ja-JP" altLang="en-US" sz="1400">
                <a:solidFill>
                  <a:prstClr val="black"/>
                </a:solidFill>
                <a:latin typeface="Meiryo" panose="020B0604030504040204" pitchFamily="34" charset="-128"/>
                <a:ea typeface="Meiryo" panose="020B0604030504040204" pitchFamily="34" charset="-128"/>
              </a:rPr>
              <a:t>が急</a:t>
            </a:r>
            <a:endParaRPr lang="en-US" altLang="ja-JP" sz="1400" dirty="0">
              <a:solidFill>
                <a:prstClr val="black"/>
              </a:solidFill>
              <a:latin typeface="Meiryo" panose="020B0604030504040204" pitchFamily="34" charset="-128"/>
              <a:ea typeface="Meiryo" panose="020B0604030504040204" pitchFamily="34" charset="-128"/>
            </a:endParaRPr>
          </a:p>
          <a:p>
            <a:pPr>
              <a:spcBef>
                <a:spcPct val="0"/>
              </a:spcBef>
              <a:buFontTx/>
              <a:buNone/>
            </a:pPr>
            <a:r>
              <a:rPr lang="ja-JP" altLang="en-US" sz="1400">
                <a:solidFill>
                  <a:prstClr val="black"/>
                </a:solidFill>
                <a:latin typeface="Meiryo" panose="020B0604030504040204" pitchFamily="34" charset="-128"/>
                <a:ea typeface="Meiryo" panose="020B0604030504040204" pitchFamily="34" charset="-128"/>
              </a:rPr>
              <a:t>　務</a:t>
            </a:r>
            <a:r>
              <a:rPr lang="ja-JP" altLang="en-US" sz="1400" dirty="0">
                <a:solidFill>
                  <a:prstClr val="black"/>
                </a:solidFill>
                <a:latin typeface="Meiryo" panose="020B0604030504040204" pitchFamily="34" charset="-128"/>
                <a:ea typeface="Meiryo" panose="020B0604030504040204" pitchFamily="34" charset="-128"/>
              </a:rPr>
              <a:t>の課題。</a:t>
            </a:r>
            <a:endParaRPr lang="en-US" altLang="ja-JP" sz="1400" dirty="0">
              <a:solidFill>
                <a:prstClr val="black"/>
              </a:solidFill>
              <a:latin typeface="Meiryo" panose="020B0604030504040204" pitchFamily="34" charset="-128"/>
              <a:ea typeface="Meiryo" panose="020B0604030504040204" pitchFamily="34" charset="-128"/>
            </a:endParaRPr>
          </a:p>
          <a:p>
            <a:pPr>
              <a:spcBef>
                <a:spcPct val="0"/>
              </a:spcBef>
              <a:buFontTx/>
              <a:buNone/>
            </a:pPr>
            <a:endParaRPr lang="ja-JP" altLang="en-US" sz="200" dirty="0">
              <a:solidFill>
                <a:prstClr val="black"/>
              </a:solidFill>
              <a:latin typeface="Meiryo" panose="020B0604030504040204" pitchFamily="34" charset="-128"/>
              <a:ea typeface="Meiryo" panose="020B0604030504040204" pitchFamily="34" charset="-128"/>
            </a:endParaRPr>
          </a:p>
          <a:p>
            <a:pPr>
              <a:spcBef>
                <a:spcPct val="0"/>
              </a:spcBef>
              <a:buFontTx/>
              <a:buNone/>
            </a:pPr>
            <a:r>
              <a:rPr lang="ja-JP" altLang="en-US" sz="1400" dirty="0">
                <a:solidFill>
                  <a:prstClr val="black"/>
                </a:solidFill>
                <a:latin typeface="Meiryo" panose="020B0604030504040204" pitchFamily="34" charset="-128"/>
                <a:ea typeface="Meiryo" panose="020B0604030504040204" pitchFamily="34" charset="-128"/>
              </a:rPr>
              <a:t>○　このため、平成２６年度から消費税増収分等を活用した財政支援制度（地域医療介護総合確保基金）  を創設し</a:t>
            </a:r>
            <a:r>
              <a:rPr lang="ja-JP" altLang="en-US" sz="1400">
                <a:solidFill>
                  <a:prstClr val="black"/>
                </a:solidFill>
                <a:latin typeface="Meiryo" panose="020B0604030504040204" pitchFamily="34" charset="-128"/>
                <a:ea typeface="Meiryo" panose="020B0604030504040204" pitchFamily="34" charset="-128"/>
              </a:rPr>
              <a:t>、各</a:t>
            </a:r>
            <a:endParaRPr lang="en-US" altLang="ja-JP" sz="1400" dirty="0">
              <a:solidFill>
                <a:prstClr val="black"/>
              </a:solidFill>
              <a:latin typeface="Meiryo" panose="020B0604030504040204" pitchFamily="34" charset="-128"/>
              <a:ea typeface="Meiryo" panose="020B0604030504040204" pitchFamily="34" charset="-128"/>
            </a:endParaRPr>
          </a:p>
          <a:p>
            <a:pPr>
              <a:spcBef>
                <a:spcPct val="0"/>
              </a:spcBef>
              <a:buFontTx/>
              <a:buNone/>
            </a:pPr>
            <a:r>
              <a:rPr lang="ja-JP" altLang="en-US" sz="1400">
                <a:solidFill>
                  <a:prstClr val="black"/>
                </a:solidFill>
                <a:latin typeface="Meiryo" panose="020B0604030504040204" pitchFamily="34" charset="-128"/>
                <a:ea typeface="Meiryo" panose="020B0604030504040204" pitchFamily="34" charset="-128"/>
              </a:rPr>
              <a:t>　都道府県に</a:t>
            </a:r>
            <a:r>
              <a:rPr lang="ja-JP" altLang="en-US" sz="1400" dirty="0">
                <a:solidFill>
                  <a:prstClr val="black"/>
                </a:solidFill>
                <a:latin typeface="Meiryo" panose="020B0604030504040204" pitchFamily="34" charset="-128"/>
                <a:ea typeface="Meiryo" panose="020B0604030504040204" pitchFamily="34" charset="-128"/>
              </a:rPr>
              <a:t>設置。各都道府県は、都道府県計画を作成し、当該計画に基づき事業を実施。</a:t>
            </a:r>
          </a:p>
        </p:txBody>
      </p:sp>
      <p:sp>
        <p:nvSpPr>
          <p:cNvPr id="6" name="角丸四角形 5"/>
          <p:cNvSpPr/>
          <p:nvPr/>
        </p:nvSpPr>
        <p:spPr>
          <a:xfrm>
            <a:off x="119580" y="561315"/>
            <a:ext cx="9786420" cy="1202919"/>
          </a:xfrm>
          <a:prstGeom prst="roundRect">
            <a:avLst>
              <a:gd name="adj" fmla="val 9525"/>
            </a:avLst>
          </a:prstGeom>
          <a:noFill/>
          <a:ln>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latin typeface="Meiryo" panose="020B0604030504040204" pitchFamily="34" charset="-128"/>
              <a:ea typeface="Meiryo" panose="020B0604030504040204" pitchFamily="34" charset="-128"/>
            </a:endParaRPr>
          </a:p>
        </p:txBody>
      </p:sp>
      <p:sp>
        <p:nvSpPr>
          <p:cNvPr id="7" name="正方形/長方形 6"/>
          <p:cNvSpPr/>
          <p:nvPr/>
        </p:nvSpPr>
        <p:spPr>
          <a:xfrm>
            <a:off x="86059" y="1839345"/>
            <a:ext cx="4362993" cy="4931803"/>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latin typeface="Meiryo" panose="020B0604030504040204" pitchFamily="34" charset="-128"/>
              <a:ea typeface="Meiryo" panose="020B0604030504040204" pitchFamily="34" charset="-128"/>
            </a:endParaRPr>
          </a:p>
        </p:txBody>
      </p:sp>
      <p:sp>
        <p:nvSpPr>
          <p:cNvPr id="39" name="正方形/長方形 38"/>
          <p:cNvSpPr/>
          <p:nvPr/>
        </p:nvSpPr>
        <p:spPr>
          <a:xfrm>
            <a:off x="0" y="0"/>
            <a:ext cx="9906000" cy="540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72866"/>
            <a:r>
              <a:rPr lang="zh-TW" altLang="en-US" sz="2800" b="1" dirty="0">
                <a:solidFill>
                  <a:prstClr val="white"/>
                </a:solidFill>
                <a:latin typeface="Meiryo" panose="020B0604030504040204" pitchFamily="34" charset="-128"/>
                <a:ea typeface="Meiryo" panose="020B0604030504040204" pitchFamily="34" charset="-128"/>
              </a:rPr>
              <a:t>地域医療介護総合確保基金</a:t>
            </a:r>
            <a:r>
              <a:rPr lang="ja-JP" altLang="en-US" sz="2800" b="1" dirty="0">
                <a:solidFill>
                  <a:prstClr val="white"/>
                </a:solidFill>
                <a:latin typeface="Meiryo" panose="020B0604030504040204" pitchFamily="34" charset="-128"/>
                <a:ea typeface="Meiryo" panose="020B0604030504040204" pitchFamily="34" charset="-128"/>
              </a:rPr>
              <a:t>（医療分）</a:t>
            </a:r>
          </a:p>
        </p:txBody>
      </p:sp>
    </p:spTree>
    <p:extLst>
      <p:ext uri="{BB962C8B-B14F-4D97-AF65-F5344CB8AC3E}">
        <p14:creationId xmlns:p14="http://schemas.microsoft.com/office/powerpoint/2010/main" val="117887074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 字 28"/>
          <p:cNvSpPr>
            <a:spLocks/>
          </p:cNvSpPr>
          <p:nvPr/>
        </p:nvSpPr>
        <p:spPr bwMode="auto">
          <a:xfrm rot="10800000">
            <a:off x="420688" y="1522413"/>
            <a:ext cx="9104312" cy="5319712"/>
          </a:xfrm>
          <a:custGeom>
            <a:avLst/>
            <a:gdLst>
              <a:gd name="T0" fmla="*/ 0 w 15484499"/>
              <a:gd name="T1" fmla="*/ 0 h 9047699"/>
              <a:gd name="T2" fmla="*/ 7705 w 15484499"/>
              <a:gd name="T3" fmla="*/ 0 h 9047699"/>
              <a:gd name="T4" fmla="*/ 7705 w 15484499"/>
              <a:gd name="T5" fmla="*/ 6077 h 9047699"/>
              <a:gd name="T6" fmla="*/ 15540 w 15484499"/>
              <a:gd name="T7" fmla="*/ 6077 h 9047699"/>
              <a:gd name="T8" fmla="*/ 15540 w 15484499"/>
              <a:gd name="T9" fmla="*/ 9080 h 9047699"/>
              <a:gd name="T10" fmla="*/ 0 w 15484499"/>
              <a:gd name="T11" fmla="*/ 9080 h 90476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484499" h="9047699">
                <a:moveTo>
                  <a:pt x="0" y="0"/>
                </a:moveTo>
                <a:lnTo>
                  <a:pt x="7677244" y="0"/>
                </a:lnTo>
                <a:lnTo>
                  <a:pt x="7677244" y="6055534"/>
                </a:lnTo>
                <a:lnTo>
                  <a:pt x="15484499" y="6055534"/>
                </a:lnTo>
                <a:lnTo>
                  <a:pt x="15484499" y="9047699"/>
                </a:lnTo>
                <a:lnTo>
                  <a:pt x="0" y="9047699"/>
                </a:lnTo>
                <a:lnTo>
                  <a:pt x="0" y="0"/>
                </a:lnTo>
                <a:close/>
              </a:path>
            </a:pathLst>
          </a:custGeom>
          <a:solidFill>
            <a:srgbClr val="DCE6F2"/>
          </a:solidFill>
          <a:ln w="9525" cap="flat" algn="ctr">
            <a:solidFill>
              <a:srgbClr val="000000"/>
            </a:solidFill>
            <a:prstDash val="solid"/>
            <a:round/>
            <a:headEnd type="none" w="med" len="med"/>
            <a:tailEnd type="none" w="med" len="med"/>
          </a:ln>
        </p:spPr>
        <p:txBody>
          <a:bodyPr anchor="ctr"/>
          <a:lstStyle/>
          <a:p>
            <a:endParaRPr lang="ja-JP" altLang="en-US">
              <a:latin typeface="Meiryo" panose="020B0604030504040204" pitchFamily="34" charset="-128"/>
              <a:ea typeface="Meiryo" panose="020B0604030504040204" pitchFamily="34" charset="-128"/>
            </a:endParaRPr>
          </a:p>
        </p:txBody>
      </p:sp>
      <p:sp>
        <p:nvSpPr>
          <p:cNvPr id="6147" name="角丸四角形 1"/>
          <p:cNvSpPr>
            <a:spLocks noChangeArrowheads="1"/>
          </p:cNvSpPr>
          <p:nvPr/>
        </p:nvSpPr>
        <p:spPr bwMode="auto">
          <a:xfrm>
            <a:off x="441326" y="3321051"/>
            <a:ext cx="4227513" cy="3522663"/>
          </a:xfrm>
          <a:prstGeom prst="roundRect">
            <a:avLst>
              <a:gd name="adj" fmla="val 16667"/>
            </a:avLst>
          </a:prstGeom>
          <a:solidFill>
            <a:srgbClr val="92D050"/>
          </a:solidFill>
          <a:ln w="9525" algn="ctr">
            <a:solidFill>
              <a:srgbClr val="000000"/>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6148" name="正方形/長方形 4"/>
          <p:cNvSpPr>
            <a:spLocks noChangeArrowheads="1"/>
          </p:cNvSpPr>
          <p:nvPr/>
        </p:nvSpPr>
        <p:spPr bwMode="auto">
          <a:xfrm>
            <a:off x="381000" y="568325"/>
            <a:ext cx="9144000" cy="46038"/>
          </a:xfrm>
          <a:prstGeom prst="rect">
            <a:avLst/>
          </a:prstGeom>
          <a:gradFill rotWithShape="1">
            <a:gsLst>
              <a:gs pos="0">
                <a:srgbClr val="8CADEA"/>
              </a:gs>
              <a:gs pos="50000">
                <a:srgbClr val="BACCF0"/>
              </a:gs>
              <a:gs pos="100000">
                <a:srgbClr val="DEE6F7"/>
              </a:gs>
            </a:gsLst>
            <a:lin ang="0"/>
          </a:gra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4" tIns="45717" rIns="91434" bIns="45717"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6149" name="テキスト ボックス 2"/>
          <p:cNvSpPr>
            <a:spLocks noChangeArrowheads="1"/>
          </p:cNvSpPr>
          <p:nvPr/>
        </p:nvSpPr>
        <p:spPr bwMode="auto">
          <a:xfrm>
            <a:off x="404813" y="106363"/>
            <a:ext cx="7092950"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4" tIns="45717" rIns="91434" bIns="45717">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2000">
                <a:latin typeface="Meiryo" panose="020B0604030504040204" pitchFamily="34" charset="-128"/>
                <a:ea typeface="Meiryo" panose="020B0604030504040204" pitchFamily="34" charset="-128"/>
              </a:rPr>
              <a:t>地域医療人材ネットワーク構築支援事業</a:t>
            </a:r>
          </a:p>
        </p:txBody>
      </p:sp>
      <p:sp>
        <p:nvSpPr>
          <p:cNvPr id="6150" name="角丸四角形 6"/>
          <p:cNvSpPr>
            <a:spLocks noChangeArrowheads="1"/>
          </p:cNvSpPr>
          <p:nvPr/>
        </p:nvSpPr>
        <p:spPr bwMode="auto">
          <a:xfrm>
            <a:off x="5653668" y="80964"/>
            <a:ext cx="3744332" cy="452437"/>
          </a:xfrm>
          <a:prstGeom prst="roundRect">
            <a:avLst>
              <a:gd name="adj" fmla="val 16667"/>
            </a:avLst>
          </a:prstGeom>
          <a:solidFill>
            <a:srgbClr val="FFFFFF"/>
          </a:solidFill>
          <a:ln w="25400" algn="ctr">
            <a:solidFill>
              <a:srgbClr val="4F81BD"/>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900">
                <a:latin typeface="Meiryo" panose="020B0604030504040204" pitchFamily="34" charset="-128"/>
                <a:ea typeface="Meiryo" panose="020B0604030504040204" pitchFamily="34" charset="-128"/>
              </a:rPr>
              <a:t>平成</a:t>
            </a:r>
            <a:r>
              <a:rPr lang="en-US" altLang="ja-JP" sz="900" dirty="0">
                <a:latin typeface="Meiryo" panose="020B0604030504040204" pitchFamily="34" charset="-128"/>
                <a:ea typeface="Meiryo" panose="020B0604030504040204" pitchFamily="34" charset="-128"/>
              </a:rPr>
              <a:t>30</a:t>
            </a:r>
            <a:r>
              <a:rPr lang="ja-JP" altLang="en-US" sz="900">
                <a:latin typeface="Meiryo" panose="020B0604030504040204" pitchFamily="34" charset="-128"/>
                <a:ea typeface="Meiryo" panose="020B0604030504040204" pitchFamily="34" charset="-128"/>
              </a:rPr>
              <a:t>年度要求額　</a:t>
            </a:r>
            <a:r>
              <a:rPr lang="en-US" altLang="ja-JP" sz="900" dirty="0">
                <a:latin typeface="Meiryo" panose="020B0604030504040204" pitchFamily="34" charset="-128"/>
                <a:ea typeface="Meiryo" panose="020B0604030504040204" pitchFamily="34" charset="-128"/>
              </a:rPr>
              <a:t>71,341</a:t>
            </a:r>
            <a:r>
              <a:rPr lang="ja-JP" altLang="en-US" sz="900">
                <a:latin typeface="Meiryo" panose="020B0604030504040204" pitchFamily="34" charset="-128"/>
                <a:ea typeface="Meiryo" panose="020B0604030504040204" pitchFamily="34" charset="-128"/>
              </a:rPr>
              <a:t>千円</a:t>
            </a:r>
            <a:endParaRPr lang="en-US" altLang="ja-JP" sz="900" dirty="0">
              <a:latin typeface="Meiryo" panose="020B0604030504040204" pitchFamily="34" charset="-128"/>
              <a:ea typeface="Meiryo" panose="020B0604030504040204" pitchFamily="34" charset="-128"/>
            </a:endParaRPr>
          </a:p>
          <a:p>
            <a:pPr algn="ctr" eaLnBrk="1" hangingPunct="1">
              <a:spcBef>
                <a:spcPct val="0"/>
              </a:spcBef>
              <a:buFontTx/>
              <a:buNone/>
            </a:pPr>
            <a:r>
              <a:rPr lang="ja-JP" altLang="en-US" sz="900">
                <a:latin typeface="Meiryo" panose="020B0604030504040204" pitchFamily="34" charset="-128"/>
                <a:ea typeface="Meiryo" panose="020B0604030504040204" pitchFamily="34" charset="-128"/>
              </a:rPr>
              <a:t>（　一財 </a:t>
            </a:r>
            <a:r>
              <a:rPr lang="en-US" altLang="ja-JP" sz="900" dirty="0">
                <a:latin typeface="Meiryo" panose="020B0604030504040204" pitchFamily="34" charset="-128"/>
                <a:ea typeface="Meiryo" panose="020B0604030504040204" pitchFamily="34" charset="-128"/>
              </a:rPr>
              <a:t>46,620</a:t>
            </a:r>
            <a:r>
              <a:rPr lang="ja-JP" altLang="en-US" sz="900">
                <a:latin typeface="Meiryo" panose="020B0604030504040204" pitchFamily="34" charset="-128"/>
                <a:ea typeface="Meiryo" panose="020B0604030504040204" pitchFamily="34" charset="-128"/>
              </a:rPr>
              <a:t>千円、地域医療介護総合確保基金 </a:t>
            </a:r>
            <a:r>
              <a:rPr lang="en-US" altLang="ja-JP" sz="900" dirty="0">
                <a:latin typeface="Meiryo" panose="020B0604030504040204" pitchFamily="34" charset="-128"/>
                <a:ea typeface="Meiryo" panose="020B0604030504040204" pitchFamily="34" charset="-128"/>
              </a:rPr>
              <a:t>24,721</a:t>
            </a:r>
            <a:r>
              <a:rPr lang="ja-JP" altLang="en-US" sz="900">
                <a:latin typeface="Meiryo" panose="020B0604030504040204" pitchFamily="34" charset="-128"/>
                <a:ea typeface="Meiryo" panose="020B0604030504040204" pitchFamily="34" charset="-128"/>
              </a:rPr>
              <a:t>千円　）</a:t>
            </a:r>
            <a:r>
              <a:rPr lang="en-US" altLang="ja-JP" sz="900" dirty="0">
                <a:latin typeface="Meiryo" panose="020B0604030504040204" pitchFamily="34" charset="-128"/>
                <a:ea typeface="Meiryo" panose="020B0604030504040204" pitchFamily="34" charset="-128"/>
              </a:rPr>
              <a:t> </a:t>
            </a:r>
          </a:p>
        </p:txBody>
      </p:sp>
      <p:sp>
        <p:nvSpPr>
          <p:cNvPr id="2062" name="角丸四角形 16"/>
          <p:cNvSpPr>
            <a:spLocks noChangeArrowheads="1"/>
          </p:cNvSpPr>
          <p:nvPr/>
        </p:nvSpPr>
        <p:spPr bwMode="auto">
          <a:xfrm>
            <a:off x="5232401" y="1743076"/>
            <a:ext cx="4187825" cy="276225"/>
          </a:xfrm>
          <a:prstGeom prst="roundRect">
            <a:avLst>
              <a:gd name="adj" fmla="val 16667"/>
            </a:avLst>
          </a:prstGeom>
          <a:gradFill rotWithShape="1">
            <a:gsLst>
              <a:gs pos="0">
                <a:srgbClr val="A3C4FF"/>
              </a:gs>
              <a:gs pos="35001">
                <a:srgbClr val="BFD5FF"/>
              </a:gs>
              <a:gs pos="100000">
                <a:srgbClr val="E5EEFF"/>
              </a:gs>
            </a:gsLst>
            <a:lin ang="16200000"/>
          </a:gradFill>
          <a:ln w="9525" cap="flat" algn="ctr">
            <a:solidFill>
              <a:srgbClr val="000000"/>
            </a:solidFill>
            <a:prstDash val="solid"/>
            <a:round/>
            <a:headEnd type="none" w="med" len="med"/>
            <a:tailEnd type="none" w="med" len="med"/>
          </a:ln>
          <a:effectLst>
            <a:outerShdw blurRad="40000" dist="20000" dir="5400000" rotWithShape="0">
              <a:srgbClr val="000000">
                <a:alpha val="37999"/>
              </a:srgbClr>
            </a:outerShdw>
          </a:effectLst>
        </p:spPr>
        <p:txBody>
          <a:bodyPr anchor="ctr"/>
          <a:lstStyle/>
          <a:p>
            <a:pPr algn="ctr" eaLnBrk="1" hangingPunct="1">
              <a:buSzPct val="100000"/>
              <a:defRPr/>
            </a:pPr>
            <a:r>
              <a:rPr lang="ja-JP" altLang="en-US" sz="1200" b="1">
                <a:solidFill>
                  <a:srgbClr val="000000"/>
                </a:solidFill>
                <a:latin typeface="Meiryo" panose="020B0604030504040204" pitchFamily="34" charset="-128"/>
                <a:ea typeface="Meiryo" panose="020B0604030504040204" pitchFamily="34" charset="-128"/>
              </a:rPr>
              <a:t>地域医療人材拠点病院による人材育成・診療支援</a:t>
            </a:r>
          </a:p>
        </p:txBody>
      </p:sp>
      <p:sp>
        <p:nvSpPr>
          <p:cNvPr id="4105" name="テキスト ボックス 29"/>
          <p:cNvSpPr>
            <a:spLocks noChangeArrowheads="1"/>
          </p:cNvSpPr>
          <p:nvPr/>
        </p:nvSpPr>
        <p:spPr bwMode="auto">
          <a:xfrm>
            <a:off x="2370162" y="2635250"/>
            <a:ext cx="1130276" cy="584775"/>
          </a:xfrm>
          <a:prstGeom prst="rect">
            <a:avLst/>
          </a:prstGeom>
          <a:solidFill>
            <a:srgbClr val="FFFFFF"/>
          </a:solidFill>
          <a:ln w="9525" algn="ctr">
            <a:solidFill>
              <a:srgbClr val="000000"/>
            </a:solidFill>
            <a:prstDash val="dash"/>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a:cs typeface="Arial" charset="0"/>
              </a:defRPr>
            </a:lvl1pPr>
            <a:lvl2pPr marL="742950" indent="-285750" eaLnBrk="0" hangingPunct="0">
              <a:spcBef>
                <a:spcPct val="20000"/>
              </a:spcBef>
              <a:buFont typeface="Arial" charset="0"/>
              <a:buChar char="–"/>
              <a:defRPr kumimoji="1" sz="2800">
                <a:solidFill>
                  <a:schemeClr val="tx1"/>
                </a:solidFill>
                <a:latin typeface="Calibri"/>
                <a:cs typeface="Arial" charset="0"/>
              </a:defRPr>
            </a:lvl2pPr>
            <a:lvl3pPr marL="1143000" indent="-228600" eaLnBrk="0" hangingPunct="0">
              <a:spcBef>
                <a:spcPct val="20000"/>
              </a:spcBef>
              <a:buFont typeface="Arial" charset="0"/>
              <a:buChar char="•"/>
              <a:defRPr kumimoji="1" sz="2400">
                <a:solidFill>
                  <a:schemeClr val="tx1"/>
                </a:solidFill>
                <a:latin typeface="Calibri"/>
                <a:cs typeface="Arial" charset="0"/>
              </a:defRPr>
            </a:lvl3pPr>
            <a:lvl4pPr marL="1600200" indent="-228600" eaLnBrk="0" hangingPunct="0">
              <a:spcBef>
                <a:spcPct val="20000"/>
              </a:spcBef>
              <a:buFont typeface="Arial" charset="0"/>
              <a:buChar char="–"/>
              <a:defRPr kumimoji="1" sz="2000">
                <a:solidFill>
                  <a:schemeClr val="tx1"/>
                </a:solidFill>
                <a:latin typeface="Calibri"/>
                <a:cs typeface="Arial" charset="0"/>
              </a:defRPr>
            </a:lvl4pPr>
            <a:lvl5pPr marL="2057400" indent="-228600" eaLnBrk="0" hangingPunct="0">
              <a:spcBef>
                <a:spcPct val="20000"/>
              </a:spcBef>
              <a:buFont typeface="Arial" charset="0"/>
              <a:buChar char="»"/>
              <a:defRPr kumimoji="1" sz="2000">
                <a:solidFill>
                  <a:schemeClr val="tx1"/>
                </a:solidFill>
                <a:latin typeface="Calibri"/>
                <a:cs typeface="Arial" charset="0"/>
              </a:defRPr>
            </a:lvl5pPr>
            <a:lvl6pPr marL="25146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6pPr>
            <a:lvl7pPr marL="29718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7pPr>
            <a:lvl8pPr marL="34290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8pPr>
            <a:lvl9pPr marL="38862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9pPr>
          </a:lstStyle>
          <a:p>
            <a:pPr eaLnBrk="1" hangingPunct="1">
              <a:spcBef>
                <a:spcPct val="0"/>
              </a:spcBef>
              <a:buSzPct val="100000"/>
              <a:buFontTx/>
              <a:buNone/>
              <a:defRPr/>
            </a:pPr>
            <a:r>
              <a:rPr lang="en-US" altLang="ja-JP" sz="800" dirty="0">
                <a:latin typeface="Meiryo" panose="020B0604030504040204" pitchFamily="34" charset="-128"/>
                <a:ea typeface="Meiryo" panose="020B0604030504040204" pitchFamily="34" charset="-128"/>
              </a:rPr>
              <a:t>【</a:t>
            </a:r>
            <a:r>
              <a:rPr lang="ja-JP" altLang="en-US" sz="800" dirty="0">
                <a:latin typeface="Meiryo" panose="020B0604030504040204" pitchFamily="34" charset="-128"/>
                <a:ea typeface="Meiryo" panose="020B0604030504040204" pitchFamily="34" charset="-128"/>
              </a:rPr>
              <a:t>対象</a:t>
            </a:r>
            <a:r>
              <a:rPr lang="en-US" altLang="ja-JP" sz="800" dirty="0">
                <a:latin typeface="Meiryo" panose="020B0604030504040204" pitchFamily="34" charset="-128"/>
                <a:ea typeface="Meiryo" panose="020B0604030504040204" pitchFamily="34" charset="-128"/>
              </a:rPr>
              <a:t>】</a:t>
            </a:r>
          </a:p>
          <a:p>
            <a:pPr eaLnBrk="1" hangingPunct="1">
              <a:spcBef>
                <a:spcPct val="0"/>
              </a:spcBef>
              <a:buSzPct val="100000"/>
              <a:buFontTx/>
              <a:buNone/>
              <a:defRPr/>
            </a:pPr>
            <a:r>
              <a:rPr lang="ja-JP" altLang="en-US" sz="800" dirty="0">
                <a:latin typeface="Meiryo" panose="020B0604030504040204" pitchFamily="34" charset="-128"/>
                <a:ea typeface="Meiryo" panose="020B0604030504040204" pitchFamily="34" charset="-128"/>
              </a:rPr>
              <a:t>・東京都内勤務</a:t>
            </a:r>
          </a:p>
          <a:p>
            <a:pPr eaLnBrk="1" hangingPunct="1">
              <a:spcBef>
                <a:spcPct val="0"/>
              </a:spcBef>
              <a:buSzPct val="100000"/>
              <a:buFontTx/>
              <a:buNone/>
              <a:defRPr/>
            </a:pPr>
            <a:r>
              <a:rPr lang="ja-JP" altLang="en-US" sz="800" dirty="0">
                <a:latin typeface="Meiryo" panose="020B0604030504040204" pitchFamily="34" charset="-128"/>
                <a:ea typeface="Meiryo" panose="020B0604030504040204" pitchFamily="34" charset="-128"/>
              </a:rPr>
              <a:t>・</a:t>
            </a:r>
            <a:r>
              <a:rPr lang="en-US" altLang="ja-JP" sz="800" dirty="0">
                <a:latin typeface="Meiryo" panose="020B0604030504040204" pitchFamily="34" charset="-128"/>
                <a:ea typeface="Meiryo" panose="020B0604030504040204" pitchFamily="34" charset="-128"/>
              </a:rPr>
              <a:t>40</a:t>
            </a:r>
            <a:r>
              <a:rPr lang="ja-JP" altLang="en-US" sz="800" dirty="0">
                <a:latin typeface="Meiryo" panose="020B0604030504040204" pitchFamily="34" charset="-128"/>
                <a:ea typeface="Meiryo" panose="020B0604030504040204" pitchFamily="34" charset="-128"/>
              </a:rPr>
              <a:t>～</a:t>
            </a:r>
            <a:r>
              <a:rPr lang="en-US" altLang="ja-JP" sz="800" dirty="0">
                <a:latin typeface="Meiryo" panose="020B0604030504040204" pitchFamily="34" charset="-128"/>
                <a:ea typeface="Meiryo" panose="020B0604030504040204" pitchFamily="34" charset="-128"/>
              </a:rPr>
              <a:t>50</a:t>
            </a:r>
            <a:r>
              <a:rPr lang="ja-JP" altLang="en-US" sz="800" dirty="0">
                <a:latin typeface="Meiryo" panose="020B0604030504040204" pitchFamily="34" charset="-128"/>
                <a:ea typeface="Meiryo" panose="020B0604030504040204" pitchFamily="34" charset="-128"/>
              </a:rPr>
              <a:t>歳</a:t>
            </a:r>
          </a:p>
          <a:p>
            <a:pPr eaLnBrk="1" hangingPunct="1">
              <a:spcBef>
                <a:spcPct val="0"/>
              </a:spcBef>
              <a:buSzPct val="100000"/>
              <a:buFontTx/>
              <a:buNone/>
              <a:defRPr/>
            </a:pPr>
            <a:r>
              <a:rPr lang="ja-JP" altLang="en-US" sz="800" dirty="0">
                <a:latin typeface="Meiryo" panose="020B0604030504040204" pitchFamily="34" charset="-128"/>
                <a:ea typeface="Meiryo" panose="020B0604030504040204" pitchFamily="34" charset="-128"/>
              </a:rPr>
              <a:t>・内科、外科、救急</a:t>
            </a:r>
          </a:p>
        </p:txBody>
      </p:sp>
      <p:sp>
        <p:nvSpPr>
          <p:cNvPr id="4107" name="正方形/長方形 43"/>
          <p:cNvSpPr>
            <a:spLocks noChangeArrowheads="1"/>
          </p:cNvSpPr>
          <p:nvPr/>
        </p:nvSpPr>
        <p:spPr bwMode="auto">
          <a:xfrm>
            <a:off x="430214" y="646114"/>
            <a:ext cx="9037637" cy="695325"/>
          </a:xfrm>
          <a:prstGeom prst="rect">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buSzPct val="100000"/>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buSzPct val="100000"/>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buSzPct val="100000"/>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buSzPct val="100000"/>
              <a:defRPr>
                <a:solidFill>
                  <a:schemeClr val="tx1"/>
                </a:solidFill>
                <a:latin typeface="Arial" charset="0"/>
                <a:ea typeface="ＭＳ Ｐゴシック" pitchFamily="50" charset="-128"/>
              </a:defRPr>
            </a:lvl9pPr>
          </a:lstStyle>
          <a:p>
            <a:pPr eaLnBrk="1" hangingPunct="1">
              <a:buSzPct val="100000"/>
              <a:defRPr/>
            </a:pPr>
            <a:r>
              <a:rPr lang="ja-JP" altLang="en-US" sz="1000" dirty="0">
                <a:latin typeface="Meiryo" panose="020B0604030504040204" pitchFamily="34" charset="-128"/>
                <a:ea typeface="Meiryo" panose="020B0604030504040204" pitchFamily="34" charset="-128"/>
              </a:rPr>
              <a:t>　　　　　　　　　　</a:t>
            </a:r>
            <a:r>
              <a:rPr lang="ja-JP" altLang="en-US" sz="1000">
                <a:latin typeface="Meiryo" panose="020B0604030504040204" pitchFamily="34" charset="-128"/>
                <a:ea typeface="Meiryo" panose="020B0604030504040204" pitchFamily="34" charset="-128"/>
              </a:rPr>
              <a:t>　</a:t>
            </a:r>
            <a:endParaRPr lang="en-US" altLang="ja-JP" sz="1000" dirty="0">
              <a:latin typeface="Meiryo" panose="020B0604030504040204" pitchFamily="34" charset="-128"/>
              <a:ea typeface="Meiryo" panose="020B0604030504040204" pitchFamily="34" charset="-128"/>
            </a:endParaRPr>
          </a:p>
          <a:p>
            <a:pPr eaLnBrk="1" hangingPunct="1">
              <a:buSzPct val="100000"/>
              <a:defRPr/>
            </a:pPr>
            <a:r>
              <a:rPr lang="ja-JP" altLang="en-US" sz="1100">
                <a:latin typeface="Meiryo" panose="020B0604030504040204" pitchFamily="34" charset="-128"/>
                <a:ea typeface="Meiryo" panose="020B0604030504040204" pitchFamily="34" charset="-128"/>
              </a:rPr>
              <a:t>医師</a:t>
            </a:r>
            <a:r>
              <a:rPr lang="ja-JP" altLang="en-US" sz="1100" dirty="0">
                <a:latin typeface="Meiryo" panose="020B0604030504040204" pitchFamily="34" charset="-128"/>
                <a:ea typeface="Meiryo" panose="020B0604030504040204" pitchFamily="34" charset="-128"/>
              </a:rPr>
              <a:t>確保に関する取組の総合的な実施により、若手医師やミドル・シニアドクターを「地域医療人材拠点病院」へ集約化するとともに、それらの人材を活用した地域の医師不足病院を支援するためのネットワークを構築する。加えて、医学生や研修医、医師の世代や病院間を超えた、地域での「縦・横」のネットワークを一層強化することによる県内定着率の向上、就業促進を図り、医師不足・偏在の解消に努める。</a:t>
            </a:r>
          </a:p>
        </p:txBody>
      </p:sp>
      <p:sp>
        <p:nvSpPr>
          <p:cNvPr id="6154" name="正方形/長方形 44"/>
          <p:cNvSpPr>
            <a:spLocks noChangeArrowheads="1"/>
          </p:cNvSpPr>
          <p:nvPr/>
        </p:nvSpPr>
        <p:spPr bwMode="auto">
          <a:xfrm>
            <a:off x="420688" y="568324"/>
            <a:ext cx="1417637" cy="227013"/>
          </a:xfrm>
          <a:prstGeom prst="rect">
            <a:avLst/>
          </a:prstGeom>
          <a:solidFill>
            <a:srgbClr val="558ED5"/>
          </a:soli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1200" b="1">
                <a:solidFill>
                  <a:srgbClr val="FFFFFF"/>
                </a:solidFill>
                <a:latin typeface="Meiryo" panose="020B0604030504040204" pitchFamily="34" charset="-128"/>
                <a:ea typeface="Meiryo" panose="020B0604030504040204" pitchFamily="34" charset="-128"/>
              </a:rPr>
              <a:t>事業の目的</a:t>
            </a:r>
          </a:p>
        </p:txBody>
      </p:sp>
      <p:sp>
        <p:nvSpPr>
          <p:cNvPr id="6155" name="角丸四角形 31"/>
          <p:cNvSpPr>
            <a:spLocks noChangeArrowheads="1"/>
          </p:cNvSpPr>
          <p:nvPr/>
        </p:nvSpPr>
        <p:spPr bwMode="auto">
          <a:xfrm>
            <a:off x="490539" y="4994276"/>
            <a:ext cx="3862387" cy="492125"/>
          </a:xfrm>
          <a:prstGeom prst="roundRect">
            <a:avLst>
              <a:gd name="adj" fmla="val 16667"/>
            </a:avLst>
          </a:prstGeom>
          <a:solidFill>
            <a:srgbClr val="FFFFFF"/>
          </a:solidFill>
          <a:ln w="9525" algn="ctr">
            <a:solidFill>
              <a:srgbClr val="4A7EBB"/>
            </a:solidFill>
            <a:round/>
            <a:headEnd/>
            <a:tailEnd/>
          </a:ln>
        </p:spPr>
        <p:txBody>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1300" b="1">
                <a:solidFill>
                  <a:srgbClr val="000000"/>
                </a:solidFill>
                <a:latin typeface="Meiryo" panose="020B0604030504040204" pitchFamily="34" charset="-128"/>
                <a:ea typeface="Meiryo" panose="020B0604030504040204" pitchFamily="34" charset="-128"/>
              </a:rPr>
              <a:t>医学生・研修医・医師のネットワーク構築支援</a:t>
            </a:r>
          </a:p>
        </p:txBody>
      </p:sp>
      <p:sp>
        <p:nvSpPr>
          <p:cNvPr id="2069" name="角丸四角形 32"/>
          <p:cNvSpPr>
            <a:spLocks noChangeArrowheads="1"/>
          </p:cNvSpPr>
          <p:nvPr/>
        </p:nvSpPr>
        <p:spPr bwMode="auto">
          <a:xfrm>
            <a:off x="935039" y="1730375"/>
            <a:ext cx="2822575" cy="273050"/>
          </a:xfrm>
          <a:prstGeom prst="roundRect">
            <a:avLst>
              <a:gd name="adj" fmla="val 16667"/>
            </a:avLst>
          </a:prstGeom>
          <a:gradFill rotWithShape="1">
            <a:gsLst>
              <a:gs pos="0">
                <a:srgbClr val="A3C4FF"/>
              </a:gs>
              <a:gs pos="35001">
                <a:srgbClr val="BFD5FF"/>
              </a:gs>
              <a:gs pos="100000">
                <a:srgbClr val="E5EEFF"/>
              </a:gs>
            </a:gsLst>
            <a:lin ang="16200000"/>
          </a:gradFill>
          <a:ln w="9525" cap="flat" algn="ctr">
            <a:solidFill>
              <a:srgbClr val="000000"/>
            </a:solidFill>
            <a:prstDash val="solid"/>
            <a:round/>
            <a:headEnd type="none" w="med" len="med"/>
            <a:tailEnd type="none" w="med" len="med"/>
          </a:ln>
          <a:effectLst>
            <a:outerShdw blurRad="40000" dist="20000" dir="5400000" rotWithShape="0">
              <a:srgbClr val="000000">
                <a:alpha val="37999"/>
              </a:srgbClr>
            </a:outerShdw>
          </a:effectLst>
        </p:spPr>
        <p:txBody>
          <a:bodyPr anchor="ctr"/>
          <a:lstStyle/>
          <a:p>
            <a:pPr algn="ctr" eaLnBrk="1" hangingPunct="1">
              <a:buSzPct val="100000"/>
              <a:defRPr/>
            </a:pPr>
            <a:r>
              <a:rPr lang="ja-JP" altLang="en-US" sz="1200" b="1" dirty="0">
                <a:solidFill>
                  <a:srgbClr val="000000"/>
                </a:solidFill>
                <a:latin typeface="Meiryo" panose="020B0604030504040204" pitchFamily="34" charset="-128"/>
                <a:ea typeface="Meiryo" panose="020B0604030504040204" pitchFamily="34" charset="-128"/>
              </a:rPr>
              <a:t>ターゲットメール等による情報発信</a:t>
            </a:r>
          </a:p>
        </p:txBody>
      </p:sp>
      <p:sp>
        <p:nvSpPr>
          <p:cNvPr id="6157" name="角丸四角形 33"/>
          <p:cNvSpPr>
            <a:spLocks noChangeArrowheads="1"/>
          </p:cNvSpPr>
          <p:nvPr/>
        </p:nvSpPr>
        <p:spPr bwMode="auto">
          <a:xfrm>
            <a:off x="622300" y="3529013"/>
            <a:ext cx="3589338" cy="392112"/>
          </a:xfrm>
          <a:prstGeom prst="roundRect">
            <a:avLst>
              <a:gd name="adj" fmla="val 16667"/>
            </a:avLst>
          </a:prstGeom>
          <a:solidFill>
            <a:srgbClr val="FFFFFF"/>
          </a:solidFill>
          <a:ln w="9525" algn="ctr">
            <a:solidFill>
              <a:srgbClr val="4A7EBB"/>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1400" b="1">
                <a:solidFill>
                  <a:srgbClr val="000000"/>
                </a:solidFill>
                <a:latin typeface="Meiryo" panose="020B0604030504040204" pitchFamily="34" charset="-128"/>
                <a:ea typeface="Meiryo" panose="020B0604030504040204" pitchFamily="34" charset="-128"/>
              </a:rPr>
              <a:t>臨床研修指定病院等合同説明会</a:t>
            </a:r>
          </a:p>
        </p:txBody>
      </p:sp>
      <p:sp>
        <p:nvSpPr>
          <p:cNvPr id="6158" name="フローチャート : 代替処理 2"/>
          <p:cNvSpPr>
            <a:spLocks noChangeArrowheads="1"/>
          </p:cNvSpPr>
          <p:nvPr/>
        </p:nvSpPr>
        <p:spPr bwMode="auto">
          <a:xfrm>
            <a:off x="528639" y="2214563"/>
            <a:ext cx="382587" cy="1028700"/>
          </a:xfrm>
          <a:prstGeom prst="flowChartAlternateProcess">
            <a:avLst/>
          </a:prstGeom>
          <a:solidFill>
            <a:srgbClr val="FFFFFF"/>
          </a:solidFill>
          <a:ln w="25400" algn="ctr">
            <a:solidFill>
              <a:srgbClr val="000000"/>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1400">
                <a:latin typeface="Meiryo" panose="020B0604030504040204" pitchFamily="34" charset="-128"/>
                <a:ea typeface="Meiryo" panose="020B0604030504040204" pitchFamily="34" charset="-128"/>
              </a:rPr>
              <a:t>民間会社</a:t>
            </a:r>
          </a:p>
        </p:txBody>
      </p:sp>
      <p:sp>
        <p:nvSpPr>
          <p:cNvPr id="6159" name="右矢印 3"/>
          <p:cNvSpPr>
            <a:spLocks noChangeArrowheads="1"/>
          </p:cNvSpPr>
          <p:nvPr/>
        </p:nvSpPr>
        <p:spPr bwMode="auto">
          <a:xfrm>
            <a:off x="911226" y="2565401"/>
            <a:ext cx="763587" cy="385763"/>
          </a:xfrm>
          <a:prstGeom prst="rightArrow">
            <a:avLst>
              <a:gd name="adj1" fmla="val 50000"/>
              <a:gd name="adj2" fmla="val 50000"/>
            </a:avLst>
          </a:prstGeom>
          <a:solidFill>
            <a:srgbClr val="FFFF00"/>
          </a:solidFill>
          <a:ln w="9525" algn="ctr">
            <a:solidFill>
              <a:srgbClr val="000000"/>
            </a:solidFill>
            <a:miter lim="800000"/>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1200" b="1">
                <a:latin typeface="Meiryo" panose="020B0604030504040204" pitchFamily="34" charset="-128"/>
                <a:ea typeface="Meiryo" panose="020B0604030504040204" pitchFamily="34" charset="-128"/>
              </a:rPr>
              <a:t>メール</a:t>
            </a:r>
          </a:p>
        </p:txBody>
      </p:sp>
      <p:sp>
        <p:nvSpPr>
          <p:cNvPr id="6160" name="右矢印 37"/>
          <p:cNvSpPr>
            <a:spLocks noChangeArrowheads="1"/>
          </p:cNvSpPr>
          <p:nvPr/>
        </p:nvSpPr>
        <p:spPr bwMode="auto">
          <a:xfrm>
            <a:off x="3554413" y="2544763"/>
            <a:ext cx="690562" cy="385762"/>
          </a:xfrm>
          <a:prstGeom prst="rightArrow">
            <a:avLst>
              <a:gd name="adj1" fmla="val 50000"/>
              <a:gd name="adj2" fmla="val 49999"/>
            </a:avLst>
          </a:prstGeom>
          <a:solidFill>
            <a:srgbClr val="FFFF00"/>
          </a:solidFill>
          <a:ln w="9525" algn="ctr">
            <a:solidFill>
              <a:srgbClr val="000000"/>
            </a:solidFill>
            <a:miter lim="800000"/>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1200" b="1">
                <a:latin typeface="Meiryo" panose="020B0604030504040204" pitchFamily="34" charset="-128"/>
                <a:ea typeface="Meiryo" panose="020B0604030504040204" pitchFamily="34" charset="-128"/>
              </a:rPr>
              <a:t>登録</a:t>
            </a:r>
          </a:p>
        </p:txBody>
      </p:sp>
      <p:sp>
        <p:nvSpPr>
          <p:cNvPr id="6161" name="フローチャート : 代替処理 40"/>
          <p:cNvSpPr>
            <a:spLocks noChangeArrowheads="1"/>
          </p:cNvSpPr>
          <p:nvPr/>
        </p:nvSpPr>
        <p:spPr bwMode="auto">
          <a:xfrm>
            <a:off x="4281488" y="1976556"/>
            <a:ext cx="620712" cy="1269882"/>
          </a:xfrm>
          <a:prstGeom prst="flowChartAlternateProcess">
            <a:avLst/>
          </a:prstGeom>
          <a:solidFill>
            <a:srgbClr val="FFFFFF"/>
          </a:solidFill>
          <a:ln w="25400" algn="ctr">
            <a:solidFill>
              <a:srgbClr val="000000"/>
            </a:solidFill>
            <a:round/>
            <a:headEnd/>
            <a:tailEnd/>
          </a:ln>
        </p:spPr>
        <p:txBody>
          <a:bodyPr vert="eaVert"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1200" b="1">
                <a:latin typeface="Meiryo" panose="020B0604030504040204" pitchFamily="34" charset="-128"/>
                <a:ea typeface="Meiryo" panose="020B0604030504040204" pitchFamily="34" charset="-128"/>
              </a:rPr>
              <a:t>長野県</a:t>
            </a:r>
          </a:p>
          <a:p>
            <a:pPr eaLnBrk="1" hangingPunct="1">
              <a:spcBef>
                <a:spcPct val="0"/>
              </a:spcBef>
              <a:buFontTx/>
              <a:buNone/>
            </a:pPr>
            <a:r>
              <a:rPr lang="ja-JP" altLang="en-US" sz="1200" b="1">
                <a:latin typeface="Meiryo" panose="020B0604030504040204" pitchFamily="34" charset="-128"/>
                <a:ea typeface="Meiryo" panose="020B0604030504040204" pitchFamily="34" charset="-128"/>
              </a:rPr>
              <a:t>ドクターバンク</a:t>
            </a:r>
          </a:p>
        </p:txBody>
      </p:sp>
      <p:pic>
        <p:nvPicPr>
          <p:cNvPr id="6162" name="オブジェクト 1"/>
          <p:cNvPicPr preferRelativeResize="0">
            <a:picLocks noChangeArrowheads="1"/>
          </p:cNvPicPr>
          <p:nvPr/>
        </p:nvPicPr>
        <p:blipFill>
          <a:blip r:embed="rId2">
            <a:extLst>
              <a:ext uri="{28A0092B-C50C-407E-A947-70E740481C1C}">
                <a14:useLocalDpi xmlns:a14="http://schemas.microsoft.com/office/drawing/2010/main" val="0"/>
              </a:ext>
            </a:extLst>
          </a:blip>
          <a:srcRect t="-101" b="-119"/>
          <a:stretch>
            <a:fillRect/>
          </a:stretch>
        </p:blipFill>
        <p:spPr bwMode="auto">
          <a:xfrm>
            <a:off x="5456239" y="2219326"/>
            <a:ext cx="3114675" cy="393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63" name="Oval 64"/>
          <p:cNvSpPr>
            <a:spLocks noChangeArrowheads="1"/>
          </p:cNvSpPr>
          <p:nvPr/>
        </p:nvSpPr>
        <p:spPr bwMode="auto">
          <a:xfrm>
            <a:off x="6742114" y="5605463"/>
            <a:ext cx="788987" cy="400050"/>
          </a:xfrm>
          <a:prstGeom prst="ellipse">
            <a:avLst/>
          </a:prstGeom>
          <a:gradFill rotWithShape="0">
            <a:gsLst>
              <a:gs pos="0">
                <a:srgbClr val="FABF8F"/>
              </a:gs>
              <a:gs pos="50000">
                <a:srgbClr val="FDE9D9"/>
              </a:gs>
              <a:gs pos="100000">
                <a:srgbClr val="FABF8F"/>
              </a:gs>
            </a:gsLst>
            <a:lin ang="18900000"/>
          </a:gradFill>
          <a:ln w="12700" algn="ctr">
            <a:solidFill>
              <a:srgbClr val="FABF8F"/>
            </a:solidFill>
            <a:round/>
            <a:headEnd/>
            <a:tailEnd/>
          </a:ln>
          <a:effectLst>
            <a:outerShdw dist="28398" dir="3806097" algn="ctr" rotWithShape="0">
              <a:srgbClr val="974706">
                <a:alpha val="50000"/>
              </a:srgbClr>
            </a:outerShdw>
          </a:effectLst>
        </p:spPr>
        <p:txBody>
          <a:bodyPr lIns="74295" tIns="8890" rIns="74295" bIns="8890"/>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900">
                <a:latin typeface="Meiryo" panose="020B0604030504040204" pitchFamily="34" charset="-128"/>
                <a:ea typeface="Meiryo" panose="020B0604030504040204" pitchFamily="34" charset="-128"/>
              </a:rPr>
              <a:t>小規模病院等</a:t>
            </a:r>
          </a:p>
        </p:txBody>
      </p:sp>
      <p:sp>
        <p:nvSpPr>
          <p:cNvPr id="6164" name="Oval 64"/>
          <p:cNvSpPr>
            <a:spLocks noChangeArrowheads="1"/>
          </p:cNvSpPr>
          <p:nvPr/>
        </p:nvSpPr>
        <p:spPr bwMode="auto">
          <a:xfrm>
            <a:off x="5842000" y="5332413"/>
            <a:ext cx="788988" cy="400050"/>
          </a:xfrm>
          <a:prstGeom prst="ellipse">
            <a:avLst/>
          </a:prstGeom>
          <a:gradFill rotWithShape="0">
            <a:gsLst>
              <a:gs pos="0">
                <a:srgbClr val="FABF8F"/>
              </a:gs>
              <a:gs pos="50000">
                <a:srgbClr val="FDE9D9"/>
              </a:gs>
              <a:gs pos="100000">
                <a:srgbClr val="FABF8F"/>
              </a:gs>
            </a:gsLst>
            <a:lin ang="18900000"/>
          </a:gradFill>
          <a:ln w="12700" algn="ctr">
            <a:solidFill>
              <a:srgbClr val="FABF8F"/>
            </a:solidFill>
            <a:round/>
            <a:headEnd/>
            <a:tailEnd/>
          </a:ln>
          <a:effectLst>
            <a:outerShdw dist="28398" dir="3806097" algn="ctr" rotWithShape="0">
              <a:srgbClr val="974706">
                <a:alpha val="50000"/>
              </a:srgbClr>
            </a:outerShdw>
          </a:effectLst>
        </p:spPr>
        <p:txBody>
          <a:bodyPr lIns="74295" tIns="8890" rIns="74295" bIns="8890"/>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900">
                <a:latin typeface="Meiryo" panose="020B0604030504040204" pitchFamily="34" charset="-128"/>
                <a:ea typeface="Meiryo" panose="020B0604030504040204" pitchFamily="34" charset="-128"/>
              </a:rPr>
              <a:t>小規模病院等</a:t>
            </a:r>
          </a:p>
        </p:txBody>
      </p:sp>
      <p:sp>
        <p:nvSpPr>
          <p:cNvPr id="6165" name="Oval 64"/>
          <p:cNvSpPr>
            <a:spLocks noChangeArrowheads="1"/>
          </p:cNvSpPr>
          <p:nvPr/>
        </p:nvSpPr>
        <p:spPr bwMode="auto">
          <a:xfrm>
            <a:off x="7781925" y="5294313"/>
            <a:ext cx="788988" cy="400050"/>
          </a:xfrm>
          <a:prstGeom prst="ellipse">
            <a:avLst/>
          </a:prstGeom>
          <a:gradFill rotWithShape="0">
            <a:gsLst>
              <a:gs pos="0">
                <a:srgbClr val="FABF8F"/>
              </a:gs>
              <a:gs pos="50000">
                <a:srgbClr val="FDE9D9"/>
              </a:gs>
              <a:gs pos="100000">
                <a:srgbClr val="FABF8F"/>
              </a:gs>
            </a:gsLst>
            <a:lin ang="18900000"/>
          </a:gradFill>
          <a:ln w="12700" algn="ctr">
            <a:solidFill>
              <a:srgbClr val="FABF8F"/>
            </a:solidFill>
            <a:round/>
            <a:headEnd/>
            <a:tailEnd/>
          </a:ln>
          <a:effectLst>
            <a:outerShdw dist="28398" dir="3806097" algn="ctr" rotWithShape="0">
              <a:srgbClr val="974706">
                <a:alpha val="50000"/>
              </a:srgbClr>
            </a:outerShdw>
          </a:effectLst>
        </p:spPr>
        <p:txBody>
          <a:bodyPr lIns="74295" tIns="8890" rIns="74295" bIns="8890"/>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900">
                <a:latin typeface="Meiryo" panose="020B0604030504040204" pitchFamily="34" charset="-128"/>
                <a:ea typeface="Meiryo" panose="020B0604030504040204" pitchFamily="34" charset="-128"/>
              </a:rPr>
              <a:t>小規模病院等</a:t>
            </a:r>
          </a:p>
        </p:txBody>
      </p:sp>
      <p:sp>
        <p:nvSpPr>
          <p:cNvPr id="6166" name="AutoShape 43"/>
          <p:cNvSpPr>
            <a:spLocks noChangeArrowheads="1"/>
          </p:cNvSpPr>
          <p:nvPr/>
        </p:nvSpPr>
        <p:spPr bwMode="auto">
          <a:xfrm rot="2100000">
            <a:off x="4940300" y="2551114"/>
            <a:ext cx="2160588" cy="498475"/>
          </a:xfrm>
          <a:prstGeom prst="curvedDownArrow">
            <a:avLst>
              <a:gd name="adj1" fmla="val 34916"/>
              <a:gd name="adj2" fmla="val 107035"/>
              <a:gd name="adj3" fmla="val 46468"/>
            </a:avLst>
          </a:prstGeom>
          <a:solidFill>
            <a:srgbClr val="FFFF00"/>
          </a:solidFill>
          <a:ln w="9525" algn="ctr">
            <a:solidFill>
              <a:srgbClr val="000000"/>
            </a:solidFill>
            <a:miter lim="800000"/>
            <a:headEnd/>
            <a:tailEnd/>
          </a:ln>
        </p:spPr>
        <p:txBody>
          <a:bodyPr lIns="74295" tIns="8890" rIns="74295" bIns="8890"/>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endParaRPr lang="ja-JP" altLang="ja-JP" sz="1800">
              <a:latin typeface="Meiryo" panose="020B0604030504040204" pitchFamily="34" charset="-128"/>
              <a:ea typeface="Meiryo" panose="020B0604030504040204" pitchFamily="34" charset="-128"/>
            </a:endParaRPr>
          </a:p>
        </p:txBody>
      </p:sp>
      <p:sp>
        <p:nvSpPr>
          <p:cNvPr id="6167" name="下矢印 12"/>
          <p:cNvSpPr>
            <a:spLocks noChangeArrowheads="1"/>
          </p:cNvSpPr>
          <p:nvPr/>
        </p:nvSpPr>
        <p:spPr bwMode="auto">
          <a:xfrm rot="1430364">
            <a:off x="6318251" y="4724400"/>
            <a:ext cx="244475" cy="565150"/>
          </a:xfrm>
          <a:prstGeom prst="downArrow">
            <a:avLst>
              <a:gd name="adj1" fmla="val 50000"/>
              <a:gd name="adj2" fmla="val 50001"/>
            </a:avLst>
          </a:prstGeom>
          <a:solidFill>
            <a:srgbClr val="0070C0"/>
          </a:soli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6168" name="下矢印 57"/>
          <p:cNvSpPr>
            <a:spLocks noChangeArrowheads="1"/>
          </p:cNvSpPr>
          <p:nvPr/>
        </p:nvSpPr>
        <p:spPr bwMode="auto">
          <a:xfrm rot="18824937">
            <a:off x="7486651" y="4781551"/>
            <a:ext cx="282575" cy="542925"/>
          </a:xfrm>
          <a:prstGeom prst="downArrow">
            <a:avLst>
              <a:gd name="adj1" fmla="val 50000"/>
              <a:gd name="adj2" fmla="val 50000"/>
            </a:avLst>
          </a:prstGeom>
          <a:solidFill>
            <a:srgbClr val="0070C0"/>
          </a:soli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6169" name="下矢印 58"/>
          <p:cNvSpPr>
            <a:spLocks noChangeArrowheads="1"/>
          </p:cNvSpPr>
          <p:nvPr/>
        </p:nvSpPr>
        <p:spPr bwMode="auto">
          <a:xfrm rot="21206856">
            <a:off x="6877051" y="4784726"/>
            <a:ext cx="352425" cy="771525"/>
          </a:xfrm>
          <a:prstGeom prst="downArrow">
            <a:avLst>
              <a:gd name="adj1" fmla="val 39000"/>
              <a:gd name="adj2" fmla="val 49997"/>
            </a:avLst>
          </a:prstGeom>
          <a:solidFill>
            <a:srgbClr val="0070C0"/>
          </a:soli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4124" name="テキスト ボックス 26"/>
          <p:cNvSpPr>
            <a:spLocks noChangeArrowheads="1"/>
          </p:cNvSpPr>
          <p:nvPr/>
        </p:nvSpPr>
        <p:spPr bwMode="auto">
          <a:xfrm>
            <a:off x="8094664" y="3278188"/>
            <a:ext cx="1177925" cy="1516062"/>
          </a:xfrm>
          <a:prstGeom prst="rect">
            <a:avLst/>
          </a:prstGeom>
          <a:solidFill>
            <a:srgbClr val="FFFFFF"/>
          </a:solidFill>
          <a:ln w="9525" algn="ctr">
            <a:solidFill>
              <a:srgbClr val="000000"/>
            </a:solidFill>
            <a:miter lim="800000"/>
            <a:headEnd/>
            <a:tailEnd/>
          </a:ln>
        </p:spPr>
        <p:txBody>
          <a:bodyPr/>
          <a:lstStyle>
            <a:lvl1pPr eaLnBrk="0" hangingPunct="0">
              <a:spcBef>
                <a:spcPct val="20000"/>
              </a:spcBef>
              <a:buFont typeface="Arial" charset="0"/>
              <a:buChar char="•"/>
              <a:defRPr kumimoji="1" sz="3200">
                <a:solidFill>
                  <a:schemeClr val="tx1"/>
                </a:solidFill>
                <a:latin typeface="Calibri"/>
                <a:cs typeface="Arial" charset="0"/>
              </a:defRPr>
            </a:lvl1pPr>
            <a:lvl2pPr marL="742950" indent="-285750" eaLnBrk="0" hangingPunct="0">
              <a:spcBef>
                <a:spcPct val="20000"/>
              </a:spcBef>
              <a:buFont typeface="Arial" charset="0"/>
              <a:buChar char="–"/>
              <a:defRPr kumimoji="1" sz="2800">
                <a:solidFill>
                  <a:schemeClr val="tx1"/>
                </a:solidFill>
                <a:latin typeface="Calibri"/>
                <a:cs typeface="Arial" charset="0"/>
              </a:defRPr>
            </a:lvl2pPr>
            <a:lvl3pPr marL="1143000" indent="-228600" eaLnBrk="0" hangingPunct="0">
              <a:spcBef>
                <a:spcPct val="20000"/>
              </a:spcBef>
              <a:buFont typeface="Arial" charset="0"/>
              <a:buChar char="•"/>
              <a:defRPr kumimoji="1" sz="2400">
                <a:solidFill>
                  <a:schemeClr val="tx1"/>
                </a:solidFill>
                <a:latin typeface="Calibri"/>
                <a:cs typeface="Arial" charset="0"/>
              </a:defRPr>
            </a:lvl3pPr>
            <a:lvl4pPr marL="1600200" indent="-228600" eaLnBrk="0" hangingPunct="0">
              <a:spcBef>
                <a:spcPct val="20000"/>
              </a:spcBef>
              <a:buFont typeface="Arial" charset="0"/>
              <a:buChar char="–"/>
              <a:defRPr kumimoji="1" sz="2000">
                <a:solidFill>
                  <a:schemeClr val="tx1"/>
                </a:solidFill>
                <a:latin typeface="Calibri"/>
                <a:cs typeface="Arial" charset="0"/>
              </a:defRPr>
            </a:lvl4pPr>
            <a:lvl5pPr marL="2057400" indent="-228600" eaLnBrk="0" hangingPunct="0">
              <a:spcBef>
                <a:spcPct val="20000"/>
              </a:spcBef>
              <a:buFont typeface="Arial" charset="0"/>
              <a:buChar char="»"/>
              <a:defRPr kumimoji="1" sz="2000">
                <a:solidFill>
                  <a:schemeClr val="tx1"/>
                </a:solidFill>
                <a:latin typeface="Calibri"/>
                <a:cs typeface="Arial" charset="0"/>
              </a:defRPr>
            </a:lvl5pPr>
            <a:lvl6pPr marL="25146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6pPr>
            <a:lvl7pPr marL="29718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7pPr>
            <a:lvl8pPr marL="34290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8pPr>
            <a:lvl9pPr marL="38862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9pPr>
          </a:lstStyle>
          <a:p>
            <a:pPr eaLnBrk="1" hangingPunct="1">
              <a:spcBef>
                <a:spcPct val="0"/>
              </a:spcBef>
              <a:buSzPct val="100000"/>
              <a:buFontTx/>
              <a:buNone/>
              <a:defRPr/>
            </a:pPr>
            <a:r>
              <a:rPr lang="ja-JP" altLang="en-US" sz="800" dirty="0">
                <a:latin typeface="Meiryo" panose="020B0604030504040204" pitchFamily="34" charset="-128"/>
                <a:ea typeface="Meiryo" panose="020B0604030504040204" pitchFamily="34" charset="-128"/>
              </a:rPr>
              <a:t>拠点病院から小規模病院への医師派遣等の診療支援、研修医等の確保・養成に要する経費等に対し、補助</a:t>
            </a:r>
          </a:p>
          <a:p>
            <a:pPr eaLnBrk="1" hangingPunct="1">
              <a:spcBef>
                <a:spcPct val="0"/>
              </a:spcBef>
              <a:buSzPct val="100000"/>
              <a:buFontTx/>
              <a:buNone/>
              <a:defRPr/>
            </a:pPr>
            <a:endParaRPr lang="en-US" altLang="ja-JP" sz="800" dirty="0">
              <a:latin typeface="Meiryo" panose="020B0604030504040204" pitchFamily="34" charset="-128"/>
              <a:ea typeface="Meiryo" panose="020B0604030504040204" pitchFamily="34" charset="-128"/>
            </a:endParaRPr>
          </a:p>
          <a:p>
            <a:pPr eaLnBrk="1" hangingPunct="1">
              <a:spcBef>
                <a:spcPct val="0"/>
              </a:spcBef>
              <a:buSzPct val="100000"/>
              <a:buFontTx/>
              <a:buNone/>
              <a:defRPr/>
            </a:pPr>
            <a:r>
              <a:rPr lang="en-US" altLang="ja-JP" sz="800" dirty="0">
                <a:latin typeface="Meiryo" panose="020B0604030504040204" pitchFamily="34" charset="-128"/>
                <a:ea typeface="Meiryo" panose="020B0604030504040204" pitchFamily="34" charset="-128"/>
              </a:rPr>
              <a:t>【</a:t>
            </a:r>
            <a:r>
              <a:rPr lang="ja-JP" altLang="en-US" sz="800" dirty="0">
                <a:latin typeface="Meiryo" panose="020B0604030504040204" pitchFamily="34" charset="-128"/>
                <a:ea typeface="Meiryo" panose="020B0604030504040204" pitchFamily="34" charset="-128"/>
              </a:rPr>
              <a:t>補助額</a:t>
            </a:r>
            <a:r>
              <a:rPr lang="en-US" altLang="ja-JP" sz="800" dirty="0">
                <a:latin typeface="Meiryo" panose="020B0604030504040204" pitchFamily="34" charset="-128"/>
                <a:ea typeface="Meiryo" panose="020B0604030504040204" pitchFamily="34" charset="-128"/>
              </a:rPr>
              <a:t>】</a:t>
            </a:r>
          </a:p>
          <a:p>
            <a:pPr eaLnBrk="1" hangingPunct="1">
              <a:spcBef>
                <a:spcPct val="0"/>
              </a:spcBef>
              <a:buSzPct val="100000"/>
              <a:buFontTx/>
              <a:buNone/>
              <a:defRPr/>
            </a:pPr>
            <a:r>
              <a:rPr lang="ja-JP" altLang="en-US" sz="800" dirty="0">
                <a:latin typeface="Meiryo" panose="020B0604030504040204" pitchFamily="34" charset="-128"/>
                <a:ea typeface="Meiryo" panose="020B0604030504040204" pitchFamily="34" charset="-128"/>
              </a:rPr>
              <a:t>基準額：</a:t>
            </a:r>
            <a:r>
              <a:rPr lang="en-US" altLang="ja-JP" sz="800" dirty="0">
                <a:latin typeface="Meiryo" panose="020B0604030504040204" pitchFamily="34" charset="-128"/>
                <a:ea typeface="Meiryo" panose="020B0604030504040204" pitchFamily="34" charset="-128"/>
              </a:rPr>
              <a:t>2,500</a:t>
            </a:r>
            <a:r>
              <a:rPr lang="ja-JP" altLang="en-US" sz="800" dirty="0">
                <a:latin typeface="Meiryo" panose="020B0604030504040204" pitchFamily="34" charset="-128"/>
                <a:ea typeface="Meiryo" panose="020B0604030504040204" pitchFamily="34" charset="-128"/>
              </a:rPr>
              <a:t>千円</a:t>
            </a:r>
          </a:p>
          <a:p>
            <a:pPr eaLnBrk="1" hangingPunct="1">
              <a:spcBef>
                <a:spcPct val="0"/>
              </a:spcBef>
              <a:buSzPct val="100000"/>
              <a:buFontTx/>
              <a:buNone/>
              <a:defRPr/>
            </a:pPr>
            <a:r>
              <a:rPr lang="ja-JP" altLang="en-US" sz="800" dirty="0">
                <a:latin typeface="Meiryo" panose="020B0604030504040204" pitchFamily="34" charset="-128"/>
                <a:ea typeface="Meiryo" panose="020B0604030504040204" pitchFamily="34" charset="-128"/>
              </a:rPr>
              <a:t>加算額：</a:t>
            </a:r>
          </a:p>
          <a:p>
            <a:pPr eaLnBrk="1" hangingPunct="1">
              <a:spcBef>
                <a:spcPct val="0"/>
              </a:spcBef>
              <a:buSzPct val="100000"/>
              <a:buFontTx/>
              <a:buNone/>
              <a:defRPr/>
            </a:pPr>
            <a:r>
              <a:rPr lang="ja-JP" altLang="en-US" sz="800" dirty="0">
                <a:latin typeface="Meiryo" panose="020B0604030504040204" pitchFamily="34" charset="-128"/>
                <a:ea typeface="Meiryo" panose="020B0604030504040204" pitchFamily="34" charset="-128"/>
              </a:rPr>
              <a:t>派遣日数や派遣地域に応じて加算</a:t>
            </a:r>
          </a:p>
        </p:txBody>
      </p:sp>
      <p:sp>
        <p:nvSpPr>
          <p:cNvPr id="4125" name="テキスト ボックス 26"/>
          <p:cNvSpPr>
            <a:spLocks noChangeArrowheads="1"/>
          </p:cNvSpPr>
          <p:nvPr/>
        </p:nvSpPr>
        <p:spPr bwMode="auto">
          <a:xfrm>
            <a:off x="5038726" y="6094414"/>
            <a:ext cx="4816475" cy="746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71450" indent="-171450" eaLnBrk="0" hangingPunct="0">
              <a:spcBef>
                <a:spcPct val="20000"/>
              </a:spcBef>
              <a:buFont typeface="Arial" charset="0"/>
              <a:buChar char="•"/>
              <a:defRPr kumimoji="1" sz="3200">
                <a:solidFill>
                  <a:schemeClr val="tx1"/>
                </a:solidFill>
                <a:latin typeface="Calibri"/>
                <a:cs typeface="Arial" charset="0"/>
              </a:defRPr>
            </a:lvl1pPr>
            <a:lvl2pPr marL="742950" indent="-285750" eaLnBrk="0" hangingPunct="0">
              <a:spcBef>
                <a:spcPct val="20000"/>
              </a:spcBef>
              <a:buFont typeface="Arial" charset="0"/>
              <a:buChar char="–"/>
              <a:defRPr kumimoji="1" sz="2800">
                <a:solidFill>
                  <a:schemeClr val="tx1"/>
                </a:solidFill>
                <a:latin typeface="Calibri"/>
                <a:cs typeface="Arial" charset="0"/>
              </a:defRPr>
            </a:lvl2pPr>
            <a:lvl3pPr marL="1143000" indent="-228600" eaLnBrk="0" hangingPunct="0">
              <a:spcBef>
                <a:spcPct val="20000"/>
              </a:spcBef>
              <a:buFont typeface="Arial" charset="0"/>
              <a:buChar char="•"/>
              <a:defRPr kumimoji="1" sz="2400">
                <a:solidFill>
                  <a:schemeClr val="tx1"/>
                </a:solidFill>
                <a:latin typeface="Calibri"/>
                <a:cs typeface="Arial" charset="0"/>
              </a:defRPr>
            </a:lvl3pPr>
            <a:lvl4pPr marL="1600200" indent="-228600" eaLnBrk="0" hangingPunct="0">
              <a:spcBef>
                <a:spcPct val="20000"/>
              </a:spcBef>
              <a:buFont typeface="Arial" charset="0"/>
              <a:buChar char="–"/>
              <a:defRPr kumimoji="1" sz="2000">
                <a:solidFill>
                  <a:schemeClr val="tx1"/>
                </a:solidFill>
                <a:latin typeface="Calibri"/>
                <a:cs typeface="Arial" charset="0"/>
              </a:defRPr>
            </a:lvl4pPr>
            <a:lvl5pPr marL="2057400" indent="-228600" eaLnBrk="0" hangingPunct="0">
              <a:spcBef>
                <a:spcPct val="20000"/>
              </a:spcBef>
              <a:buFont typeface="Arial" charset="0"/>
              <a:buChar char="»"/>
              <a:defRPr kumimoji="1" sz="2000">
                <a:solidFill>
                  <a:schemeClr val="tx1"/>
                </a:solidFill>
                <a:latin typeface="Calibri"/>
                <a:cs typeface="Arial" charset="0"/>
              </a:defRPr>
            </a:lvl5pPr>
            <a:lvl6pPr marL="25146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6pPr>
            <a:lvl7pPr marL="29718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7pPr>
            <a:lvl8pPr marL="34290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8pPr>
            <a:lvl9pPr marL="38862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9pPr>
          </a:lstStyle>
          <a:p>
            <a:pPr eaLnBrk="1" hangingPunct="1">
              <a:spcBef>
                <a:spcPct val="0"/>
              </a:spcBef>
              <a:buSzPct val="100000"/>
              <a:buFont typeface="Wingdings" pitchFamily="2" charset="2"/>
              <a:buChar char="Ø"/>
              <a:defRPr/>
            </a:pPr>
            <a:r>
              <a:rPr lang="ja-JP" altLang="en-US" sz="800" dirty="0">
                <a:latin typeface="Meiryo" panose="020B0604030504040204" pitchFamily="34" charset="-128"/>
                <a:ea typeface="Meiryo" panose="020B0604030504040204" pitchFamily="34" charset="-128"/>
              </a:rPr>
              <a:t>拠点病院　　     ・病床数が概ね</a:t>
            </a:r>
            <a:r>
              <a:rPr lang="en-US" altLang="ja-JP" sz="800" dirty="0">
                <a:latin typeface="Meiryo" panose="020B0604030504040204" pitchFamily="34" charset="-128"/>
                <a:ea typeface="Meiryo" panose="020B0604030504040204" pitchFamily="34" charset="-128"/>
              </a:rPr>
              <a:t>400</a:t>
            </a:r>
            <a:r>
              <a:rPr lang="ja-JP" altLang="en-US" sz="800" dirty="0">
                <a:latin typeface="Meiryo" panose="020B0604030504040204" pitchFamily="34" charset="-128"/>
                <a:ea typeface="Meiryo" panose="020B0604030504040204" pitchFamily="34" charset="-128"/>
              </a:rPr>
              <a:t>床以上または常勤医師が概ね</a:t>
            </a:r>
            <a:r>
              <a:rPr lang="en-US" altLang="ja-JP" sz="800" dirty="0">
                <a:latin typeface="Meiryo" panose="020B0604030504040204" pitchFamily="34" charset="-128"/>
                <a:ea typeface="Meiryo" panose="020B0604030504040204" pitchFamily="34" charset="-128"/>
              </a:rPr>
              <a:t>70</a:t>
            </a:r>
            <a:r>
              <a:rPr lang="ja-JP" altLang="en-US" sz="800" dirty="0">
                <a:latin typeface="Meiryo" panose="020B0604030504040204" pitchFamily="34" charset="-128"/>
                <a:ea typeface="Meiryo" panose="020B0604030504040204" pitchFamily="34" charset="-128"/>
              </a:rPr>
              <a:t>名以上</a:t>
            </a:r>
          </a:p>
          <a:p>
            <a:pPr eaLnBrk="1" hangingPunct="1">
              <a:spcBef>
                <a:spcPct val="0"/>
              </a:spcBef>
              <a:buSzPct val="100000"/>
              <a:buFontTx/>
              <a:buNone/>
              <a:defRPr/>
            </a:pPr>
            <a:r>
              <a:rPr lang="ja-JP" altLang="en-US" sz="800" dirty="0">
                <a:latin typeface="Meiryo" panose="020B0604030504040204" pitchFamily="34" charset="-128"/>
                <a:ea typeface="Meiryo" panose="020B0604030504040204" pitchFamily="34" charset="-128"/>
              </a:rPr>
              <a:t>　　 　　　　　　　　　 　・後期研修医が概ね</a:t>
            </a:r>
            <a:r>
              <a:rPr lang="en-US" altLang="ja-JP" sz="800" dirty="0">
                <a:latin typeface="Meiryo" panose="020B0604030504040204" pitchFamily="34" charset="-128"/>
                <a:ea typeface="Meiryo" panose="020B0604030504040204" pitchFamily="34" charset="-128"/>
              </a:rPr>
              <a:t>10</a:t>
            </a:r>
            <a:r>
              <a:rPr lang="ja-JP" altLang="en-US" sz="800" dirty="0">
                <a:latin typeface="Meiryo" panose="020B0604030504040204" pitchFamily="34" charset="-128"/>
                <a:ea typeface="Meiryo" panose="020B0604030504040204" pitchFamily="34" charset="-128"/>
              </a:rPr>
              <a:t>名以上</a:t>
            </a:r>
          </a:p>
          <a:p>
            <a:pPr eaLnBrk="1" hangingPunct="1">
              <a:spcBef>
                <a:spcPct val="0"/>
              </a:spcBef>
              <a:buSzPct val="100000"/>
              <a:buFontTx/>
              <a:buNone/>
              <a:defRPr/>
            </a:pPr>
            <a:endParaRPr lang="en-US" altLang="ja-JP" sz="800" dirty="0">
              <a:latin typeface="Meiryo" panose="020B0604030504040204" pitchFamily="34" charset="-128"/>
              <a:ea typeface="Meiryo" panose="020B0604030504040204" pitchFamily="34" charset="-128"/>
            </a:endParaRPr>
          </a:p>
          <a:p>
            <a:pPr eaLnBrk="1" hangingPunct="1">
              <a:spcBef>
                <a:spcPct val="0"/>
              </a:spcBef>
              <a:buSzPct val="100000"/>
              <a:buFont typeface="Wingdings" pitchFamily="2" charset="2"/>
              <a:buChar char="Ø"/>
              <a:defRPr/>
            </a:pPr>
            <a:r>
              <a:rPr lang="ja-JP" altLang="en-US" sz="800" dirty="0">
                <a:latin typeface="Meiryo" panose="020B0604030504040204" pitchFamily="34" charset="-128"/>
                <a:ea typeface="Meiryo" panose="020B0604030504040204" pitchFamily="34" charset="-128"/>
              </a:rPr>
              <a:t>小規模病院等</a:t>
            </a:r>
            <a:r>
              <a:rPr lang="en-US" altLang="ja-JP" sz="800" dirty="0">
                <a:latin typeface="Meiryo" panose="020B0604030504040204" pitchFamily="34" charset="-128"/>
                <a:ea typeface="Meiryo" panose="020B0604030504040204" pitchFamily="34" charset="-128"/>
              </a:rPr>
              <a:t>   </a:t>
            </a:r>
            <a:r>
              <a:rPr lang="ja-JP" altLang="en-US" sz="800" dirty="0">
                <a:latin typeface="Meiryo" panose="020B0604030504040204" pitchFamily="34" charset="-128"/>
                <a:ea typeface="Meiryo" panose="020B0604030504040204" pitchFamily="34" charset="-128"/>
              </a:rPr>
              <a:t>・地域医療を担い、病床数が概ね</a:t>
            </a:r>
            <a:r>
              <a:rPr lang="en-US" altLang="ja-JP" sz="800" dirty="0">
                <a:latin typeface="Meiryo" panose="020B0604030504040204" pitchFamily="34" charset="-128"/>
                <a:ea typeface="Meiryo" panose="020B0604030504040204" pitchFamily="34" charset="-128"/>
              </a:rPr>
              <a:t>200</a:t>
            </a:r>
            <a:r>
              <a:rPr lang="ja-JP" altLang="en-US" sz="800" dirty="0">
                <a:latin typeface="Meiryo" panose="020B0604030504040204" pitchFamily="34" charset="-128"/>
                <a:ea typeface="Meiryo" panose="020B0604030504040204" pitchFamily="34" charset="-128"/>
              </a:rPr>
              <a:t>床以下で、医師不足が深刻な</a:t>
            </a:r>
          </a:p>
          <a:p>
            <a:pPr eaLnBrk="1" hangingPunct="1">
              <a:spcBef>
                <a:spcPct val="0"/>
              </a:spcBef>
              <a:buSzPct val="100000"/>
              <a:buFontTx/>
              <a:buNone/>
              <a:defRPr/>
            </a:pPr>
            <a:r>
              <a:rPr lang="ja-JP" altLang="en-US" sz="800" dirty="0">
                <a:latin typeface="Meiryo" panose="020B0604030504040204" pitchFamily="34" charset="-128"/>
                <a:ea typeface="Meiryo" panose="020B0604030504040204" pitchFamily="34" charset="-128"/>
              </a:rPr>
              <a:t>　　　　　　　　　　　　 　中小病院及び診療所</a:t>
            </a:r>
          </a:p>
        </p:txBody>
      </p:sp>
      <p:sp>
        <p:nvSpPr>
          <p:cNvPr id="6172" name="テキスト ボックス 26"/>
          <p:cNvSpPr>
            <a:spLocks noChangeArrowheads="1"/>
          </p:cNvSpPr>
          <p:nvPr/>
        </p:nvSpPr>
        <p:spPr bwMode="auto">
          <a:xfrm>
            <a:off x="528639" y="4002089"/>
            <a:ext cx="1577974" cy="923330"/>
          </a:xfrm>
          <a:prstGeom prst="rect">
            <a:avLst/>
          </a:prstGeom>
          <a:solidFill>
            <a:srgbClr val="FFFFFF"/>
          </a:solidFill>
          <a:ln w="9525" algn="ctr">
            <a:solidFill>
              <a:srgbClr val="000000"/>
            </a:solidFill>
            <a:prstDash val="dash"/>
            <a:miter lim="800000"/>
            <a:headEnd/>
            <a:tailEnd/>
          </a:ln>
        </p:spPr>
        <p:txBody>
          <a:bodyPr wrap="squar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900">
                <a:latin typeface="Meiryo" panose="020B0604030504040204" pitchFamily="34" charset="-128"/>
                <a:ea typeface="Meiryo" panose="020B0604030504040204" pitchFamily="34" charset="-128"/>
              </a:rPr>
              <a:t>（１）臨床研修医対象</a:t>
            </a:r>
          </a:p>
          <a:p>
            <a:pPr eaLnBrk="1" hangingPunct="1">
              <a:spcBef>
                <a:spcPct val="0"/>
              </a:spcBef>
              <a:buFontTx/>
              <a:buNone/>
            </a:pPr>
            <a:r>
              <a:rPr lang="ja-JP" altLang="en-US" sz="900">
                <a:latin typeface="Meiryo" panose="020B0604030504040204" pitchFamily="34" charset="-128"/>
                <a:ea typeface="Meiryo" panose="020B0604030504040204" pitchFamily="34" charset="-128"/>
              </a:rPr>
              <a:t>・県内の他、東京、金沢等</a:t>
            </a:r>
          </a:p>
          <a:p>
            <a:pPr eaLnBrk="1" hangingPunct="1">
              <a:spcBef>
                <a:spcPct val="0"/>
              </a:spcBef>
              <a:buFontTx/>
              <a:buNone/>
            </a:pPr>
            <a:r>
              <a:rPr lang="ja-JP" altLang="en-US" sz="900">
                <a:latin typeface="Meiryo" panose="020B0604030504040204" pitchFamily="34" charset="-128"/>
                <a:ea typeface="Meiryo" panose="020B0604030504040204" pitchFamily="34" charset="-128"/>
              </a:rPr>
              <a:t>で合同説明会の開催</a:t>
            </a:r>
          </a:p>
          <a:p>
            <a:pPr eaLnBrk="1" hangingPunct="1">
              <a:spcBef>
                <a:spcPct val="0"/>
              </a:spcBef>
              <a:buFontTx/>
              <a:buNone/>
            </a:pPr>
            <a:r>
              <a:rPr lang="ja-JP" altLang="en-US" sz="900">
                <a:latin typeface="Meiryo" panose="020B0604030504040204" pitchFamily="34" charset="-128"/>
                <a:ea typeface="Meiryo" panose="020B0604030504040204" pitchFamily="34" charset="-128"/>
              </a:rPr>
              <a:t>（２）専門研修医対象</a:t>
            </a:r>
          </a:p>
          <a:p>
            <a:pPr eaLnBrk="1" hangingPunct="1">
              <a:spcBef>
                <a:spcPct val="0"/>
              </a:spcBef>
              <a:buFontTx/>
              <a:buNone/>
            </a:pPr>
            <a:r>
              <a:rPr lang="ja-JP" altLang="en-US" sz="900">
                <a:latin typeface="Meiryo" panose="020B0604030504040204" pitchFamily="34" charset="-128"/>
                <a:ea typeface="Meiryo" panose="020B0604030504040204" pitchFamily="34" charset="-128"/>
              </a:rPr>
              <a:t>・県内で新専門研修プロ</a:t>
            </a:r>
          </a:p>
          <a:p>
            <a:pPr eaLnBrk="1" hangingPunct="1">
              <a:spcBef>
                <a:spcPct val="0"/>
              </a:spcBef>
              <a:buFontTx/>
              <a:buNone/>
            </a:pPr>
            <a:r>
              <a:rPr lang="ja-JP" altLang="en-US" sz="900">
                <a:latin typeface="Meiryo" panose="020B0604030504040204" pitchFamily="34" charset="-128"/>
                <a:ea typeface="Meiryo" panose="020B0604030504040204" pitchFamily="34" charset="-128"/>
              </a:rPr>
              <a:t>グラム合同説明会の開催</a:t>
            </a:r>
          </a:p>
        </p:txBody>
      </p:sp>
      <p:sp>
        <p:nvSpPr>
          <p:cNvPr id="6173" name="テキスト ボックス 26"/>
          <p:cNvSpPr>
            <a:spLocks noChangeArrowheads="1"/>
          </p:cNvSpPr>
          <p:nvPr/>
        </p:nvSpPr>
        <p:spPr bwMode="auto">
          <a:xfrm>
            <a:off x="490538" y="5532439"/>
            <a:ext cx="1503364" cy="923330"/>
          </a:xfrm>
          <a:prstGeom prst="rect">
            <a:avLst/>
          </a:prstGeom>
          <a:solidFill>
            <a:srgbClr val="FFFFFF"/>
          </a:solidFill>
          <a:ln w="9525" algn="ctr">
            <a:solidFill>
              <a:srgbClr val="000000"/>
            </a:solidFill>
            <a:prstDash val="dash"/>
            <a:miter lim="800000"/>
            <a:headEnd/>
            <a:tailEnd/>
          </a:ln>
        </p:spPr>
        <p:txBody>
          <a:bodyPr wrap="squar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900">
                <a:latin typeface="Meiryo" panose="020B0604030504040204" pitchFamily="34" charset="-128"/>
                <a:ea typeface="Meiryo" panose="020B0604030504040204" pitchFamily="34" charset="-128"/>
              </a:rPr>
              <a:t>・研修医の育成に取組む医師による講演</a:t>
            </a:r>
          </a:p>
          <a:p>
            <a:pPr eaLnBrk="1" hangingPunct="1">
              <a:spcBef>
                <a:spcPct val="0"/>
              </a:spcBef>
              <a:buFontTx/>
              <a:buNone/>
            </a:pPr>
            <a:r>
              <a:rPr lang="ja-JP" altLang="en-US" sz="900">
                <a:latin typeface="Meiryo" panose="020B0604030504040204" pitchFamily="34" charset="-128"/>
                <a:ea typeface="Meiryo" panose="020B0604030504040204" pitchFamily="34" charset="-128"/>
              </a:rPr>
              <a:t>・県内医師による長野県で勤務する魅力を発表</a:t>
            </a:r>
          </a:p>
          <a:p>
            <a:pPr eaLnBrk="1" hangingPunct="1">
              <a:spcBef>
                <a:spcPct val="0"/>
              </a:spcBef>
              <a:buFontTx/>
              <a:buNone/>
            </a:pPr>
            <a:r>
              <a:rPr lang="ja-JP" altLang="en-US" sz="900">
                <a:latin typeface="Meiryo" panose="020B0604030504040204" pitchFamily="34" charset="-128"/>
                <a:ea typeface="Meiryo" panose="020B0604030504040204" pitchFamily="34" charset="-128"/>
              </a:rPr>
              <a:t>・自院における取組事例の発表　　等</a:t>
            </a:r>
          </a:p>
        </p:txBody>
      </p:sp>
      <p:sp>
        <p:nvSpPr>
          <p:cNvPr id="6174" name="テキスト ボックス 26"/>
          <p:cNvSpPr>
            <a:spLocks noChangeArrowheads="1"/>
          </p:cNvSpPr>
          <p:nvPr/>
        </p:nvSpPr>
        <p:spPr bwMode="auto">
          <a:xfrm>
            <a:off x="3633475" y="1770064"/>
            <a:ext cx="1262375" cy="2000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700" i="1">
                <a:latin typeface="Meiryo" panose="020B0604030504040204" pitchFamily="34" charset="-128"/>
                <a:ea typeface="Meiryo" panose="020B0604030504040204" pitchFamily="34" charset="-128"/>
              </a:rPr>
              <a:t>（</a:t>
            </a:r>
            <a:r>
              <a:rPr lang="en-US" altLang="ja-JP" sz="700" i="1" dirty="0">
                <a:latin typeface="Meiryo" panose="020B0604030504040204" pitchFamily="34" charset="-128"/>
                <a:ea typeface="Meiryo" panose="020B0604030504040204" pitchFamily="34" charset="-128"/>
              </a:rPr>
              <a:t>(</a:t>
            </a:r>
            <a:r>
              <a:rPr lang="ja-JP" altLang="en-US" sz="700" i="1">
                <a:latin typeface="Meiryo" panose="020B0604030504040204" pitchFamily="34" charset="-128"/>
                <a:ea typeface="Meiryo" panose="020B0604030504040204" pitchFamily="34" charset="-128"/>
              </a:rPr>
              <a:t>再掲</a:t>
            </a:r>
            <a:r>
              <a:rPr lang="en-US" altLang="ja-JP" sz="700" i="1" dirty="0">
                <a:latin typeface="Meiryo" panose="020B0604030504040204" pitchFamily="34" charset="-128"/>
                <a:ea typeface="Meiryo" panose="020B0604030504040204" pitchFamily="34" charset="-128"/>
              </a:rPr>
              <a:t>)</a:t>
            </a:r>
            <a:r>
              <a:rPr lang="ja-JP" altLang="en-US" sz="700" i="1">
                <a:latin typeface="Meiryo" panose="020B0604030504040204" pitchFamily="34" charset="-128"/>
                <a:ea typeface="Meiryo" panose="020B0604030504040204" pitchFamily="34" charset="-128"/>
              </a:rPr>
              <a:t>予算</a:t>
            </a:r>
            <a:r>
              <a:rPr lang="en-US" altLang="ja-JP" sz="700" i="1" dirty="0">
                <a:latin typeface="Meiryo" panose="020B0604030504040204" pitchFamily="34" charset="-128"/>
                <a:ea typeface="Meiryo" panose="020B0604030504040204" pitchFamily="34" charset="-128"/>
              </a:rPr>
              <a:t>4,321</a:t>
            </a:r>
            <a:r>
              <a:rPr lang="ja-JP" altLang="en-US" sz="700" i="1">
                <a:latin typeface="Meiryo" panose="020B0604030504040204" pitchFamily="34" charset="-128"/>
                <a:ea typeface="Meiryo" panose="020B0604030504040204" pitchFamily="34" charset="-128"/>
              </a:rPr>
              <a:t>千円）</a:t>
            </a:r>
          </a:p>
        </p:txBody>
      </p:sp>
      <p:pic>
        <p:nvPicPr>
          <p:cNvPr id="6175" name="Picture 10" descr="C:\Users\N0610017\AppData\Local\Microsoft\Windows\Temporary Internet Files\Content.IE5\I2RKH2D6\MC900437547[1].wmf"/>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7763" y="2540001"/>
            <a:ext cx="995362" cy="620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30" name="テキスト ボックス 26"/>
          <p:cNvSpPr>
            <a:spLocks noChangeArrowheads="1"/>
          </p:cNvSpPr>
          <p:nvPr/>
        </p:nvSpPr>
        <p:spPr bwMode="auto">
          <a:xfrm>
            <a:off x="3219450" y="3716338"/>
            <a:ext cx="1028700" cy="3385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kumimoji="1" sz="3200">
                <a:solidFill>
                  <a:schemeClr val="tx1"/>
                </a:solidFill>
                <a:latin typeface="Calibri"/>
                <a:cs typeface="Arial" charset="0"/>
              </a:defRPr>
            </a:lvl1pPr>
            <a:lvl2pPr marL="742950" indent="-285750" eaLnBrk="0" hangingPunct="0">
              <a:spcBef>
                <a:spcPct val="20000"/>
              </a:spcBef>
              <a:buFont typeface="Arial" charset="0"/>
              <a:buChar char="–"/>
              <a:defRPr kumimoji="1" sz="2800">
                <a:solidFill>
                  <a:schemeClr val="tx1"/>
                </a:solidFill>
                <a:latin typeface="Calibri"/>
                <a:cs typeface="Arial" charset="0"/>
              </a:defRPr>
            </a:lvl2pPr>
            <a:lvl3pPr marL="1143000" indent="-228600" eaLnBrk="0" hangingPunct="0">
              <a:spcBef>
                <a:spcPct val="20000"/>
              </a:spcBef>
              <a:buFont typeface="Arial" charset="0"/>
              <a:buChar char="•"/>
              <a:defRPr kumimoji="1" sz="2400">
                <a:solidFill>
                  <a:schemeClr val="tx1"/>
                </a:solidFill>
                <a:latin typeface="Calibri"/>
                <a:cs typeface="Arial" charset="0"/>
              </a:defRPr>
            </a:lvl3pPr>
            <a:lvl4pPr marL="1600200" indent="-228600" eaLnBrk="0" hangingPunct="0">
              <a:spcBef>
                <a:spcPct val="20000"/>
              </a:spcBef>
              <a:buFont typeface="Arial" charset="0"/>
              <a:buChar char="–"/>
              <a:defRPr kumimoji="1" sz="2000">
                <a:solidFill>
                  <a:schemeClr val="tx1"/>
                </a:solidFill>
                <a:latin typeface="Calibri"/>
                <a:cs typeface="Arial" charset="0"/>
              </a:defRPr>
            </a:lvl4pPr>
            <a:lvl5pPr marL="2057400" indent="-228600" eaLnBrk="0" hangingPunct="0">
              <a:spcBef>
                <a:spcPct val="20000"/>
              </a:spcBef>
              <a:buFont typeface="Arial" charset="0"/>
              <a:buChar char="»"/>
              <a:defRPr kumimoji="1" sz="2000">
                <a:solidFill>
                  <a:schemeClr val="tx1"/>
                </a:solidFill>
                <a:latin typeface="Calibri"/>
                <a:cs typeface="Arial" charset="0"/>
              </a:defRPr>
            </a:lvl5pPr>
            <a:lvl6pPr marL="25146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6pPr>
            <a:lvl7pPr marL="29718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7pPr>
            <a:lvl8pPr marL="34290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8pPr>
            <a:lvl9pPr marL="38862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9pPr>
          </a:lstStyle>
          <a:p>
            <a:pPr eaLnBrk="1" hangingPunct="1">
              <a:spcBef>
                <a:spcPct val="0"/>
              </a:spcBef>
              <a:buSzPct val="100000"/>
              <a:buFontTx/>
              <a:buNone/>
              <a:defRPr/>
            </a:pPr>
            <a:r>
              <a:rPr lang="en-US" altLang="ja-JP" sz="800" dirty="0">
                <a:latin typeface="Meiryo" panose="020B0604030504040204" pitchFamily="34" charset="-128"/>
                <a:ea typeface="Meiryo" panose="020B0604030504040204" pitchFamily="34" charset="-128"/>
              </a:rPr>
              <a:t>[</a:t>
            </a:r>
            <a:r>
              <a:rPr lang="ja-JP" altLang="en-US" sz="800" dirty="0">
                <a:latin typeface="Meiryo" panose="020B0604030504040204" pitchFamily="34" charset="-128"/>
                <a:ea typeface="Meiryo" panose="020B0604030504040204" pitchFamily="34" charset="-128"/>
              </a:rPr>
              <a:t>予算</a:t>
            </a:r>
            <a:r>
              <a:rPr lang="en-US" altLang="ja-JP" sz="800" dirty="0">
                <a:latin typeface="Meiryo" panose="020B0604030504040204" pitchFamily="34" charset="-128"/>
                <a:ea typeface="Meiryo" panose="020B0604030504040204" pitchFamily="34" charset="-128"/>
              </a:rPr>
              <a:t>17,088</a:t>
            </a:r>
            <a:r>
              <a:rPr lang="ja-JP" altLang="en-US" sz="800" dirty="0">
                <a:latin typeface="Meiryo" panose="020B0604030504040204" pitchFamily="34" charset="-128"/>
                <a:ea typeface="Meiryo" panose="020B0604030504040204" pitchFamily="34" charset="-128"/>
              </a:rPr>
              <a:t>千円</a:t>
            </a:r>
            <a:r>
              <a:rPr lang="en-US" altLang="ja-JP" sz="800" dirty="0">
                <a:latin typeface="Meiryo" panose="020B0604030504040204" pitchFamily="34" charset="-128"/>
                <a:ea typeface="Meiryo" panose="020B0604030504040204" pitchFamily="34" charset="-128"/>
              </a:rPr>
              <a:t>]</a:t>
            </a:r>
          </a:p>
        </p:txBody>
      </p:sp>
      <p:sp>
        <p:nvSpPr>
          <p:cNvPr id="4131" name="テキスト ボックス 26"/>
          <p:cNvSpPr>
            <a:spLocks noChangeArrowheads="1"/>
          </p:cNvSpPr>
          <p:nvPr/>
        </p:nvSpPr>
        <p:spPr bwMode="auto">
          <a:xfrm>
            <a:off x="3421064" y="5281613"/>
            <a:ext cx="1030287"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kumimoji="1" sz="3200">
                <a:solidFill>
                  <a:schemeClr val="tx1"/>
                </a:solidFill>
                <a:latin typeface="Calibri"/>
                <a:cs typeface="Arial" charset="0"/>
              </a:defRPr>
            </a:lvl1pPr>
            <a:lvl2pPr marL="742950" indent="-285750" eaLnBrk="0" hangingPunct="0">
              <a:spcBef>
                <a:spcPct val="20000"/>
              </a:spcBef>
              <a:buFont typeface="Arial" charset="0"/>
              <a:buChar char="–"/>
              <a:defRPr kumimoji="1" sz="2800">
                <a:solidFill>
                  <a:schemeClr val="tx1"/>
                </a:solidFill>
                <a:latin typeface="Calibri"/>
                <a:cs typeface="Arial" charset="0"/>
              </a:defRPr>
            </a:lvl2pPr>
            <a:lvl3pPr marL="1143000" indent="-228600" eaLnBrk="0" hangingPunct="0">
              <a:spcBef>
                <a:spcPct val="20000"/>
              </a:spcBef>
              <a:buFont typeface="Arial" charset="0"/>
              <a:buChar char="•"/>
              <a:defRPr kumimoji="1" sz="2400">
                <a:solidFill>
                  <a:schemeClr val="tx1"/>
                </a:solidFill>
                <a:latin typeface="Calibri"/>
                <a:cs typeface="Arial" charset="0"/>
              </a:defRPr>
            </a:lvl3pPr>
            <a:lvl4pPr marL="1600200" indent="-228600" eaLnBrk="0" hangingPunct="0">
              <a:spcBef>
                <a:spcPct val="20000"/>
              </a:spcBef>
              <a:buFont typeface="Arial" charset="0"/>
              <a:buChar char="–"/>
              <a:defRPr kumimoji="1" sz="2000">
                <a:solidFill>
                  <a:schemeClr val="tx1"/>
                </a:solidFill>
                <a:latin typeface="Calibri"/>
                <a:cs typeface="Arial" charset="0"/>
              </a:defRPr>
            </a:lvl4pPr>
            <a:lvl5pPr marL="2057400" indent="-228600" eaLnBrk="0" hangingPunct="0">
              <a:spcBef>
                <a:spcPct val="20000"/>
              </a:spcBef>
              <a:buFont typeface="Arial" charset="0"/>
              <a:buChar char="»"/>
              <a:defRPr kumimoji="1" sz="2000">
                <a:solidFill>
                  <a:schemeClr val="tx1"/>
                </a:solidFill>
                <a:latin typeface="Calibri"/>
                <a:cs typeface="Arial" charset="0"/>
              </a:defRPr>
            </a:lvl5pPr>
            <a:lvl6pPr marL="25146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6pPr>
            <a:lvl7pPr marL="29718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7pPr>
            <a:lvl8pPr marL="34290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8pPr>
            <a:lvl9pPr marL="38862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9pPr>
          </a:lstStyle>
          <a:p>
            <a:pPr eaLnBrk="1" hangingPunct="1">
              <a:spcBef>
                <a:spcPct val="0"/>
              </a:spcBef>
              <a:buSzPct val="100000"/>
              <a:buFontTx/>
              <a:buNone/>
              <a:defRPr/>
            </a:pPr>
            <a:r>
              <a:rPr lang="en-US" altLang="ja-JP" sz="800" dirty="0">
                <a:latin typeface="Meiryo" panose="020B0604030504040204" pitchFamily="34" charset="-128"/>
                <a:ea typeface="Meiryo" panose="020B0604030504040204" pitchFamily="34" charset="-128"/>
              </a:rPr>
              <a:t>[</a:t>
            </a:r>
            <a:r>
              <a:rPr lang="ja-JP" altLang="en-US" sz="800" dirty="0">
                <a:latin typeface="Meiryo" panose="020B0604030504040204" pitchFamily="34" charset="-128"/>
                <a:ea typeface="Meiryo" panose="020B0604030504040204" pitchFamily="34" charset="-128"/>
              </a:rPr>
              <a:t>予算</a:t>
            </a:r>
            <a:r>
              <a:rPr lang="en-US" altLang="ja-JP" sz="800" dirty="0">
                <a:latin typeface="Meiryo" panose="020B0604030504040204" pitchFamily="34" charset="-128"/>
                <a:ea typeface="Meiryo" panose="020B0604030504040204" pitchFamily="34" charset="-128"/>
              </a:rPr>
              <a:t>1,452</a:t>
            </a:r>
            <a:r>
              <a:rPr lang="ja-JP" altLang="en-US" sz="800" dirty="0">
                <a:latin typeface="Meiryo" panose="020B0604030504040204" pitchFamily="34" charset="-128"/>
                <a:ea typeface="Meiryo" panose="020B0604030504040204" pitchFamily="34" charset="-128"/>
              </a:rPr>
              <a:t>千円</a:t>
            </a:r>
            <a:r>
              <a:rPr lang="en-US" altLang="ja-JP" sz="800" dirty="0">
                <a:latin typeface="Meiryo" panose="020B0604030504040204" pitchFamily="34" charset="-128"/>
                <a:ea typeface="Meiryo" panose="020B0604030504040204" pitchFamily="34" charset="-128"/>
              </a:rPr>
              <a:t>]</a:t>
            </a:r>
          </a:p>
        </p:txBody>
      </p:sp>
      <p:sp>
        <p:nvSpPr>
          <p:cNvPr id="6178" name="テキスト ボックス 26"/>
          <p:cNvSpPr>
            <a:spLocks noChangeArrowheads="1"/>
          </p:cNvSpPr>
          <p:nvPr/>
        </p:nvSpPr>
        <p:spPr bwMode="auto">
          <a:xfrm>
            <a:off x="8185150" y="2019301"/>
            <a:ext cx="1390650" cy="2000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700" i="1">
                <a:latin typeface="Meiryo" panose="020B0604030504040204" pitchFamily="34" charset="-128"/>
                <a:ea typeface="Meiryo" panose="020B0604030504040204" pitchFamily="34" charset="-128"/>
              </a:rPr>
              <a:t>（</a:t>
            </a:r>
            <a:r>
              <a:rPr lang="en-US" altLang="ja-JP" sz="700" i="1" dirty="0">
                <a:latin typeface="Meiryo" panose="020B0604030504040204" pitchFamily="34" charset="-128"/>
                <a:ea typeface="Meiryo" panose="020B0604030504040204" pitchFamily="34" charset="-128"/>
              </a:rPr>
              <a:t>(</a:t>
            </a:r>
            <a:r>
              <a:rPr lang="ja-JP" altLang="en-US" sz="700" i="1">
                <a:latin typeface="Meiryo" panose="020B0604030504040204" pitchFamily="34" charset="-128"/>
                <a:ea typeface="Meiryo" panose="020B0604030504040204" pitchFamily="34" charset="-128"/>
              </a:rPr>
              <a:t>再掲</a:t>
            </a:r>
            <a:r>
              <a:rPr lang="en-US" altLang="ja-JP" sz="700" i="1" dirty="0">
                <a:latin typeface="Meiryo" panose="020B0604030504040204" pitchFamily="34" charset="-128"/>
                <a:ea typeface="Meiryo" panose="020B0604030504040204" pitchFamily="34" charset="-128"/>
              </a:rPr>
              <a:t>)</a:t>
            </a:r>
            <a:r>
              <a:rPr lang="ja-JP" altLang="en-US" sz="700" i="1">
                <a:latin typeface="Meiryo" panose="020B0604030504040204" pitchFamily="34" charset="-128"/>
                <a:ea typeface="Meiryo" panose="020B0604030504040204" pitchFamily="34" charset="-128"/>
              </a:rPr>
              <a:t>予算 </a:t>
            </a:r>
            <a:r>
              <a:rPr lang="en-US" altLang="ja-JP" sz="700" i="1" dirty="0">
                <a:latin typeface="Meiryo" panose="020B0604030504040204" pitchFamily="34" charset="-128"/>
                <a:ea typeface="Meiryo" panose="020B0604030504040204" pitchFamily="34" charset="-128"/>
              </a:rPr>
              <a:t>48,480</a:t>
            </a:r>
            <a:r>
              <a:rPr lang="ja-JP" altLang="en-US" sz="700" i="1">
                <a:latin typeface="Meiryo" panose="020B0604030504040204" pitchFamily="34" charset="-128"/>
                <a:ea typeface="Meiryo" panose="020B0604030504040204" pitchFamily="34" charset="-128"/>
              </a:rPr>
              <a:t>千円）</a:t>
            </a:r>
          </a:p>
        </p:txBody>
      </p:sp>
      <p:pic>
        <p:nvPicPr>
          <p:cNvPr id="6179" name="Picture 48" descr="\\v-mgunns-01.naganoken-vdi.local\usershare01\naga\rds\redirect\N0500012\Desktop\doctor1_3.gif"/>
          <p:cNvPicPr preferRelativeResize="0">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97014" y="2214563"/>
            <a:ext cx="954087" cy="1090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0" name="Picture 50" descr="http://sozonomono.com/files/img/illust/mail.png"/>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9325" y="2800350"/>
            <a:ext cx="636588" cy="636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1" name="Picture 54" descr="病院　フリー素材 に対する画像結果"/>
          <p:cNvPicPr preferRelativeResize="0">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21414" y="3616326"/>
            <a:ext cx="1387475" cy="77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36" name="正方形/長方形 54"/>
          <p:cNvSpPr>
            <a:spLocks noChangeArrowheads="1"/>
          </p:cNvSpPr>
          <p:nvPr/>
        </p:nvSpPr>
        <p:spPr bwMode="auto">
          <a:xfrm>
            <a:off x="6204224" y="4399098"/>
            <a:ext cx="1513480" cy="170815"/>
          </a:xfrm>
          <a:prstGeom prst="rect">
            <a:avLst/>
          </a:prstGeom>
          <a:solidFill>
            <a:srgbClr val="FFFFFF"/>
          </a:solidFill>
          <a:ln w="9525" algn="ctr">
            <a:solidFill>
              <a:srgbClr val="000000"/>
            </a:solidFill>
            <a:round/>
            <a:headEnd/>
            <a:tailEnd/>
          </a:ln>
        </p:spPr>
        <p:txBody>
          <a:bodyPr anchor="ctr"/>
          <a:lstStyle>
            <a:lvl1pPr eaLnBrk="0" hangingPunct="0">
              <a:spcBef>
                <a:spcPct val="20000"/>
              </a:spcBef>
              <a:buFont typeface="Arial" charset="0"/>
              <a:buChar char="•"/>
              <a:defRPr kumimoji="1" sz="3200">
                <a:solidFill>
                  <a:schemeClr val="tx1"/>
                </a:solidFill>
                <a:latin typeface="Calibri"/>
                <a:cs typeface="Arial" charset="0"/>
              </a:defRPr>
            </a:lvl1pPr>
            <a:lvl2pPr marL="742950" indent="-285750" eaLnBrk="0" hangingPunct="0">
              <a:spcBef>
                <a:spcPct val="20000"/>
              </a:spcBef>
              <a:buFont typeface="Arial" charset="0"/>
              <a:buChar char="–"/>
              <a:defRPr kumimoji="1" sz="2800">
                <a:solidFill>
                  <a:schemeClr val="tx1"/>
                </a:solidFill>
                <a:latin typeface="Calibri"/>
                <a:cs typeface="Arial" charset="0"/>
              </a:defRPr>
            </a:lvl2pPr>
            <a:lvl3pPr marL="1143000" indent="-228600" eaLnBrk="0" hangingPunct="0">
              <a:spcBef>
                <a:spcPct val="20000"/>
              </a:spcBef>
              <a:buFont typeface="Arial" charset="0"/>
              <a:buChar char="•"/>
              <a:defRPr kumimoji="1" sz="2400">
                <a:solidFill>
                  <a:schemeClr val="tx1"/>
                </a:solidFill>
                <a:latin typeface="Calibri"/>
                <a:cs typeface="Arial" charset="0"/>
              </a:defRPr>
            </a:lvl3pPr>
            <a:lvl4pPr marL="1600200" indent="-228600" eaLnBrk="0" hangingPunct="0">
              <a:spcBef>
                <a:spcPct val="20000"/>
              </a:spcBef>
              <a:buFont typeface="Arial" charset="0"/>
              <a:buChar char="–"/>
              <a:defRPr kumimoji="1" sz="2000">
                <a:solidFill>
                  <a:schemeClr val="tx1"/>
                </a:solidFill>
                <a:latin typeface="Calibri"/>
                <a:cs typeface="Arial" charset="0"/>
              </a:defRPr>
            </a:lvl4pPr>
            <a:lvl5pPr marL="2057400" indent="-228600" eaLnBrk="0" hangingPunct="0">
              <a:spcBef>
                <a:spcPct val="20000"/>
              </a:spcBef>
              <a:buFont typeface="Arial" charset="0"/>
              <a:buChar char="»"/>
              <a:defRPr kumimoji="1" sz="2000">
                <a:solidFill>
                  <a:schemeClr val="tx1"/>
                </a:solidFill>
                <a:latin typeface="Calibri"/>
                <a:cs typeface="Arial" charset="0"/>
              </a:defRPr>
            </a:lvl5pPr>
            <a:lvl6pPr marL="25146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6pPr>
            <a:lvl7pPr marL="29718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7pPr>
            <a:lvl8pPr marL="34290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8pPr>
            <a:lvl9pPr marL="3886200" indent="-228600" eaLnBrk="0" fontAlgn="base" hangingPunct="0">
              <a:spcBef>
                <a:spcPct val="20000"/>
              </a:spcBef>
              <a:spcAft>
                <a:spcPct val="0"/>
              </a:spcAft>
              <a:buSzPct val="100000"/>
              <a:buFont typeface="Arial" charset="0"/>
              <a:buChar char="»"/>
              <a:defRPr kumimoji="1" sz="2000">
                <a:solidFill>
                  <a:schemeClr val="tx1"/>
                </a:solidFill>
                <a:latin typeface="Calibri"/>
                <a:cs typeface="Arial" charset="0"/>
              </a:defRPr>
            </a:lvl9pPr>
          </a:lstStyle>
          <a:p>
            <a:pPr algn="ctr" eaLnBrk="1" hangingPunct="1">
              <a:spcBef>
                <a:spcPct val="0"/>
              </a:spcBef>
              <a:buSzPct val="100000"/>
              <a:buFontTx/>
              <a:buNone/>
              <a:defRPr/>
            </a:pPr>
            <a:r>
              <a:rPr lang="ja-JP" altLang="en-US" sz="1100" dirty="0">
                <a:latin typeface="Meiryo" panose="020B0604030504040204" pitchFamily="34" charset="-128"/>
                <a:ea typeface="Meiryo" panose="020B0604030504040204" pitchFamily="34" charset="-128"/>
              </a:rPr>
              <a:t>拠点病院</a:t>
            </a:r>
            <a:r>
              <a:rPr lang="ja-JP" altLang="en-US" sz="800" dirty="0">
                <a:latin typeface="Meiryo" panose="020B0604030504040204" pitchFamily="34" charset="-128"/>
                <a:ea typeface="Meiryo" panose="020B0604030504040204" pitchFamily="34" charset="-128"/>
              </a:rPr>
              <a:t>（</a:t>
            </a:r>
            <a:r>
              <a:rPr lang="en-US" altLang="ja-JP" sz="800" dirty="0">
                <a:latin typeface="Meiryo" panose="020B0604030504040204" pitchFamily="34" charset="-128"/>
                <a:ea typeface="Meiryo" panose="020B0604030504040204" pitchFamily="34" charset="-128"/>
              </a:rPr>
              <a:t>11</a:t>
            </a:r>
            <a:r>
              <a:rPr lang="ja-JP" altLang="en-US" sz="800" dirty="0">
                <a:latin typeface="Meiryo" panose="020B0604030504040204" pitchFamily="34" charset="-128"/>
                <a:ea typeface="Meiryo" panose="020B0604030504040204" pitchFamily="34" charset="-128"/>
              </a:rPr>
              <a:t>病院想定）</a:t>
            </a:r>
          </a:p>
        </p:txBody>
      </p:sp>
      <p:pic>
        <p:nvPicPr>
          <p:cNvPr id="6183" name="Picture 68" descr="http://4.bp.blogspot.com/-iFvfutiSTjc/Ut0BRTq3wSI/AAAAAAAAdV4/6EYWn009Hd4/s800/doctor_run.png"/>
          <p:cNvPicPr preferRelativeResize="0">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15088" y="4794251"/>
            <a:ext cx="654050" cy="625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84" name="Picture 70" descr="http://www.pref.wakayama.lg.jp/prefg/000200/kenmin/web/201402/img/oshirase5.gif"/>
          <p:cNvPicPr preferRelativeResize="0">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63889" y="3968751"/>
            <a:ext cx="1189037" cy="962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85" name="テキスト ボックス 26"/>
          <p:cNvSpPr>
            <a:spLocks noChangeArrowheads="1"/>
          </p:cNvSpPr>
          <p:nvPr/>
        </p:nvSpPr>
        <p:spPr bwMode="auto">
          <a:xfrm>
            <a:off x="5046664" y="4437063"/>
            <a:ext cx="1131887" cy="508000"/>
          </a:xfrm>
          <a:prstGeom prst="rect">
            <a:avLst/>
          </a:prstGeom>
          <a:solidFill>
            <a:srgbClr val="FFFFFF"/>
          </a:solidFill>
          <a:ln w="9525" algn="ctr">
            <a:solidFill>
              <a:srgbClr val="000000"/>
            </a:solidFill>
            <a:prstDash val="dash"/>
            <a:miter lim="800000"/>
            <a:headEnd/>
            <a:tailEnd/>
          </a:ln>
        </p:spPr>
        <p:txBody>
          <a:bodyPr>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900">
                <a:latin typeface="Meiryo" panose="020B0604030504040204" pitchFamily="34" charset="-128"/>
                <a:ea typeface="Meiryo" panose="020B0604030504040204" pitchFamily="34" charset="-128"/>
              </a:rPr>
              <a:t>拠点病院から小規模病院への診療支援を促進</a:t>
            </a:r>
            <a:endParaRPr lang="en-US" altLang="ja-JP" sz="900">
              <a:latin typeface="Meiryo" panose="020B0604030504040204" pitchFamily="34" charset="-128"/>
              <a:ea typeface="Meiryo" panose="020B0604030504040204" pitchFamily="34" charset="-128"/>
            </a:endParaRPr>
          </a:p>
        </p:txBody>
      </p:sp>
      <p:sp>
        <p:nvSpPr>
          <p:cNvPr id="6186" name="テキスト ボックス 26"/>
          <p:cNvSpPr>
            <a:spLocks noChangeArrowheads="1"/>
          </p:cNvSpPr>
          <p:nvPr/>
        </p:nvSpPr>
        <p:spPr bwMode="auto">
          <a:xfrm>
            <a:off x="4991100" y="3160713"/>
            <a:ext cx="1187450" cy="6463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900">
                <a:latin typeface="Meiryo" panose="020B0604030504040204" pitchFamily="34" charset="-128"/>
                <a:ea typeface="Meiryo" panose="020B0604030504040204" pitchFamily="34" charset="-128"/>
              </a:rPr>
              <a:t>県から拠点病院へ医師を紹介</a:t>
            </a:r>
            <a:endParaRPr lang="en-US" altLang="ja-JP" sz="900">
              <a:latin typeface="Meiryo" panose="020B0604030504040204" pitchFamily="34" charset="-128"/>
              <a:ea typeface="Meiryo" panose="020B0604030504040204" pitchFamily="34" charset="-128"/>
            </a:endParaRPr>
          </a:p>
          <a:p>
            <a:pPr eaLnBrk="1" hangingPunct="1">
              <a:spcBef>
                <a:spcPct val="0"/>
              </a:spcBef>
              <a:buFontTx/>
              <a:buNone/>
            </a:pPr>
            <a:r>
              <a:rPr lang="ja-JP" altLang="en-US" sz="900">
                <a:latin typeface="Meiryo" panose="020B0604030504040204" pitchFamily="34" charset="-128"/>
                <a:ea typeface="Meiryo" panose="020B0604030504040204" pitchFamily="34" charset="-128"/>
              </a:rPr>
              <a:t>（</a:t>
            </a:r>
            <a:r>
              <a:rPr lang="en-US" altLang="ja-JP" sz="900">
                <a:latin typeface="Meiryo" panose="020B0604030504040204" pitchFamily="34" charset="-128"/>
                <a:ea typeface="Meiryo" panose="020B0604030504040204" pitchFamily="34" charset="-128"/>
              </a:rPr>
              <a:t>※</a:t>
            </a:r>
            <a:r>
              <a:rPr lang="ja-JP" altLang="en-US" sz="900">
                <a:latin typeface="Meiryo" panose="020B0604030504040204" pitchFamily="34" charset="-128"/>
                <a:ea typeface="Meiryo" panose="020B0604030504040204" pitchFamily="34" charset="-128"/>
              </a:rPr>
              <a:t>紹介見込数８名）</a:t>
            </a:r>
            <a:endParaRPr lang="en-US" altLang="ja-JP" sz="900">
              <a:latin typeface="Meiryo" panose="020B0604030504040204" pitchFamily="34" charset="-128"/>
              <a:ea typeface="Meiryo" panose="020B0604030504040204" pitchFamily="34" charset="-128"/>
            </a:endParaRPr>
          </a:p>
        </p:txBody>
      </p:sp>
      <p:sp>
        <p:nvSpPr>
          <p:cNvPr id="6187" name="テキスト ボックス 21"/>
          <p:cNvSpPr>
            <a:spLocks noChangeArrowheads="1"/>
          </p:cNvSpPr>
          <p:nvPr/>
        </p:nvSpPr>
        <p:spPr bwMode="auto">
          <a:xfrm>
            <a:off x="2503270" y="4005263"/>
            <a:ext cx="646331" cy="931862"/>
          </a:xfrm>
          <a:prstGeom prst="rect">
            <a:avLst/>
          </a:prstGeom>
          <a:solidFill>
            <a:srgbClr val="FFFFFF"/>
          </a:solidFill>
          <a:ln w="9525" algn="ctr">
            <a:solidFill>
              <a:srgbClr val="000000"/>
            </a:solidFill>
            <a:miter lim="800000"/>
            <a:headEnd/>
            <a:tailEnd/>
          </a:ln>
        </p:spPr>
        <p:txBody>
          <a:bodyPr vert="eaVert">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1000">
                <a:latin typeface="Meiryo" panose="020B0604030504040204" pitchFamily="34" charset="-128"/>
                <a:ea typeface="Meiryo" panose="020B0604030504040204" pitchFamily="34" charset="-128"/>
              </a:rPr>
              <a:t>県内で働く</a:t>
            </a:r>
          </a:p>
          <a:p>
            <a:pPr eaLnBrk="1" hangingPunct="1">
              <a:spcBef>
                <a:spcPct val="0"/>
              </a:spcBef>
              <a:buFontTx/>
              <a:buNone/>
            </a:pPr>
            <a:r>
              <a:rPr lang="ja-JP" altLang="en-US" sz="1000">
                <a:latin typeface="Meiryo" panose="020B0604030504040204" pitchFamily="34" charset="-128"/>
                <a:ea typeface="Meiryo" panose="020B0604030504040204" pitchFamily="34" charset="-128"/>
              </a:rPr>
              <a:t>臨床・専門</a:t>
            </a:r>
          </a:p>
          <a:p>
            <a:pPr eaLnBrk="1" hangingPunct="1">
              <a:spcBef>
                <a:spcPct val="0"/>
              </a:spcBef>
              <a:buFontTx/>
              <a:buNone/>
            </a:pPr>
            <a:r>
              <a:rPr lang="ja-JP" altLang="en-US" sz="1000">
                <a:latin typeface="Meiryo" panose="020B0604030504040204" pitchFamily="34" charset="-128"/>
                <a:ea typeface="Meiryo" panose="020B0604030504040204" pitchFamily="34" charset="-128"/>
              </a:rPr>
              <a:t>研修医の確保</a:t>
            </a:r>
          </a:p>
        </p:txBody>
      </p:sp>
      <p:sp>
        <p:nvSpPr>
          <p:cNvPr id="6188" name="テキスト ボックス 72"/>
          <p:cNvSpPr>
            <a:spLocks noChangeArrowheads="1"/>
          </p:cNvSpPr>
          <p:nvPr/>
        </p:nvSpPr>
        <p:spPr bwMode="auto">
          <a:xfrm>
            <a:off x="2349084" y="5508626"/>
            <a:ext cx="338554" cy="1227137"/>
          </a:xfrm>
          <a:prstGeom prst="rect">
            <a:avLst/>
          </a:prstGeom>
          <a:solidFill>
            <a:srgbClr val="FFFFFF"/>
          </a:solidFill>
          <a:ln w="9525" algn="ctr">
            <a:solidFill>
              <a:srgbClr val="000000"/>
            </a:solidFill>
            <a:miter lim="800000"/>
            <a:headEnd/>
            <a:tailEnd/>
          </a:ln>
        </p:spPr>
        <p:txBody>
          <a:bodyPr vert="eaVert" wrap="squar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1000">
                <a:latin typeface="Meiryo" panose="020B0604030504040204" pitchFamily="34" charset="-128"/>
                <a:ea typeface="Meiryo" panose="020B0604030504040204" pitchFamily="34" charset="-128"/>
              </a:rPr>
              <a:t>県内への定着促進</a:t>
            </a:r>
          </a:p>
        </p:txBody>
      </p:sp>
      <p:sp>
        <p:nvSpPr>
          <p:cNvPr id="6189" name="右矢印 73"/>
          <p:cNvSpPr>
            <a:spLocks noChangeArrowheads="1"/>
          </p:cNvSpPr>
          <p:nvPr/>
        </p:nvSpPr>
        <p:spPr bwMode="auto">
          <a:xfrm>
            <a:off x="2132013" y="4056064"/>
            <a:ext cx="366712" cy="350837"/>
          </a:xfrm>
          <a:prstGeom prst="rightArrow">
            <a:avLst>
              <a:gd name="adj1" fmla="val 50000"/>
              <a:gd name="adj2" fmla="val 49998"/>
            </a:avLst>
          </a:prstGeom>
          <a:solidFill>
            <a:srgbClr val="FFFF00"/>
          </a:solidFill>
          <a:ln w="9525" algn="ctr">
            <a:solidFill>
              <a:srgbClr val="000000"/>
            </a:solidFill>
            <a:miter lim="800000"/>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6190" name="右矢印 74"/>
          <p:cNvSpPr>
            <a:spLocks noChangeArrowheads="1"/>
          </p:cNvSpPr>
          <p:nvPr/>
        </p:nvSpPr>
        <p:spPr bwMode="auto">
          <a:xfrm>
            <a:off x="2012950" y="5594350"/>
            <a:ext cx="338138" cy="350838"/>
          </a:xfrm>
          <a:prstGeom prst="rightArrow">
            <a:avLst>
              <a:gd name="adj1" fmla="val 50000"/>
              <a:gd name="adj2" fmla="val 50000"/>
            </a:avLst>
          </a:prstGeom>
          <a:solidFill>
            <a:srgbClr val="FFFF00"/>
          </a:solidFill>
          <a:ln w="9525" algn="ctr">
            <a:solidFill>
              <a:srgbClr val="000000"/>
            </a:solidFill>
            <a:miter lim="800000"/>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6191" name="下矢印 76"/>
          <p:cNvSpPr>
            <a:spLocks noChangeArrowheads="1"/>
          </p:cNvSpPr>
          <p:nvPr/>
        </p:nvSpPr>
        <p:spPr bwMode="auto">
          <a:xfrm rot="2307378">
            <a:off x="7221539" y="2687638"/>
            <a:ext cx="511175" cy="990600"/>
          </a:xfrm>
          <a:prstGeom prst="downArrow">
            <a:avLst>
              <a:gd name="adj1" fmla="val 50000"/>
              <a:gd name="adj2" fmla="val 49847"/>
            </a:avLst>
          </a:prstGeom>
          <a:solidFill>
            <a:srgbClr val="FFFF00"/>
          </a:solidFill>
          <a:ln w="9525" algn="ctr">
            <a:solidFill>
              <a:srgbClr val="000000"/>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en-US" sz="1800">
              <a:solidFill>
                <a:srgbClr val="FFFFFF"/>
              </a:solidFill>
              <a:latin typeface="Meiryo" panose="020B0604030504040204" pitchFamily="34" charset="-128"/>
              <a:ea typeface="Meiryo" panose="020B0604030504040204" pitchFamily="34" charset="-128"/>
            </a:endParaRPr>
          </a:p>
        </p:txBody>
      </p:sp>
      <p:sp>
        <p:nvSpPr>
          <p:cNvPr id="6192" name="右矢印 13"/>
          <p:cNvSpPr>
            <a:spLocks noChangeArrowheads="1"/>
          </p:cNvSpPr>
          <p:nvPr/>
        </p:nvSpPr>
        <p:spPr bwMode="auto">
          <a:xfrm>
            <a:off x="4702175" y="3789364"/>
            <a:ext cx="1352550" cy="568325"/>
          </a:xfrm>
          <a:prstGeom prst="rightArrow">
            <a:avLst>
              <a:gd name="adj1" fmla="val 50000"/>
              <a:gd name="adj2" fmla="val 50000"/>
            </a:avLst>
          </a:prstGeom>
          <a:solidFill>
            <a:srgbClr val="FFFF00"/>
          </a:solidFill>
          <a:ln w="9525" algn="ctr">
            <a:solidFill>
              <a:srgbClr val="000000"/>
            </a:solidFill>
            <a:miter lim="800000"/>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6193" name="円/楕円 3135"/>
          <p:cNvSpPr>
            <a:spLocks noChangeArrowheads="1"/>
          </p:cNvSpPr>
          <p:nvPr/>
        </p:nvSpPr>
        <p:spPr bwMode="auto">
          <a:xfrm>
            <a:off x="4378326" y="3716338"/>
            <a:ext cx="557213" cy="2144713"/>
          </a:xfrm>
          <a:prstGeom prst="ellipse">
            <a:avLst/>
          </a:prstGeom>
          <a:solidFill>
            <a:srgbClr val="0070C0"/>
          </a:solidFill>
          <a:ln w="9525" algn="ctr">
            <a:solidFill>
              <a:srgbClr val="000000"/>
            </a:solidFill>
            <a:round/>
            <a:headEnd/>
            <a:tailEnd/>
          </a:ln>
        </p:spPr>
        <p:txBody>
          <a:bodyPr vert="eaVert"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1100" b="1">
                <a:solidFill>
                  <a:srgbClr val="FFFFFF"/>
                </a:solidFill>
                <a:latin typeface="Meiryo" panose="020B0604030504040204" pitchFamily="34" charset="-128"/>
                <a:ea typeface="Meiryo" panose="020B0604030504040204" pitchFamily="34" charset="-128"/>
              </a:rPr>
              <a:t>拠点病院等の研修医・医師の確保を支援</a:t>
            </a:r>
          </a:p>
        </p:txBody>
      </p:sp>
      <p:sp>
        <p:nvSpPr>
          <p:cNvPr id="6194" name="テキスト ボックス 29"/>
          <p:cNvSpPr>
            <a:spLocks noChangeArrowheads="1"/>
          </p:cNvSpPr>
          <p:nvPr/>
        </p:nvSpPr>
        <p:spPr bwMode="auto">
          <a:xfrm>
            <a:off x="7018339" y="2982913"/>
            <a:ext cx="923925" cy="215900"/>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800">
                <a:latin typeface="Meiryo" panose="020B0604030504040204" pitchFamily="34" charset="-128"/>
                <a:ea typeface="Meiryo" panose="020B0604030504040204" pitchFamily="34" charset="-128"/>
              </a:rPr>
              <a:t>拠点病院に補助</a:t>
            </a:r>
          </a:p>
        </p:txBody>
      </p:sp>
      <p:sp>
        <p:nvSpPr>
          <p:cNvPr id="6195" name="正方形/長方形 90"/>
          <p:cNvSpPr>
            <a:spLocks noChangeArrowheads="1"/>
          </p:cNvSpPr>
          <p:nvPr/>
        </p:nvSpPr>
        <p:spPr bwMode="auto">
          <a:xfrm>
            <a:off x="8094663" y="3084514"/>
            <a:ext cx="804862" cy="193675"/>
          </a:xfrm>
          <a:prstGeom prst="rect">
            <a:avLst/>
          </a:prstGeom>
          <a:solidFill>
            <a:srgbClr val="8EB4E3"/>
          </a:solidFill>
          <a:ln w="9525" algn="ctr">
            <a:solidFill>
              <a:srgbClr val="000000"/>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1000">
                <a:latin typeface="Meiryo" panose="020B0604030504040204" pitchFamily="34" charset="-128"/>
                <a:ea typeface="Meiryo" panose="020B0604030504040204" pitchFamily="34" charset="-128"/>
              </a:rPr>
              <a:t>補助内容</a:t>
            </a:r>
          </a:p>
        </p:txBody>
      </p:sp>
      <p:sp>
        <p:nvSpPr>
          <p:cNvPr id="6196" name="正方形/長方形 3137"/>
          <p:cNvSpPr>
            <a:spLocks noChangeArrowheads="1"/>
          </p:cNvSpPr>
          <p:nvPr/>
        </p:nvSpPr>
        <p:spPr bwMode="auto">
          <a:xfrm rot="18540000">
            <a:off x="3177382" y="6012657"/>
            <a:ext cx="515938" cy="92075"/>
          </a:xfrm>
          <a:prstGeom prst="rect">
            <a:avLst/>
          </a:prstGeom>
          <a:solidFill>
            <a:srgbClr val="FFFFFF"/>
          </a:solidFill>
          <a:ln w="9525" algn="ctr">
            <a:solidFill>
              <a:srgbClr val="000000"/>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6197" name="正方形/長方形 92"/>
          <p:cNvSpPr>
            <a:spLocks noChangeArrowheads="1"/>
          </p:cNvSpPr>
          <p:nvPr/>
        </p:nvSpPr>
        <p:spPr bwMode="auto">
          <a:xfrm rot="3300000">
            <a:off x="3592514" y="6027739"/>
            <a:ext cx="517525" cy="92075"/>
          </a:xfrm>
          <a:prstGeom prst="rect">
            <a:avLst/>
          </a:prstGeom>
          <a:solidFill>
            <a:srgbClr val="FFFFFF"/>
          </a:solidFill>
          <a:ln w="9525" algn="ctr">
            <a:solidFill>
              <a:srgbClr val="000000"/>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6198" name="正方形/長方形 93"/>
          <p:cNvSpPr>
            <a:spLocks noChangeArrowheads="1"/>
          </p:cNvSpPr>
          <p:nvPr/>
        </p:nvSpPr>
        <p:spPr bwMode="auto">
          <a:xfrm>
            <a:off x="3322639" y="6303964"/>
            <a:ext cx="517525" cy="92075"/>
          </a:xfrm>
          <a:prstGeom prst="rect">
            <a:avLst/>
          </a:prstGeom>
          <a:solidFill>
            <a:srgbClr val="FFFFFF"/>
          </a:solidFill>
          <a:ln w="9525" algn="ctr">
            <a:solidFill>
              <a:srgbClr val="000000"/>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sp>
        <p:nvSpPr>
          <p:cNvPr id="6199" name="Oval 62"/>
          <p:cNvSpPr>
            <a:spLocks noChangeArrowheads="1"/>
          </p:cNvSpPr>
          <p:nvPr/>
        </p:nvSpPr>
        <p:spPr bwMode="auto">
          <a:xfrm>
            <a:off x="3197225" y="5681663"/>
            <a:ext cx="896938" cy="400050"/>
          </a:xfrm>
          <a:prstGeom prst="ellipse">
            <a:avLst/>
          </a:prstGeom>
          <a:gradFill rotWithShape="0">
            <a:gsLst>
              <a:gs pos="0">
                <a:srgbClr val="C2D69B"/>
              </a:gs>
              <a:gs pos="50000">
                <a:srgbClr val="EAF1DD"/>
              </a:gs>
              <a:gs pos="100000">
                <a:srgbClr val="C2D69B"/>
              </a:gs>
            </a:gsLst>
            <a:lin ang="18900000"/>
          </a:gradFill>
          <a:ln w="12700" algn="ctr">
            <a:solidFill>
              <a:srgbClr val="C2D69B"/>
            </a:solidFill>
            <a:round/>
            <a:headEnd/>
            <a:tailEnd/>
          </a:ln>
          <a:effectLst>
            <a:outerShdw dist="28398" dir="3806097" algn="ctr" rotWithShape="0">
              <a:srgbClr val="4E6128">
                <a:alpha val="50000"/>
              </a:srgbClr>
            </a:outerShdw>
          </a:effectLst>
        </p:spPr>
        <p:txBody>
          <a:bodyPr lIns="74295" tIns="8890" rIns="74295" bIns="8890"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800">
                <a:latin typeface="Meiryo" panose="020B0604030504040204" pitchFamily="34" charset="-128"/>
                <a:ea typeface="Meiryo" panose="020B0604030504040204" pitchFamily="34" charset="-128"/>
              </a:rPr>
              <a:t>病院</a:t>
            </a:r>
          </a:p>
          <a:p>
            <a:pPr algn="ctr" eaLnBrk="1" hangingPunct="1">
              <a:spcBef>
                <a:spcPct val="0"/>
              </a:spcBef>
              <a:buFontTx/>
              <a:buNone/>
            </a:pPr>
            <a:r>
              <a:rPr lang="ja-JP" altLang="en-US" sz="800">
                <a:latin typeface="Meiryo" panose="020B0604030504040204" pitchFamily="34" charset="-128"/>
                <a:ea typeface="Meiryo" panose="020B0604030504040204" pitchFamily="34" charset="-128"/>
              </a:rPr>
              <a:t>勤務医</a:t>
            </a:r>
          </a:p>
        </p:txBody>
      </p:sp>
      <p:sp>
        <p:nvSpPr>
          <p:cNvPr id="6200" name="Oval 62"/>
          <p:cNvSpPr>
            <a:spLocks noChangeArrowheads="1"/>
          </p:cNvSpPr>
          <p:nvPr/>
        </p:nvSpPr>
        <p:spPr bwMode="auto">
          <a:xfrm>
            <a:off x="3683000" y="6159501"/>
            <a:ext cx="909638" cy="398463"/>
          </a:xfrm>
          <a:prstGeom prst="ellipse">
            <a:avLst/>
          </a:prstGeom>
          <a:gradFill rotWithShape="0">
            <a:gsLst>
              <a:gs pos="0">
                <a:srgbClr val="C2D69B"/>
              </a:gs>
              <a:gs pos="50000">
                <a:srgbClr val="EAF1DD"/>
              </a:gs>
              <a:gs pos="100000">
                <a:srgbClr val="C2D69B"/>
              </a:gs>
            </a:gsLst>
            <a:lin ang="18900000"/>
          </a:gradFill>
          <a:ln w="12700" algn="ctr">
            <a:solidFill>
              <a:srgbClr val="C2D69B"/>
            </a:solidFill>
            <a:round/>
            <a:headEnd/>
            <a:tailEnd/>
          </a:ln>
          <a:effectLst>
            <a:outerShdw dist="28398" dir="3806097" algn="ctr" rotWithShape="0">
              <a:srgbClr val="4E6128">
                <a:alpha val="50000"/>
              </a:srgbClr>
            </a:outerShdw>
          </a:effectLst>
        </p:spPr>
        <p:txBody>
          <a:bodyPr lIns="74295" tIns="8890" rIns="74295" bIns="8890"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800">
                <a:latin typeface="Meiryo" panose="020B0604030504040204" pitchFamily="34" charset="-128"/>
                <a:ea typeface="Meiryo" panose="020B0604030504040204" pitchFamily="34" charset="-128"/>
              </a:rPr>
              <a:t>初期・後期研修医</a:t>
            </a:r>
          </a:p>
        </p:txBody>
      </p:sp>
      <p:sp>
        <p:nvSpPr>
          <p:cNvPr id="6201" name="Oval 62"/>
          <p:cNvSpPr>
            <a:spLocks noChangeArrowheads="1"/>
          </p:cNvSpPr>
          <p:nvPr/>
        </p:nvSpPr>
        <p:spPr bwMode="auto">
          <a:xfrm>
            <a:off x="2709864" y="6151563"/>
            <a:ext cx="828675" cy="398462"/>
          </a:xfrm>
          <a:prstGeom prst="ellipse">
            <a:avLst/>
          </a:prstGeom>
          <a:gradFill rotWithShape="0">
            <a:gsLst>
              <a:gs pos="0">
                <a:srgbClr val="C2D69B"/>
              </a:gs>
              <a:gs pos="50000">
                <a:srgbClr val="EAF1DD"/>
              </a:gs>
              <a:gs pos="100000">
                <a:srgbClr val="C2D69B"/>
              </a:gs>
            </a:gsLst>
            <a:lin ang="18900000"/>
          </a:gradFill>
          <a:ln w="12700" algn="ctr">
            <a:solidFill>
              <a:srgbClr val="C2D69B"/>
            </a:solidFill>
            <a:round/>
            <a:headEnd/>
            <a:tailEnd/>
          </a:ln>
          <a:effectLst>
            <a:outerShdw dist="28398" dir="3806097" algn="ctr" rotWithShape="0">
              <a:srgbClr val="4E6128">
                <a:alpha val="50000"/>
              </a:srgbClr>
            </a:outerShdw>
          </a:effectLst>
        </p:spPr>
        <p:txBody>
          <a:bodyPr lIns="74295" tIns="8890" rIns="74295" bIns="8890"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900">
                <a:latin typeface="Meiryo" panose="020B0604030504040204" pitchFamily="34" charset="-128"/>
                <a:ea typeface="Meiryo" panose="020B0604030504040204" pitchFamily="34" charset="-128"/>
              </a:rPr>
              <a:t>医学生</a:t>
            </a:r>
          </a:p>
        </p:txBody>
      </p:sp>
      <p:sp>
        <p:nvSpPr>
          <p:cNvPr id="6202" name="正方形/長方形 94"/>
          <p:cNvSpPr>
            <a:spLocks noChangeArrowheads="1"/>
          </p:cNvSpPr>
          <p:nvPr/>
        </p:nvSpPr>
        <p:spPr bwMode="auto">
          <a:xfrm>
            <a:off x="381000" y="-12700"/>
            <a:ext cx="9144000" cy="46038"/>
          </a:xfrm>
          <a:prstGeom prst="rect">
            <a:avLst/>
          </a:prstGeom>
          <a:gradFill rotWithShape="1">
            <a:gsLst>
              <a:gs pos="0">
                <a:srgbClr val="8CADEA"/>
              </a:gs>
              <a:gs pos="50000">
                <a:srgbClr val="BACCF0"/>
              </a:gs>
              <a:gs pos="100000">
                <a:srgbClr val="DEE6F7"/>
              </a:gs>
            </a:gsLst>
            <a:lin ang="0"/>
          </a:gra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4" tIns="45717" rIns="91434" bIns="45717"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endParaRPr lang="ja-JP" altLang="ja-JP" sz="1800">
              <a:solidFill>
                <a:srgbClr val="FFFFFF"/>
              </a:solidFill>
              <a:latin typeface="Meiryo" panose="020B0604030504040204" pitchFamily="34" charset="-128"/>
              <a:ea typeface="Meiryo" panose="020B0604030504040204" pitchFamily="34" charset="-128"/>
            </a:endParaRPr>
          </a:p>
        </p:txBody>
      </p:sp>
      <p:pic>
        <p:nvPicPr>
          <p:cNvPr id="6203" name="Picture 72" descr="http://illustcut.com/box/build/building/bill01_21.png"/>
          <p:cNvPicPr preferRelativeResize="0">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832725" y="2185988"/>
            <a:ext cx="649288" cy="811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04" name="正方形/長方形 96"/>
          <p:cNvSpPr>
            <a:spLocks noChangeArrowheads="1"/>
          </p:cNvSpPr>
          <p:nvPr/>
        </p:nvSpPr>
        <p:spPr bwMode="auto">
          <a:xfrm>
            <a:off x="7958139" y="2849563"/>
            <a:ext cx="612775" cy="146050"/>
          </a:xfrm>
          <a:prstGeom prst="rect">
            <a:avLst/>
          </a:prstGeom>
          <a:solidFill>
            <a:srgbClr val="FFFFFF"/>
          </a:solidFill>
          <a:ln w="9525" algn="ctr">
            <a:solidFill>
              <a:srgbClr val="000000"/>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ja-JP" altLang="en-US" sz="900">
                <a:latin typeface="Meiryo" panose="020B0604030504040204" pitchFamily="34" charset="-128"/>
                <a:ea typeface="Meiryo" panose="020B0604030504040204" pitchFamily="34" charset="-128"/>
              </a:rPr>
              <a:t>長野県</a:t>
            </a:r>
          </a:p>
        </p:txBody>
      </p:sp>
      <p:sp>
        <p:nvSpPr>
          <p:cNvPr id="6205" name="テキスト ボックス 26"/>
          <p:cNvSpPr>
            <a:spLocks noChangeArrowheads="1"/>
          </p:cNvSpPr>
          <p:nvPr/>
        </p:nvSpPr>
        <p:spPr bwMode="auto">
          <a:xfrm>
            <a:off x="528639" y="6678020"/>
            <a:ext cx="4090987" cy="255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en-US" altLang="ja-JP" sz="800" dirty="0">
                <a:latin typeface="Meiryo" panose="020B0604030504040204" pitchFamily="34" charset="-128"/>
                <a:ea typeface="Meiryo" panose="020B0604030504040204" pitchFamily="34" charset="-128"/>
              </a:rPr>
              <a:t>※</a:t>
            </a:r>
            <a:r>
              <a:rPr lang="ja-JP" altLang="en-US" sz="800">
                <a:latin typeface="Meiryo" panose="020B0604030504040204" pitchFamily="34" charset="-128"/>
                <a:ea typeface="Meiryo" panose="020B0604030504040204" pitchFamily="34" charset="-128"/>
              </a:rPr>
              <a:t>　研修医等を確保する取組により、拠点病院となり得る病院を増やすことが可能</a:t>
            </a:r>
          </a:p>
        </p:txBody>
      </p:sp>
      <p:sp>
        <p:nvSpPr>
          <p:cNvPr id="6206" name="正方形/長方形 99"/>
          <p:cNvSpPr>
            <a:spLocks noChangeArrowheads="1"/>
          </p:cNvSpPr>
          <p:nvPr/>
        </p:nvSpPr>
        <p:spPr bwMode="auto">
          <a:xfrm>
            <a:off x="6235701" y="4564064"/>
            <a:ext cx="1381125" cy="166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lgn="ctr" eaLnBrk="1" hangingPunct="1">
              <a:spcBef>
                <a:spcPct val="0"/>
              </a:spcBef>
              <a:buFontTx/>
              <a:buNone/>
            </a:pPr>
            <a:r>
              <a:rPr lang="en-US" altLang="ja-JP" sz="800">
                <a:latin typeface="Meiryo" panose="020B0604030504040204" pitchFamily="34" charset="-128"/>
                <a:ea typeface="Meiryo" panose="020B0604030504040204" pitchFamily="34" charset="-128"/>
              </a:rPr>
              <a:t>※</a:t>
            </a:r>
            <a:r>
              <a:rPr lang="ja-JP" altLang="en-US" sz="800">
                <a:latin typeface="Meiryo" panose="020B0604030504040204" pitchFamily="34" charset="-128"/>
                <a:ea typeface="Meiryo" panose="020B0604030504040204" pitchFamily="34" charset="-128"/>
              </a:rPr>
              <a:t>幅広い診療能力の養成</a:t>
            </a:r>
          </a:p>
        </p:txBody>
      </p:sp>
      <p:sp>
        <p:nvSpPr>
          <p:cNvPr id="6207" name="テキスト ボックス 26"/>
          <p:cNvSpPr>
            <a:spLocks noChangeArrowheads="1"/>
          </p:cNvSpPr>
          <p:nvPr/>
        </p:nvSpPr>
        <p:spPr bwMode="auto">
          <a:xfrm>
            <a:off x="2259014" y="2028825"/>
            <a:ext cx="1952625"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en-US" altLang="ja-JP" sz="900">
                <a:latin typeface="Meiryo" panose="020B0604030504040204" pitchFamily="34" charset="-128"/>
                <a:ea typeface="Meiryo" panose="020B0604030504040204" pitchFamily="34" charset="-128"/>
              </a:rPr>
              <a:t>※</a:t>
            </a:r>
            <a:r>
              <a:rPr lang="ja-JP" altLang="en-US" sz="900">
                <a:latin typeface="Meiryo" panose="020B0604030504040204" pitchFamily="34" charset="-128"/>
                <a:ea typeface="Meiryo" panose="020B0604030504040204" pitchFamily="34" charset="-128"/>
              </a:rPr>
              <a:t>住環境や教育環境の良さを</a:t>
            </a:r>
            <a:r>
              <a:rPr lang="en-US" altLang="ja-JP" sz="900">
                <a:latin typeface="Meiryo" panose="020B0604030504040204" pitchFamily="34" charset="-128"/>
                <a:ea typeface="Meiryo" panose="020B0604030504040204" pitchFamily="34" charset="-128"/>
              </a:rPr>
              <a:t>PR</a:t>
            </a:r>
          </a:p>
          <a:p>
            <a:pPr eaLnBrk="1" hangingPunct="1">
              <a:spcBef>
                <a:spcPct val="0"/>
              </a:spcBef>
              <a:buFontTx/>
              <a:buNone/>
            </a:pPr>
            <a:r>
              <a:rPr lang="ja-JP" altLang="en-US" sz="900" b="1">
                <a:latin typeface="Meiryo" panose="020B0604030504040204" pitchFamily="34" charset="-128"/>
                <a:ea typeface="Meiryo" panose="020B0604030504040204" pitchFamily="34" charset="-128"/>
              </a:rPr>
              <a:t>「信州首都圏総合活動拠点」と連携した移住促進</a:t>
            </a:r>
          </a:p>
        </p:txBody>
      </p:sp>
      <p:sp>
        <p:nvSpPr>
          <p:cNvPr id="6208" name="角丸四角形 87"/>
          <p:cNvSpPr>
            <a:spLocks noChangeArrowheads="1"/>
          </p:cNvSpPr>
          <p:nvPr/>
        </p:nvSpPr>
        <p:spPr bwMode="auto">
          <a:xfrm>
            <a:off x="2901951" y="1373189"/>
            <a:ext cx="3954463" cy="307975"/>
          </a:xfrm>
          <a:prstGeom prst="roundRect">
            <a:avLst>
              <a:gd name="adj" fmla="val 16667"/>
            </a:avLst>
          </a:prstGeom>
          <a:solidFill>
            <a:srgbClr val="FFFFFF"/>
          </a:solidFill>
          <a:ln w="9525" algn="ctr">
            <a:solidFill>
              <a:srgbClr val="4A7EBB"/>
            </a:solidFill>
            <a:round/>
            <a:headEnd/>
            <a:tailEnd/>
          </a:ln>
        </p:spPr>
        <p:txBody>
          <a:bodyPr anchor="ct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1400" b="1">
                <a:solidFill>
                  <a:srgbClr val="000000"/>
                </a:solidFill>
                <a:latin typeface="Meiryo" panose="020B0604030504040204" pitchFamily="34" charset="-128"/>
                <a:ea typeface="Meiryo" panose="020B0604030504040204" pitchFamily="34" charset="-128"/>
              </a:rPr>
              <a:t>    地域医療人材拠点病院支援事業</a:t>
            </a:r>
          </a:p>
        </p:txBody>
      </p:sp>
      <p:sp>
        <p:nvSpPr>
          <p:cNvPr id="6209" name="テキスト ボックス 26"/>
          <p:cNvSpPr>
            <a:spLocks noChangeArrowheads="1"/>
          </p:cNvSpPr>
          <p:nvPr/>
        </p:nvSpPr>
        <p:spPr bwMode="auto">
          <a:xfrm>
            <a:off x="5805488" y="1452563"/>
            <a:ext cx="116205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en-US" altLang="ja-JP" sz="800">
                <a:latin typeface="Meiryo" panose="020B0604030504040204" pitchFamily="34" charset="-128"/>
                <a:ea typeface="Meiryo" panose="020B0604030504040204" pitchFamily="34" charset="-128"/>
              </a:rPr>
              <a:t>[</a:t>
            </a:r>
            <a:r>
              <a:rPr lang="ja-JP" altLang="en-US" sz="800">
                <a:latin typeface="Meiryo" panose="020B0604030504040204" pitchFamily="34" charset="-128"/>
                <a:ea typeface="Meiryo" panose="020B0604030504040204" pitchFamily="34" charset="-128"/>
              </a:rPr>
              <a:t>予算</a:t>
            </a:r>
            <a:r>
              <a:rPr lang="en-US" altLang="ja-JP" sz="800">
                <a:latin typeface="Meiryo" panose="020B0604030504040204" pitchFamily="34" charset="-128"/>
                <a:ea typeface="Meiryo" panose="020B0604030504040204" pitchFamily="34" charset="-128"/>
              </a:rPr>
              <a:t>52,801</a:t>
            </a:r>
            <a:r>
              <a:rPr lang="ja-JP" altLang="en-US" sz="800">
                <a:latin typeface="Meiryo" panose="020B0604030504040204" pitchFamily="34" charset="-128"/>
                <a:ea typeface="Meiryo" panose="020B0604030504040204" pitchFamily="34" charset="-128"/>
              </a:rPr>
              <a:t>千円</a:t>
            </a:r>
            <a:r>
              <a:rPr lang="en-US" altLang="ja-JP" sz="800">
                <a:latin typeface="Meiryo" panose="020B0604030504040204" pitchFamily="34" charset="-128"/>
                <a:ea typeface="Meiryo" panose="020B0604030504040204" pitchFamily="34" charset="-128"/>
              </a:rPr>
              <a:t>]</a:t>
            </a:r>
          </a:p>
        </p:txBody>
      </p:sp>
    </p:spTree>
    <p:extLst>
      <p:ext uri="{BB962C8B-B14F-4D97-AF65-F5344CB8AC3E}">
        <p14:creationId xmlns:p14="http://schemas.microsoft.com/office/powerpoint/2010/main" val="3554627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04373" y="2094082"/>
            <a:ext cx="6814686" cy="1077218"/>
          </a:xfrm>
          <a:prstGeom prst="rect">
            <a:avLst/>
          </a:prstGeom>
          <a:noFill/>
        </p:spPr>
        <p:txBody>
          <a:bodyPr wrap="none" rtlCol="0">
            <a:spAutoFit/>
          </a:bodyPr>
          <a:lstStyle/>
          <a:p>
            <a:pPr algn="ctr"/>
            <a:r>
              <a:rPr lang="ja-JP" altLang="en-US" sz="3200" dirty="0">
                <a:latin typeface="ＭＳ Ｐゴシック" panose="020B0600070205080204" pitchFamily="50" charset="-128"/>
                <a:ea typeface="ＭＳ Ｐゴシック" panose="020B0600070205080204" pitchFamily="50" charset="-128"/>
              </a:rPr>
              <a:t>報酬改定の資料</a:t>
            </a:r>
            <a:endParaRPr lang="en-US" altLang="ja-JP" sz="3200" dirty="0">
              <a:latin typeface="ＭＳ Ｐゴシック" panose="020B0600070205080204" pitchFamily="50" charset="-128"/>
              <a:ea typeface="ＭＳ Ｐゴシック" panose="020B0600070205080204" pitchFamily="50" charset="-128"/>
            </a:endParaRPr>
          </a:p>
          <a:p>
            <a:pPr algn="ctr"/>
            <a:r>
              <a:rPr lang="ja-JP" altLang="en-US" sz="3200" dirty="0">
                <a:latin typeface="ＭＳ Ｐゴシック" panose="020B0600070205080204" pitchFamily="50" charset="-128"/>
                <a:ea typeface="ＭＳ Ｐゴシック" panose="020B0600070205080204" pitchFamily="50" charset="-128"/>
              </a:rPr>
              <a:t>地域包括ケア、療養病床、介護医療院</a:t>
            </a:r>
            <a:endParaRPr lang="en-US" altLang="ja-JP" sz="3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445088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レトロスペクト">
  <a:themeElements>
    <a:clrScheme name="00office-ben">
      <a:dk1>
        <a:sysClr val="windowText" lastClr="000000"/>
      </a:dk1>
      <a:lt1>
        <a:sysClr val="window" lastClr="FFFFFF"/>
      </a:lt1>
      <a:dk2>
        <a:srgbClr val="1F497D"/>
      </a:dk2>
      <a:lt2>
        <a:srgbClr val="EBE6E5"/>
      </a:lt2>
      <a:accent1>
        <a:srgbClr val="0070C0"/>
      </a:accent1>
      <a:accent2>
        <a:srgbClr val="C00000"/>
      </a:accent2>
      <a:accent3>
        <a:srgbClr val="108645"/>
      </a:accent3>
      <a:accent4>
        <a:srgbClr val="7030A0"/>
      </a:accent4>
      <a:accent5>
        <a:srgbClr val="00B0F0"/>
      </a:accent5>
      <a:accent6>
        <a:srgbClr val="FF9900"/>
      </a:accent6>
      <a:hlink>
        <a:srgbClr val="0033CC"/>
      </a:hlink>
      <a:folHlink>
        <a:srgbClr val="660066"/>
      </a:folHlink>
    </a:clrScheme>
    <a:fontScheme name="メイリオArial">
      <a:majorFont>
        <a:latin typeface="Arial"/>
        <a:ea typeface="メイリオ"/>
        <a:cs typeface=""/>
      </a:majorFont>
      <a:minorFont>
        <a:latin typeface="Arial"/>
        <a:ea typeface="メイリオ"/>
        <a:cs typeface=""/>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10981</TotalTime>
  <Words>1324</Words>
  <Application>Microsoft Office PowerPoint</Application>
  <PresentationFormat>A4 210 x 297 mm</PresentationFormat>
  <Paragraphs>261</Paragraphs>
  <Slides>11</Slides>
  <Notes>4</Notes>
  <HiddenSlides>0</HiddenSlides>
  <MMClips>0</MMClips>
  <ScaleCrop>false</ScaleCrop>
  <HeadingPairs>
    <vt:vector size="4" baseType="variant">
      <vt:variant>
        <vt:lpstr>テーマ</vt:lpstr>
      </vt:variant>
      <vt:variant>
        <vt:i4>2</vt:i4>
      </vt:variant>
      <vt:variant>
        <vt:lpstr>スライド タイトル</vt:lpstr>
      </vt:variant>
      <vt:variant>
        <vt:i4>11</vt:i4>
      </vt:variant>
    </vt:vector>
  </HeadingPairs>
  <TitlesOfParts>
    <vt:vector size="13" baseType="lpstr">
      <vt:lpstr>レトロスペクト</vt:lpstr>
      <vt:lpstr>9_Office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長野県</cp:lastModifiedBy>
  <cp:revision>611</cp:revision>
  <cp:lastPrinted>2018-08-16T04:44:48Z</cp:lastPrinted>
  <dcterms:created xsi:type="dcterms:W3CDTF">2017-04-19T07:11:45Z</dcterms:created>
  <dcterms:modified xsi:type="dcterms:W3CDTF">2018-09-19T07:53:26Z</dcterms:modified>
</cp:coreProperties>
</file>