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5" r:id="rId5"/>
  </p:sldMasterIdLst>
  <p:notesMasterIdLst>
    <p:notesMasterId r:id="rId23"/>
  </p:notesMasterIdLst>
  <p:handoutMasterIdLst>
    <p:handoutMasterId r:id="rId24"/>
  </p:handoutMasterIdLst>
  <p:sldIdLst>
    <p:sldId id="1024" r:id="rId6"/>
    <p:sldId id="1006" r:id="rId7"/>
    <p:sldId id="1008" r:id="rId8"/>
    <p:sldId id="1009" r:id="rId9"/>
    <p:sldId id="1016" r:id="rId10"/>
    <p:sldId id="1010" r:id="rId11"/>
    <p:sldId id="1023" r:id="rId12"/>
    <p:sldId id="1012" r:id="rId13"/>
    <p:sldId id="1025" r:id="rId14"/>
    <p:sldId id="1013" r:id="rId15"/>
    <p:sldId id="1014" r:id="rId16"/>
    <p:sldId id="1018" r:id="rId17"/>
    <p:sldId id="1015" r:id="rId18"/>
    <p:sldId id="1017" r:id="rId19"/>
    <p:sldId id="1020" r:id="rId20"/>
    <p:sldId id="1021" r:id="rId21"/>
    <p:sldId id="1022" r:id="rId2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A85008-F5A8-C455-DF9B-A12FCE84A5EC}" name="村田　ひなの" initials="村田　ひなの" userId="S::00109341@pref.nagano.lg.jp::7db103d7-34e5-4ae3-b5c2-9f0e34327f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1D1"/>
    <a:srgbClr val="FFFFFF"/>
    <a:srgbClr val="FFECC5"/>
    <a:srgbClr val="FF0000"/>
    <a:srgbClr val="FFD44B"/>
    <a:srgbClr val="7474D2"/>
    <a:srgbClr val="EBEBF9"/>
    <a:srgbClr val="EEE3A0"/>
    <a:srgbClr val="F4EFCC"/>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00" y="5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AB391D4-5F05-489E-AC5A-EA283A20D8E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D94FC11-3C37-42A3-B6AF-EE813FDF0009}"/>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5EA7971-8530-4B6B-9F01-4D5652C16312}" type="datetimeFigureOut">
              <a:rPr kumimoji="1" lang="ja-JP" altLang="en-US" smtClean="0"/>
              <a:t>2024/7/3</a:t>
            </a:fld>
            <a:endParaRPr kumimoji="1" lang="ja-JP" altLang="en-US"/>
          </a:p>
        </p:txBody>
      </p:sp>
      <p:sp>
        <p:nvSpPr>
          <p:cNvPr id="4" name="フッター プレースホルダー 3">
            <a:extLst>
              <a:ext uri="{FF2B5EF4-FFF2-40B4-BE49-F238E27FC236}">
                <a16:creationId xmlns:a16="http://schemas.microsoft.com/office/drawing/2014/main" id="{E2338EB2-33F3-4008-B524-FEAB45BB57C8}"/>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9DE773D-6D61-4ACB-8C58-5DFB262EC145}"/>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607205F-AB61-4F47-9AB0-7FD3DF8795DB}" type="slidenum">
              <a:rPr kumimoji="1" lang="ja-JP" altLang="en-US" smtClean="0"/>
              <a:t>‹#›</a:t>
            </a:fld>
            <a:endParaRPr kumimoji="1" lang="ja-JP" altLang="en-US"/>
          </a:p>
        </p:txBody>
      </p:sp>
    </p:spTree>
    <p:extLst>
      <p:ext uri="{BB962C8B-B14F-4D97-AF65-F5344CB8AC3E}">
        <p14:creationId xmlns:p14="http://schemas.microsoft.com/office/powerpoint/2010/main" val="3457304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35" tIns="45717" rIns="91435"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35" tIns="45717" rIns="91435" bIns="45717" rtlCol="0"/>
          <a:lstStyle>
            <a:lvl1pPr algn="r">
              <a:defRPr sz="1200"/>
            </a:lvl1pPr>
          </a:lstStyle>
          <a:p>
            <a:fld id="{68954ACB-256B-402C-961B-5D2242279E68}" type="datetimeFigureOut">
              <a:rPr kumimoji="1" lang="ja-JP" altLang="en-US" smtClean="0"/>
              <a:pPr/>
              <a:t>2024/7/3</a:t>
            </a:fld>
            <a:endParaRPr kumimoji="1" lang="ja-JP" altLang="en-US"/>
          </a:p>
        </p:txBody>
      </p:sp>
      <p:sp>
        <p:nvSpPr>
          <p:cNvPr id="4" name="スライド イメージ プレースホルダー 3"/>
          <p:cNvSpPr>
            <a:spLocks noGrp="1" noRot="1" noChangeAspect="1"/>
          </p:cNvSpPr>
          <p:nvPr>
            <p:ph type="sldImg" idx="2"/>
          </p:nvPr>
        </p:nvSpPr>
        <p:spPr>
          <a:xfrm>
            <a:off x="-1133475" y="614363"/>
            <a:ext cx="9072563" cy="5103812"/>
          </a:xfrm>
          <a:prstGeom prst="rect">
            <a:avLst/>
          </a:prstGeom>
          <a:noFill/>
          <a:ln w="12700">
            <a:solidFill>
              <a:prstClr val="black"/>
            </a:solidFill>
          </a:ln>
        </p:spPr>
        <p:txBody>
          <a:bodyPr vert="horz" lIns="91435" tIns="45717" rIns="91435" bIns="45717" rtlCol="0" anchor="ctr"/>
          <a:lstStyle/>
          <a:p>
            <a:endParaRPr lang="ja-JP" altLang="en-US"/>
          </a:p>
        </p:txBody>
      </p:sp>
      <p:sp>
        <p:nvSpPr>
          <p:cNvPr id="5" name="ノート プレースホルダー 4"/>
          <p:cNvSpPr>
            <a:spLocks noGrp="1"/>
          </p:cNvSpPr>
          <p:nvPr>
            <p:ph type="body" sz="quarter" idx="3"/>
          </p:nvPr>
        </p:nvSpPr>
        <p:spPr>
          <a:xfrm>
            <a:off x="680721" y="5825724"/>
            <a:ext cx="5445760" cy="3913614"/>
          </a:xfrm>
          <a:prstGeom prst="rect">
            <a:avLst/>
          </a:prstGeom>
        </p:spPr>
        <p:txBody>
          <a:bodyPr vert="horz" lIns="91435" tIns="45717" rIns="91435"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5" tIns="45717" rIns="91435"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5" tIns="45717" rIns="91435" bIns="45717" rtlCol="0" anchor="b"/>
          <a:lstStyle>
            <a:lvl1pPr algn="r">
              <a:defRPr sz="1200"/>
            </a:lvl1pPr>
          </a:lstStyle>
          <a:p>
            <a:fld id="{7D5BA127-748F-4A1A-A586-171BB80CB880}" type="slidenum">
              <a:rPr kumimoji="1" lang="ja-JP" altLang="en-US" smtClean="0"/>
              <a:pPr/>
              <a:t>‹#›</a:t>
            </a:fld>
            <a:endParaRPr kumimoji="1" lang="ja-JP" altLang="en-US"/>
          </a:p>
        </p:txBody>
      </p:sp>
    </p:spTree>
    <p:extLst>
      <p:ext uri="{BB962C8B-B14F-4D97-AF65-F5344CB8AC3E}">
        <p14:creationId xmlns:p14="http://schemas.microsoft.com/office/powerpoint/2010/main" val="4586396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700" kern="1200">
        <a:solidFill>
          <a:schemeClr val="tx1"/>
        </a:solidFill>
        <a:latin typeface="+mn-lt"/>
        <a:ea typeface="+mn-ea"/>
        <a:cs typeface="+mn-cs"/>
      </a:defRPr>
    </a:lvl1pPr>
    <a:lvl2pPr marL="457200" algn="l" defTabSz="914400" rtl="0" eaLnBrk="1" latinLnBrk="0" hangingPunct="1">
      <a:defRPr kumimoji="1" sz="700" kern="1200">
        <a:solidFill>
          <a:schemeClr val="tx1"/>
        </a:solidFill>
        <a:latin typeface="+mn-lt"/>
        <a:ea typeface="+mn-ea"/>
        <a:cs typeface="+mn-cs"/>
      </a:defRPr>
    </a:lvl2pPr>
    <a:lvl3pPr marL="914400" algn="l" defTabSz="914400" rtl="0" eaLnBrk="1" latinLnBrk="0" hangingPunct="1">
      <a:defRPr kumimoji="1" sz="700" kern="1200">
        <a:solidFill>
          <a:schemeClr val="tx1"/>
        </a:solidFill>
        <a:latin typeface="+mn-lt"/>
        <a:ea typeface="+mn-ea"/>
        <a:cs typeface="+mn-cs"/>
      </a:defRPr>
    </a:lvl3pPr>
    <a:lvl4pPr marL="1371600" algn="l" defTabSz="914400" rtl="0" eaLnBrk="1" latinLnBrk="0" hangingPunct="1">
      <a:defRPr kumimoji="1" sz="700" kern="1200">
        <a:solidFill>
          <a:schemeClr val="tx1"/>
        </a:solidFill>
        <a:latin typeface="+mn-lt"/>
        <a:ea typeface="+mn-ea"/>
        <a:cs typeface="+mn-cs"/>
      </a:defRPr>
    </a:lvl4pPr>
    <a:lvl5pPr marL="1828800" algn="l" defTabSz="914400" rtl="0" eaLnBrk="1" latinLnBrk="0" hangingPunct="1">
      <a:defRPr kumimoji="1" sz="7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7D5BA127-748F-4A1A-A586-171BB80CB880}" type="slidenum">
              <a:rPr kumimoji="1" lang="ja-JP" altLang="en-US" smtClean="0"/>
              <a:pPr/>
              <a:t>1</a:t>
            </a:fld>
            <a:endParaRPr kumimoji="1" lang="ja-JP" altLang="en-US"/>
          </a:p>
        </p:txBody>
      </p:sp>
    </p:spTree>
    <p:extLst>
      <p:ext uri="{BB962C8B-B14F-4D97-AF65-F5344CB8AC3E}">
        <p14:creationId xmlns:p14="http://schemas.microsoft.com/office/powerpoint/2010/main" val="942958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D5BA127-748F-4A1A-A586-171BB80CB880}" type="slidenum">
              <a:rPr kumimoji="1" lang="ja-JP" altLang="en-US" smtClean="0"/>
              <a:pPr/>
              <a:t>10</a:t>
            </a:fld>
            <a:endParaRPr kumimoji="1" lang="ja-JP" altLang="en-US"/>
          </a:p>
        </p:txBody>
      </p:sp>
    </p:spTree>
    <p:extLst>
      <p:ext uri="{BB962C8B-B14F-4D97-AF65-F5344CB8AC3E}">
        <p14:creationId xmlns:p14="http://schemas.microsoft.com/office/powerpoint/2010/main" val="2708180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D5BA127-748F-4A1A-A586-171BB80CB880}" type="slidenum">
              <a:rPr kumimoji="1" lang="ja-JP" altLang="en-US" smtClean="0"/>
              <a:pPr/>
              <a:t>14</a:t>
            </a:fld>
            <a:endParaRPr kumimoji="1" lang="ja-JP" altLang="en-US"/>
          </a:p>
        </p:txBody>
      </p:sp>
    </p:spTree>
    <p:extLst>
      <p:ext uri="{BB962C8B-B14F-4D97-AF65-F5344CB8AC3E}">
        <p14:creationId xmlns:p14="http://schemas.microsoft.com/office/powerpoint/2010/main" val="524147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D5BA127-748F-4A1A-A586-171BB80CB880}" type="slidenum">
              <a:rPr kumimoji="1" lang="ja-JP" altLang="en-US" smtClean="0"/>
              <a:pPr/>
              <a:t>15</a:t>
            </a:fld>
            <a:endParaRPr kumimoji="1" lang="ja-JP" altLang="en-US"/>
          </a:p>
        </p:txBody>
      </p:sp>
    </p:spTree>
    <p:extLst>
      <p:ext uri="{BB962C8B-B14F-4D97-AF65-F5344CB8AC3E}">
        <p14:creationId xmlns:p14="http://schemas.microsoft.com/office/powerpoint/2010/main" val="1418235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D5BA127-748F-4A1A-A586-171BB80CB880}" type="slidenum">
              <a:rPr kumimoji="1" lang="ja-JP" altLang="en-US" smtClean="0"/>
              <a:pPr/>
              <a:t>16</a:t>
            </a:fld>
            <a:endParaRPr kumimoji="1" lang="ja-JP" altLang="en-US"/>
          </a:p>
        </p:txBody>
      </p:sp>
    </p:spTree>
    <p:extLst>
      <p:ext uri="{BB962C8B-B14F-4D97-AF65-F5344CB8AC3E}">
        <p14:creationId xmlns:p14="http://schemas.microsoft.com/office/powerpoint/2010/main" val="351042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D5BA127-748F-4A1A-A586-171BB80CB880}" type="slidenum">
              <a:rPr kumimoji="1" lang="ja-JP" altLang="en-US" smtClean="0"/>
              <a:pPr/>
              <a:t>17</a:t>
            </a:fld>
            <a:endParaRPr kumimoji="1" lang="ja-JP" altLang="en-US"/>
          </a:p>
        </p:txBody>
      </p:sp>
    </p:spTree>
    <p:extLst>
      <p:ext uri="{BB962C8B-B14F-4D97-AF65-F5344CB8AC3E}">
        <p14:creationId xmlns:p14="http://schemas.microsoft.com/office/powerpoint/2010/main" val="513000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828800" y="3886200"/>
            <a:ext cx="8534400" cy="1752600"/>
          </a:xfrm>
        </p:spPr>
        <p:txBody>
          <a:bodyPr/>
          <a:lstStyle>
            <a:lvl1pPr marL="0" indent="0" algn="ctr">
              <a:buNone/>
              <a:defRPr sz="2400">
                <a:solidFill>
                  <a:schemeClr val="tx1"/>
                </a:solidFill>
              </a:defRPr>
            </a:lvl1pPr>
            <a:lvl2pPr marL="457198" indent="0" algn="ctr">
              <a:buNone/>
              <a:defRPr/>
            </a:lvl2pPr>
            <a:lvl3pPr marL="914395" indent="0" algn="ctr">
              <a:buNone/>
              <a:defRPr/>
            </a:lvl3pPr>
            <a:lvl4pPr marL="1371592" indent="0" algn="ctr">
              <a:buNone/>
              <a:defRPr/>
            </a:lvl4pPr>
            <a:lvl5pPr marL="1828789" indent="0" algn="ctr">
              <a:buNone/>
              <a:defRPr/>
            </a:lvl5pPr>
            <a:lvl6pPr marL="2285987" indent="0" algn="ctr">
              <a:buNone/>
              <a:defRPr/>
            </a:lvl6pPr>
            <a:lvl7pPr marL="2743185" indent="0" algn="ctr">
              <a:buNone/>
              <a:defRPr/>
            </a:lvl7pPr>
            <a:lvl8pPr marL="3200381" indent="0" algn="ctr">
              <a:buNone/>
              <a:defRPr/>
            </a:lvl8pPr>
            <a:lvl9pPr marL="3657579" indent="0" algn="ctr">
              <a:buNone/>
              <a:defRPr/>
            </a:lvl9pPr>
          </a:lstStyle>
          <a:p>
            <a:r>
              <a:rPr lang="ja-JP" altLang="en-US"/>
              <a:t>マスタ サブタイトルの書式設定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9370E254-E57A-4695-85EB-EB5CDF1D4E95}" type="slidenum">
              <a:rPr lang="en-US" altLang="ja-JP">
                <a:solidFill>
                  <a:srgbClr val="000000"/>
                </a:solidFill>
              </a:rPr>
              <a:pPr>
                <a:defRPr/>
              </a:pPr>
              <a:t>‹#›</a:t>
            </a:fld>
            <a:endParaRPr lang="en-US" altLang="ja-JP">
              <a:solidFill>
                <a:srgbClr val="000000"/>
              </a:solidFill>
            </a:endParaRPr>
          </a:p>
        </p:txBody>
      </p:sp>
      <p:sp>
        <p:nvSpPr>
          <p:cNvPr id="7" name="タイトル 6"/>
          <p:cNvSpPr>
            <a:spLocks noGrp="1"/>
          </p:cNvSpPr>
          <p:nvPr>
            <p:ph type="title"/>
          </p:nvPr>
        </p:nvSpPr>
        <p:spPr>
          <a:xfrm>
            <a:off x="1392766" y="2692400"/>
            <a:ext cx="9406468" cy="1193800"/>
          </a:xfrm>
        </p:spPr>
        <p:txBody>
          <a:bodyPr/>
          <a:lstStyle>
            <a:lvl1pPr>
              <a:defRPr sz="5400"/>
            </a:lvl1pPr>
          </a:lstStyle>
          <a:p>
            <a:r>
              <a:rPr kumimoji="1" lang="ja-JP" altLang="en-US"/>
              <a:t>マスター タイトルの書式設定</a:t>
            </a:r>
          </a:p>
        </p:txBody>
      </p:sp>
      <p:sp>
        <p:nvSpPr>
          <p:cNvPr id="2" name="フッター プレースホルダー 1">
            <a:extLst>
              <a:ext uri="{FF2B5EF4-FFF2-40B4-BE49-F238E27FC236}">
                <a16:creationId xmlns:a16="http://schemas.microsoft.com/office/drawing/2014/main" id="{89EA95FD-6168-445B-9E02-E9DD0CCB9E5F}"/>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232836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solidFill>
                  <a:schemeClr val="accent6">
                    <a:lumMod val="75000"/>
                  </a:schemeClr>
                </a:solidFill>
                <a:latin typeface="Meiryo UI" panose="020B0604030504040204" pitchFamily="50" charset="-128"/>
                <a:ea typeface="Meiryo UI" panose="020B0604030504040204" pitchFamily="50" charset="-128"/>
              </a:defRPr>
            </a:lvl1pPr>
          </a:lstStyle>
          <a:p>
            <a:pPr>
              <a:defRPr/>
            </a:pPr>
            <a:fld id="{1E8E0A84-4EAD-4242-8770-E9C1C59A2D58}" type="slidenum">
              <a:rPr lang="en-US" altLang="ja-JP" smtClean="0"/>
              <a:pPr>
                <a:defRPr/>
              </a:pPr>
              <a:t>‹#›</a:t>
            </a:fld>
            <a:endParaRPr lang="en-US" altLang="ja-JP"/>
          </a:p>
        </p:txBody>
      </p:sp>
      <p:cxnSp>
        <p:nvCxnSpPr>
          <p:cNvPr id="7" name="直線コネクタ 6"/>
          <p:cNvCxnSpPr/>
          <p:nvPr userDrawn="1"/>
        </p:nvCxnSpPr>
        <p:spPr bwMode="auto">
          <a:xfrm>
            <a:off x="0" y="705284"/>
            <a:ext cx="11201610" cy="0"/>
          </a:xfrm>
          <a:prstGeom prst="line">
            <a:avLst/>
          </a:prstGeom>
          <a:noFill/>
          <a:ln w="76200" cap="flat" cmpd="sng" algn="ctr">
            <a:gradFill flip="none" rotWithShape="1">
              <a:gsLst>
                <a:gs pos="0">
                  <a:schemeClr val="accent6"/>
                </a:gs>
                <a:gs pos="49000">
                  <a:srgbClr val="7474D2"/>
                </a:gs>
                <a:gs pos="97196">
                  <a:schemeClr val="bg1"/>
                </a:gs>
                <a:gs pos="69000">
                  <a:srgbClr val="EBEBF9"/>
                </a:gs>
              </a:gsLst>
              <a:lin ang="0" scaled="1"/>
              <a:tileRect/>
            </a:gradFill>
            <a:prstDash val="solid"/>
            <a:round/>
            <a:headEnd type="none" w="med" len="med"/>
            <a:tailEnd type="none" w="med" len="med"/>
          </a:ln>
          <a:effectLst/>
        </p:spPr>
      </p:cxnSp>
      <p:sp>
        <p:nvSpPr>
          <p:cNvPr id="8" name="フッター プレースホルダー 7">
            <a:extLst>
              <a:ext uri="{FF2B5EF4-FFF2-40B4-BE49-F238E27FC236}">
                <a16:creationId xmlns:a16="http://schemas.microsoft.com/office/drawing/2014/main" id="{AC0238C9-2493-478E-9564-E663DEB7DA7A}"/>
              </a:ext>
            </a:extLst>
          </p:cNvPr>
          <p:cNvSpPr>
            <a:spLocks noGrp="1"/>
          </p:cNvSpPr>
          <p:nvPr>
            <p:ph type="ftr" sz="quarter" idx="11"/>
          </p:nvPr>
        </p:nvSpPr>
        <p:spPr/>
        <p:txBody>
          <a:bodyPr/>
          <a:lstStyle/>
          <a:p>
            <a:r>
              <a:rPr lang="en-US" altLang="ja-JP"/>
              <a:t>DX</a:t>
            </a:r>
            <a:r>
              <a:rPr lang="ja-JP" altLang="en-US"/>
              <a:t>推進課 </a:t>
            </a:r>
            <a:r>
              <a:rPr lang="en-US" altLang="ja-JP"/>
              <a:t>/</a:t>
            </a:r>
            <a:r>
              <a:rPr lang="ja-JP" altLang="en-US"/>
              <a:t> </a:t>
            </a:r>
            <a:r>
              <a:rPr lang="en-US" altLang="ja-JP"/>
              <a:t>DX</a:t>
            </a:r>
            <a:r>
              <a:rPr lang="ja-JP" altLang="en-US"/>
              <a:t> </a:t>
            </a:r>
            <a:r>
              <a:rPr lang="en-US" altLang="ja-JP"/>
              <a:t>Promotion Div.</a:t>
            </a:r>
            <a:endParaRPr lang="ja-JP" altLang="en-US"/>
          </a:p>
        </p:txBody>
      </p:sp>
    </p:spTree>
    <p:extLst>
      <p:ext uri="{BB962C8B-B14F-4D97-AF65-F5344CB8AC3E}">
        <p14:creationId xmlns:p14="http://schemas.microsoft.com/office/powerpoint/2010/main" val="892122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787791"/>
            <a:ext cx="2743200" cy="533837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787791"/>
            <a:ext cx="8026400" cy="533837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EADD6D73-46A6-4717-BA8D-B9BDB4E8775C}" type="slidenum">
              <a:rPr lang="en-US" altLang="ja-JP">
                <a:solidFill>
                  <a:srgbClr val="000000"/>
                </a:solidFill>
              </a:rPr>
              <a:pPr>
                <a:defRPr/>
              </a:pPr>
              <a:t>‹#›</a:t>
            </a:fld>
            <a:endParaRPr lang="en-US" altLang="ja-JP">
              <a:solidFill>
                <a:srgbClr val="000000"/>
              </a:solidFill>
            </a:endParaRPr>
          </a:p>
        </p:txBody>
      </p:sp>
      <p:sp>
        <p:nvSpPr>
          <p:cNvPr id="7" name="フッター プレースホルダー 6">
            <a:extLst>
              <a:ext uri="{FF2B5EF4-FFF2-40B4-BE49-F238E27FC236}">
                <a16:creationId xmlns:a16="http://schemas.microsoft.com/office/drawing/2014/main" id="{9BC84061-7FA5-4E5D-981E-A2178BFCF52D}"/>
              </a:ext>
            </a:extLst>
          </p:cNvPr>
          <p:cNvSpPr>
            <a:spLocks noGrp="1"/>
          </p:cNvSpPr>
          <p:nvPr>
            <p:ph type="ftr" sz="quarter" idx="11"/>
          </p:nvPr>
        </p:nvSpPr>
        <p:spPr/>
        <p:txBody>
          <a:bodyPr/>
          <a:lstStyle/>
          <a:p>
            <a:r>
              <a:rPr lang="en-US" altLang="ja-JP"/>
              <a:t>DX</a:t>
            </a:r>
            <a:r>
              <a:rPr lang="ja-JP" altLang="en-US"/>
              <a:t>推進課 </a:t>
            </a:r>
            <a:r>
              <a:rPr lang="en-US" altLang="ja-JP"/>
              <a:t>/</a:t>
            </a:r>
            <a:r>
              <a:rPr lang="ja-JP" altLang="en-US"/>
              <a:t> </a:t>
            </a:r>
            <a:r>
              <a:rPr lang="en-US" altLang="ja-JP"/>
              <a:t>DX</a:t>
            </a:r>
            <a:r>
              <a:rPr lang="ja-JP" altLang="en-US"/>
              <a:t> </a:t>
            </a:r>
            <a:r>
              <a:rPr lang="en-US" altLang="ja-JP"/>
              <a:t>Promotion Div.</a:t>
            </a:r>
            <a:endParaRPr lang="ja-JP" altLang="en-US"/>
          </a:p>
        </p:txBody>
      </p:sp>
    </p:spTree>
    <p:extLst>
      <p:ext uri="{BB962C8B-B14F-4D97-AF65-F5344CB8AC3E}">
        <p14:creationId xmlns:p14="http://schemas.microsoft.com/office/powerpoint/2010/main" val="3880097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pPr fontAlgn="base">
              <a:spcBef>
                <a:spcPct val="0"/>
              </a:spcBef>
              <a:spcAft>
                <a:spcPct val="0"/>
              </a:spcAft>
              <a:defRPr/>
            </a:pPr>
            <a:fld id="{E54A31F8-AB12-4BBE-B1AD-EF45C4B960C3}"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cxnSp>
        <p:nvCxnSpPr>
          <p:cNvPr id="5" name="直線コネクタ 4"/>
          <p:cNvCxnSpPr/>
          <p:nvPr userDrawn="1"/>
        </p:nvCxnSpPr>
        <p:spPr bwMode="auto">
          <a:xfrm>
            <a:off x="0" y="705284"/>
            <a:ext cx="11201610" cy="0"/>
          </a:xfrm>
          <a:prstGeom prst="line">
            <a:avLst/>
          </a:prstGeom>
          <a:noFill/>
          <a:ln w="76200" cap="flat" cmpd="sng" algn="ctr">
            <a:gradFill flip="none" rotWithShape="1">
              <a:gsLst>
                <a:gs pos="0">
                  <a:schemeClr val="accent6"/>
                </a:gs>
                <a:gs pos="49000">
                  <a:srgbClr val="7474D2"/>
                </a:gs>
                <a:gs pos="97196">
                  <a:schemeClr val="bg1"/>
                </a:gs>
                <a:gs pos="69000">
                  <a:srgbClr val="EBEBF9"/>
                </a:gs>
              </a:gsLst>
              <a:lin ang="0" scaled="1"/>
              <a:tileRect/>
            </a:gradFill>
            <a:prstDash val="solid"/>
            <a:round/>
            <a:headEnd type="none" w="med" len="med"/>
            <a:tailEnd type="none" w="med" len="med"/>
          </a:ln>
          <a:effectLst/>
        </p:spPr>
      </p:cxnSp>
      <p:sp>
        <p:nvSpPr>
          <p:cNvPr id="7" name="フッター プレースホルダー 6">
            <a:extLst>
              <a:ext uri="{FF2B5EF4-FFF2-40B4-BE49-F238E27FC236}">
                <a16:creationId xmlns:a16="http://schemas.microsoft.com/office/drawing/2014/main" id="{243EA586-2261-4F21-87B5-673FADEE36F0}"/>
              </a:ext>
            </a:extLst>
          </p:cNvPr>
          <p:cNvSpPr>
            <a:spLocks noGrp="1"/>
          </p:cNvSpPr>
          <p:nvPr>
            <p:ph type="ftr" sz="quarter" idx="11"/>
          </p:nvPr>
        </p:nvSpPr>
        <p:spPr/>
        <p:txBody>
          <a:bodyPr/>
          <a:lstStyle/>
          <a:p>
            <a:r>
              <a:rPr lang="en-US" altLang="ja-JP"/>
              <a:t>DX</a:t>
            </a:r>
            <a:r>
              <a:rPr lang="ja-JP" altLang="en-US"/>
              <a:t>推進課 </a:t>
            </a:r>
            <a:r>
              <a:rPr lang="en-US" altLang="ja-JP"/>
              <a:t>/</a:t>
            </a:r>
            <a:r>
              <a:rPr lang="ja-JP" altLang="en-US"/>
              <a:t> </a:t>
            </a:r>
            <a:r>
              <a:rPr lang="en-US" altLang="ja-JP"/>
              <a:t>DX</a:t>
            </a:r>
            <a:r>
              <a:rPr lang="ja-JP" altLang="en-US"/>
              <a:t> </a:t>
            </a:r>
            <a:r>
              <a:rPr lang="en-US" altLang="ja-JP"/>
              <a:t>Promotion Div.</a:t>
            </a:r>
            <a:endParaRPr lang="ja-JP" altLang="en-US"/>
          </a:p>
        </p:txBody>
      </p:sp>
    </p:spTree>
    <p:extLst>
      <p:ext uri="{BB962C8B-B14F-4D97-AF65-F5344CB8AC3E}">
        <p14:creationId xmlns:p14="http://schemas.microsoft.com/office/powerpoint/2010/main" val="430885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0614B1-3079-46E6-8437-C31B1009870E}"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2DA5C7-7F6F-4B22-94FA-6C047A6FE351}" type="slidenum">
              <a:rPr kumimoji="1" lang="ja-JP" altLang="en-US" smtClean="0"/>
              <a:t>‹#›</a:t>
            </a:fld>
            <a:endParaRPr kumimoji="1" lang="ja-JP" altLang="en-US"/>
          </a:p>
        </p:txBody>
      </p:sp>
    </p:spTree>
    <p:extLst>
      <p:ext uri="{BB962C8B-B14F-4D97-AF65-F5344CB8AC3E}">
        <p14:creationId xmlns:p14="http://schemas.microsoft.com/office/powerpoint/2010/main" val="2436632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0614B1-3079-46E6-8437-C31B1009870E}" type="datetimeFigureOut">
              <a:rPr kumimoji="1" lang="ja-JP" altLang="en-US" smtClean="0"/>
              <a:t>2024/7/3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2DA5C7-7F6F-4B22-94FA-6C047A6FE351}" type="slidenum">
              <a:rPr kumimoji="1" lang="ja-JP" altLang="en-US" smtClean="0"/>
              <a:t>‹#›</a:t>
            </a:fld>
            <a:endParaRPr kumimoji="1" lang="ja-JP" altLang="en-US"/>
          </a:p>
        </p:txBody>
      </p:sp>
    </p:spTree>
    <p:extLst>
      <p:ext uri="{BB962C8B-B14F-4D97-AF65-F5344CB8AC3E}">
        <p14:creationId xmlns:p14="http://schemas.microsoft.com/office/powerpoint/2010/main" val="3079642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37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E6EBC3F0-8FD3-4F6F-8000-6AB39AF73F21}" type="slidenum">
              <a:rPr lang="en-US" altLang="ja-JP">
                <a:solidFill>
                  <a:srgbClr val="000000"/>
                </a:solidFill>
              </a:rPr>
              <a:pPr>
                <a:defRPr/>
              </a:pPr>
              <a:t>‹#›</a:t>
            </a:fld>
            <a:endParaRPr lang="en-US" altLang="ja-JP">
              <a:solidFill>
                <a:srgbClr val="000000"/>
              </a:solidFill>
            </a:endParaRPr>
          </a:p>
        </p:txBody>
      </p:sp>
      <p:cxnSp>
        <p:nvCxnSpPr>
          <p:cNvPr id="10" name="直線コネクタ 9"/>
          <p:cNvCxnSpPr/>
          <p:nvPr userDrawn="1"/>
        </p:nvCxnSpPr>
        <p:spPr bwMode="auto">
          <a:xfrm>
            <a:off x="0" y="705284"/>
            <a:ext cx="11201610" cy="0"/>
          </a:xfrm>
          <a:prstGeom prst="line">
            <a:avLst/>
          </a:prstGeom>
          <a:noFill/>
          <a:ln w="76200" cap="flat" cmpd="sng" algn="ctr">
            <a:gradFill flip="none" rotWithShape="1">
              <a:gsLst>
                <a:gs pos="0">
                  <a:schemeClr val="accent6"/>
                </a:gs>
                <a:gs pos="49000">
                  <a:srgbClr val="7474D2"/>
                </a:gs>
                <a:gs pos="97196">
                  <a:schemeClr val="bg1"/>
                </a:gs>
                <a:gs pos="69000">
                  <a:srgbClr val="EBEBF9"/>
                </a:gs>
              </a:gsLst>
              <a:lin ang="0" scaled="1"/>
              <a:tileRect/>
            </a:gradFill>
            <a:prstDash val="solid"/>
            <a:round/>
            <a:headEnd type="none" w="med" len="med"/>
            <a:tailEnd type="none" w="med" len="med"/>
          </a:ln>
          <a:effectLst/>
        </p:spPr>
      </p:cxnSp>
      <p:sp>
        <p:nvSpPr>
          <p:cNvPr id="6" name="フッター プレースホルダー 5">
            <a:extLst>
              <a:ext uri="{FF2B5EF4-FFF2-40B4-BE49-F238E27FC236}">
                <a16:creationId xmlns:a16="http://schemas.microsoft.com/office/drawing/2014/main" id="{0903804A-207F-4F3E-BDAF-ED2F8C930E5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1331351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612EEEC3-977B-4CDF-B1D7-9E71AEB10FAC}" type="slidenum">
              <a:rPr lang="en-US" altLang="ja-JP">
                <a:solidFill>
                  <a:srgbClr val="000000"/>
                </a:solidFill>
              </a:rPr>
              <a:pPr>
                <a:defRPr/>
              </a:pPr>
              <a:t>‹#›</a:t>
            </a:fld>
            <a:endParaRPr lang="en-US" altLang="ja-JP">
              <a:solidFill>
                <a:srgbClr val="000000"/>
              </a:solidFill>
            </a:endParaRPr>
          </a:p>
        </p:txBody>
      </p:sp>
      <p:sp>
        <p:nvSpPr>
          <p:cNvPr id="7" name="フッター プレースホルダー 6">
            <a:extLst>
              <a:ext uri="{FF2B5EF4-FFF2-40B4-BE49-F238E27FC236}">
                <a16:creationId xmlns:a16="http://schemas.microsoft.com/office/drawing/2014/main" id="{A56EF97B-0119-4284-93F9-40821ED5E3A7}"/>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727974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6AA49A83-DA36-45B4-95C7-04D96A856CF2}" type="slidenum">
              <a:rPr lang="en-US" altLang="ja-JP">
                <a:solidFill>
                  <a:srgbClr val="000000"/>
                </a:solidFill>
              </a:rPr>
              <a:pPr>
                <a:defRPr/>
              </a:pPr>
              <a:t>‹#›</a:t>
            </a:fld>
            <a:endParaRPr lang="en-US" altLang="ja-JP">
              <a:solidFill>
                <a:srgbClr val="000000"/>
              </a:solidFill>
            </a:endParaRPr>
          </a:p>
        </p:txBody>
      </p:sp>
      <p:cxnSp>
        <p:nvCxnSpPr>
          <p:cNvPr id="7" name="直線コネクタ 6"/>
          <p:cNvCxnSpPr/>
          <p:nvPr userDrawn="1"/>
        </p:nvCxnSpPr>
        <p:spPr bwMode="auto">
          <a:xfrm>
            <a:off x="0" y="705284"/>
            <a:ext cx="11201610" cy="0"/>
          </a:xfrm>
          <a:prstGeom prst="line">
            <a:avLst/>
          </a:prstGeom>
          <a:noFill/>
          <a:ln w="76200" cap="flat" cmpd="sng" algn="ctr">
            <a:gradFill flip="none" rotWithShape="1">
              <a:gsLst>
                <a:gs pos="0">
                  <a:schemeClr val="accent6"/>
                </a:gs>
                <a:gs pos="49000">
                  <a:srgbClr val="7474D2"/>
                </a:gs>
                <a:gs pos="97196">
                  <a:schemeClr val="bg1"/>
                </a:gs>
                <a:gs pos="69000">
                  <a:srgbClr val="EBEBF9"/>
                </a:gs>
              </a:gsLst>
              <a:lin ang="0" scaled="1"/>
              <a:tileRect/>
            </a:gradFill>
            <a:prstDash val="solid"/>
            <a:round/>
            <a:headEnd type="none" w="med" len="med"/>
            <a:tailEnd type="none" w="med" len="med"/>
          </a:ln>
          <a:effectLst/>
        </p:spPr>
      </p:cxnSp>
      <p:sp>
        <p:nvSpPr>
          <p:cNvPr id="9" name="フッター プレースホルダー 8">
            <a:extLst>
              <a:ext uri="{FF2B5EF4-FFF2-40B4-BE49-F238E27FC236}">
                <a16:creationId xmlns:a16="http://schemas.microsoft.com/office/drawing/2014/main" id="{95AFFFC0-97D7-4F7C-A787-B3CA00615CA8}"/>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210357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9" y="1535113"/>
            <a:ext cx="5389033"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8BA1020B-327D-46C6-AFF2-CFCC6B17378F}" type="slidenum">
              <a:rPr lang="en-US" altLang="ja-JP">
                <a:solidFill>
                  <a:srgbClr val="000000"/>
                </a:solidFill>
              </a:rPr>
              <a:pPr>
                <a:defRPr/>
              </a:pPr>
              <a:t>‹#›</a:t>
            </a:fld>
            <a:endParaRPr lang="en-US" altLang="ja-JP">
              <a:solidFill>
                <a:srgbClr val="000000"/>
              </a:solidFill>
            </a:endParaRPr>
          </a:p>
        </p:txBody>
      </p:sp>
      <p:cxnSp>
        <p:nvCxnSpPr>
          <p:cNvPr id="9" name="直線コネクタ 8"/>
          <p:cNvCxnSpPr/>
          <p:nvPr userDrawn="1"/>
        </p:nvCxnSpPr>
        <p:spPr bwMode="auto">
          <a:xfrm>
            <a:off x="0" y="705284"/>
            <a:ext cx="11201610" cy="0"/>
          </a:xfrm>
          <a:prstGeom prst="line">
            <a:avLst/>
          </a:prstGeom>
          <a:noFill/>
          <a:ln w="76200" cap="flat" cmpd="sng" algn="ctr">
            <a:gradFill flip="none" rotWithShape="1">
              <a:gsLst>
                <a:gs pos="0">
                  <a:schemeClr val="accent6"/>
                </a:gs>
                <a:gs pos="49000">
                  <a:srgbClr val="7474D2"/>
                </a:gs>
                <a:gs pos="97196">
                  <a:schemeClr val="bg1"/>
                </a:gs>
                <a:gs pos="69000">
                  <a:srgbClr val="EBEBF9"/>
                </a:gs>
              </a:gsLst>
              <a:lin ang="0" scaled="1"/>
              <a:tileRect/>
            </a:gradFill>
            <a:prstDash val="solid"/>
            <a:round/>
            <a:headEnd type="none" w="med" len="med"/>
            <a:tailEnd type="none" w="med" len="med"/>
          </a:ln>
          <a:effectLst/>
        </p:spPr>
      </p:cxnSp>
      <p:sp>
        <p:nvSpPr>
          <p:cNvPr id="11" name="フッター プレースホルダー 10">
            <a:extLst>
              <a:ext uri="{FF2B5EF4-FFF2-40B4-BE49-F238E27FC236}">
                <a16:creationId xmlns:a16="http://schemas.microsoft.com/office/drawing/2014/main" id="{0DE6E186-5594-4360-9B24-9893084C78FC}"/>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3635076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5F702815-34F4-4CAB-B9BB-78A01F53C073}" type="slidenum">
              <a:rPr lang="en-US" altLang="ja-JP">
                <a:solidFill>
                  <a:srgbClr val="000000"/>
                </a:solidFill>
              </a:rPr>
              <a:pPr>
                <a:defRPr/>
              </a:pPr>
              <a:t>‹#›</a:t>
            </a:fld>
            <a:endParaRPr lang="en-US" altLang="ja-JP">
              <a:solidFill>
                <a:srgbClr val="000000"/>
              </a:solidFill>
            </a:endParaRPr>
          </a:p>
        </p:txBody>
      </p:sp>
      <p:cxnSp>
        <p:nvCxnSpPr>
          <p:cNvPr id="5" name="直線コネクタ 4"/>
          <p:cNvCxnSpPr/>
          <p:nvPr userDrawn="1"/>
        </p:nvCxnSpPr>
        <p:spPr bwMode="auto">
          <a:xfrm>
            <a:off x="0" y="705284"/>
            <a:ext cx="11201610" cy="0"/>
          </a:xfrm>
          <a:prstGeom prst="line">
            <a:avLst/>
          </a:prstGeom>
          <a:noFill/>
          <a:ln w="76200" cap="flat" cmpd="sng" algn="ctr">
            <a:gradFill flip="none" rotWithShape="1">
              <a:gsLst>
                <a:gs pos="0">
                  <a:schemeClr val="accent6"/>
                </a:gs>
                <a:gs pos="49000">
                  <a:srgbClr val="7474D2"/>
                </a:gs>
                <a:gs pos="97196">
                  <a:schemeClr val="bg1"/>
                </a:gs>
                <a:gs pos="69000">
                  <a:srgbClr val="EBEBF9"/>
                </a:gs>
              </a:gsLst>
              <a:lin ang="0" scaled="1"/>
              <a:tileRect/>
            </a:gradFill>
            <a:prstDash val="solid"/>
            <a:round/>
            <a:headEnd type="none" w="med" len="med"/>
            <a:tailEnd type="none" w="med" len="med"/>
          </a:ln>
          <a:effectLst/>
        </p:spPr>
      </p:cxnSp>
      <p:sp>
        <p:nvSpPr>
          <p:cNvPr id="7" name="フッター プレースホルダー 6">
            <a:extLst>
              <a:ext uri="{FF2B5EF4-FFF2-40B4-BE49-F238E27FC236}">
                <a16:creationId xmlns:a16="http://schemas.microsoft.com/office/drawing/2014/main" id="{88237C1E-E2BA-4639-90EC-9548944F8017}"/>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3811181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073C13E-0972-46F2-9752-7855F9CC0BF3}" type="slidenum">
              <a:rPr lang="en-US" altLang="ja-JP">
                <a:solidFill>
                  <a:srgbClr val="000000"/>
                </a:solidFill>
              </a:rPr>
              <a:pPr>
                <a:defRPr/>
              </a:pPr>
              <a:t>‹#›</a:t>
            </a:fld>
            <a:endParaRPr lang="en-US" altLang="ja-JP">
              <a:solidFill>
                <a:srgbClr val="000000"/>
              </a:solidFill>
            </a:endParaRPr>
          </a:p>
        </p:txBody>
      </p:sp>
      <p:sp>
        <p:nvSpPr>
          <p:cNvPr id="4" name="フッター プレースホルダー 3">
            <a:extLst>
              <a:ext uri="{FF2B5EF4-FFF2-40B4-BE49-F238E27FC236}">
                <a16:creationId xmlns:a16="http://schemas.microsoft.com/office/drawing/2014/main" id="{C04CE2B9-B8AA-40A8-AF3D-554513D9AFB6}"/>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4240716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731835"/>
            <a:ext cx="4011084" cy="70326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5" y="731835"/>
            <a:ext cx="6815667" cy="5394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3"/>
            <a:ext cx="4011084"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D31357C8-F49F-4FEE-9D7F-D621F3333280}" type="slidenum">
              <a:rPr lang="en-US" altLang="ja-JP">
                <a:solidFill>
                  <a:srgbClr val="000000"/>
                </a:solidFill>
              </a:rPr>
              <a:pPr>
                <a:defRPr/>
              </a:pPr>
              <a:t>‹#›</a:t>
            </a:fld>
            <a:endParaRPr lang="en-US" altLang="ja-JP">
              <a:solidFill>
                <a:srgbClr val="000000"/>
              </a:solidFill>
            </a:endParaRPr>
          </a:p>
        </p:txBody>
      </p:sp>
      <p:sp>
        <p:nvSpPr>
          <p:cNvPr id="7" name="フッター プレースホルダー 6">
            <a:extLst>
              <a:ext uri="{FF2B5EF4-FFF2-40B4-BE49-F238E27FC236}">
                <a16:creationId xmlns:a16="http://schemas.microsoft.com/office/drawing/2014/main" id="{8856AC0C-3E29-4834-9A96-B6B38429DA51}"/>
              </a:ext>
            </a:extLst>
          </p:cNvPr>
          <p:cNvSpPr>
            <a:spLocks noGrp="1"/>
          </p:cNvSpPr>
          <p:nvPr>
            <p:ph type="ftr" sz="quarter" idx="11"/>
          </p:nvPr>
        </p:nvSpPr>
        <p:spPr/>
        <p:txBody>
          <a:bodyPr/>
          <a:lstStyle/>
          <a:p>
            <a:r>
              <a:rPr lang="en-US" altLang="ja-JP"/>
              <a:t>DX</a:t>
            </a:r>
            <a:r>
              <a:rPr lang="ja-JP" altLang="en-US"/>
              <a:t>推進課 </a:t>
            </a:r>
            <a:r>
              <a:rPr lang="en-US" altLang="ja-JP"/>
              <a:t>/</a:t>
            </a:r>
            <a:r>
              <a:rPr lang="ja-JP" altLang="en-US"/>
              <a:t> </a:t>
            </a:r>
            <a:r>
              <a:rPr lang="en-US" altLang="ja-JP"/>
              <a:t>DX</a:t>
            </a:r>
            <a:r>
              <a:rPr lang="ja-JP" altLang="en-US"/>
              <a:t> </a:t>
            </a:r>
            <a:r>
              <a:rPr lang="en-US" altLang="ja-JP"/>
              <a:t>Promotion Div.</a:t>
            </a:r>
            <a:endParaRPr lang="ja-JP" altLang="en-US"/>
          </a:p>
        </p:txBody>
      </p:sp>
    </p:spTree>
    <p:extLst>
      <p:ext uri="{BB962C8B-B14F-4D97-AF65-F5344CB8AC3E}">
        <p14:creationId xmlns:p14="http://schemas.microsoft.com/office/powerpoint/2010/main" val="243227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CD768805-DAAD-4EA4-9542-B49CB4A8D62C}" type="slidenum">
              <a:rPr lang="en-US" altLang="ja-JP">
                <a:solidFill>
                  <a:srgbClr val="000000"/>
                </a:solidFill>
              </a:rPr>
              <a:pPr>
                <a:defRPr/>
              </a:pPr>
              <a:t>‹#›</a:t>
            </a:fld>
            <a:endParaRPr lang="en-US" altLang="ja-JP">
              <a:solidFill>
                <a:srgbClr val="000000"/>
              </a:solidFill>
            </a:endParaRPr>
          </a:p>
        </p:txBody>
      </p:sp>
      <p:sp>
        <p:nvSpPr>
          <p:cNvPr id="8" name="フッター プレースホルダー 7">
            <a:extLst>
              <a:ext uri="{FF2B5EF4-FFF2-40B4-BE49-F238E27FC236}">
                <a16:creationId xmlns:a16="http://schemas.microsoft.com/office/drawing/2014/main" id="{C0862622-F0E7-4737-9A7C-BF026A66A70A}"/>
              </a:ext>
            </a:extLst>
          </p:cNvPr>
          <p:cNvSpPr>
            <a:spLocks noGrp="1"/>
          </p:cNvSpPr>
          <p:nvPr>
            <p:ph type="ftr" sz="quarter" idx="11"/>
          </p:nvPr>
        </p:nvSpPr>
        <p:spPr/>
        <p:txBody>
          <a:bodyPr/>
          <a:lstStyle/>
          <a:p>
            <a:r>
              <a:rPr lang="en-US" altLang="ja-JP"/>
              <a:t>DX</a:t>
            </a:r>
            <a:r>
              <a:rPr lang="ja-JP" altLang="en-US"/>
              <a:t>推進課 </a:t>
            </a:r>
            <a:r>
              <a:rPr lang="en-US" altLang="ja-JP"/>
              <a:t>/</a:t>
            </a:r>
            <a:r>
              <a:rPr lang="ja-JP" altLang="en-US"/>
              <a:t> </a:t>
            </a:r>
            <a:r>
              <a:rPr lang="en-US" altLang="ja-JP"/>
              <a:t>DX</a:t>
            </a:r>
            <a:r>
              <a:rPr lang="ja-JP" altLang="en-US"/>
              <a:t> </a:t>
            </a:r>
            <a:r>
              <a:rPr lang="en-US" altLang="ja-JP"/>
              <a:t>Promotion Div.</a:t>
            </a:r>
            <a:endParaRPr lang="ja-JP" altLang="en-US"/>
          </a:p>
        </p:txBody>
      </p:sp>
    </p:spTree>
    <p:extLst>
      <p:ext uri="{BB962C8B-B14F-4D97-AF65-F5344CB8AC3E}">
        <p14:creationId xmlns:p14="http://schemas.microsoft.com/office/powerpoint/2010/main" val="1228574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88900" y="81189"/>
            <a:ext cx="10972800" cy="499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609600" y="81571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36550" name="Rectangle 6"/>
          <p:cNvSpPr>
            <a:spLocks noGrp="1" noChangeArrowheads="1"/>
          </p:cNvSpPr>
          <p:nvPr>
            <p:ph type="sldNum" sz="quarter" idx="4"/>
          </p:nvPr>
        </p:nvSpPr>
        <p:spPr bwMode="auto">
          <a:xfrm>
            <a:off x="10414210" y="6500813"/>
            <a:ext cx="1574800" cy="284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Meiryo UI" panose="020B0604030504040204" pitchFamily="50" charset="-128"/>
                <a:ea typeface="Meiryo UI" panose="020B0604030504040204" pitchFamily="50" charset="-128"/>
              </a:defRPr>
            </a:lvl1pPr>
          </a:lstStyle>
          <a:p>
            <a:pPr fontAlgn="base">
              <a:spcBef>
                <a:spcPct val="0"/>
              </a:spcBef>
              <a:spcAft>
                <a:spcPct val="0"/>
              </a:spcAft>
              <a:defRPr/>
            </a:pPr>
            <a:fld id="{E54A31F8-AB12-4BBE-B1AD-EF45C4B960C3}"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
        <p:nvSpPr>
          <p:cNvPr id="3" name="フッター プレースホルダー 2">
            <a:extLst>
              <a:ext uri="{FF2B5EF4-FFF2-40B4-BE49-F238E27FC236}">
                <a16:creationId xmlns:a16="http://schemas.microsoft.com/office/drawing/2014/main" id="{6CFB5969-F82C-4EB5-95F0-9E7C3D15ED18}"/>
              </a:ext>
            </a:extLst>
          </p:cNvPr>
          <p:cNvSpPr>
            <a:spLocks noGrp="1"/>
          </p:cNvSpPr>
          <p:nvPr>
            <p:ph type="ftr" sz="quarter" idx="3"/>
          </p:nvPr>
        </p:nvSpPr>
        <p:spPr>
          <a:xfrm>
            <a:off x="-21167" y="6500813"/>
            <a:ext cx="5733757" cy="365125"/>
          </a:xfrm>
          <a:prstGeom prst="rect">
            <a:avLst/>
          </a:prstGeom>
        </p:spPr>
        <p:txBody>
          <a:bodyPr vert="horz" lIns="91440" tIns="45720" rIns="91440" bIns="45720" rtlCol="0" anchor="ctr"/>
          <a:lstStyle>
            <a:lvl1pPr algn="l">
              <a:defRPr sz="1050">
                <a:solidFill>
                  <a:schemeClr val="tx1">
                    <a:tint val="75000"/>
                  </a:schemeClr>
                </a:solidFill>
                <a:latin typeface="Meiryo UI" panose="020B0604030504040204" pitchFamily="50" charset="-128"/>
                <a:ea typeface="Meiryo UI" panose="020B0604030504040204" pitchFamily="50" charset="-128"/>
              </a:defRPr>
            </a:lvl1p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Tree>
    <p:extLst>
      <p:ext uri="{BB962C8B-B14F-4D97-AF65-F5344CB8AC3E}">
        <p14:creationId xmlns:p14="http://schemas.microsoft.com/office/powerpoint/2010/main" val="27155019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rtl="0" eaLnBrk="0" fontAlgn="base" hangingPunct="0">
        <a:spcBef>
          <a:spcPct val="0"/>
        </a:spcBef>
        <a:spcAft>
          <a:spcPct val="0"/>
        </a:spcAft>
        <a:defRPr kumimoji="1" sz="2800" b="1">
          <a:solidFill>
            <a:schemeClr val="accent6">
              <a:lumMod val="75000"/>
            </a:schemeClr>
          </a:solidFill>
          <a:latin typeface="Meiryo UI" panose="020B0604030504040204" pitchFamily="50" charset="-128"/>
          <a:ea typeface="Meiryo UI" panose="020B0604030504040204"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98" algn="ctr" rtl="0" fontAlgn="base">
        <a:spcBef>
          <a:spcPct val="0"/>
        </a:spcBef>
        <a:spcAft>
          <a:spcPct val="0"/>
        </a:spcAft>
        <a:defRPr kumimoji="1" sz="4400">
          <a:solidFill>
            <a:schemeClr val="tx2"/>
          </a:solidFill>
          <a:latin typeface="Arial" charset="0"/>
          <a:ea typeface="ＭＳ Ｐゴシック" pitchFamily="50" charset="-128"/>
        </a:defRPr>
      </a:lvl6pPr>
      <a:lvl7pPr marL="914395" algn="ctr" rtl="0" fontAlgn="base">
        <a:spcBef>
          <a:spcPct val="0"/>
        </a:spcBef>
        <a:spcAft>
          <a:spcPct val="0"/>
        </a:spcAft>
        <a:defRPr kumimoji="1" sz="4400">
          <a:solidFill>
            <a:schemeClr val="tx2"/>
          </a:solidFill>
          <a:latin typeface="Arial" charset="0"/>
          <a:ea typeface="ＭＳ Ｐゴシック" pitchFamily="50" charset="-128"/>
        </a:defRPr>
      </a:lvl7pPr>
      <a:lvl8pPr marL="1371592" algn="ctr" rtl="0" fontAlgn="base">
        <a:spcBef>
          <a:spcPct val="0"/>
        </a:spcBef>
        <a:spcAft>
          <a:spcPct val="0"/>
        </a:spcAft>
        <a:defRPr kumimoji="1" sz="4400">
          <a:solidFill>
            <a:schemeClr val="tx2"/>
          </a:solidFill>
          <a:latin typeface="Arial" charset="0"/>
          <a:ea typeface="ＭＳ Ｐゴシック" pitchFamily="50" charset="-128"/>
        </a:defRPr>
      </a:lvl8pPr>
      <a:lvl9pPr marL="1828789"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Meiryo UI" panose="020B0604030504040204" pitchFamily="50" charset="-128"/>
          <a:ea typeface="Meiryo UI" panose="020B0604030504040204" pitchFamily="50" charset="-128"/>
          <a:cs typeface="+mn-cs"/>
        </a:defRPr>
      </a:lvl1pPr>
      <a:lvl2pPr marL="742946" indent="-285748"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defRPr>
      </a:lvl2pPr>
      <a:lvl3pPr marL="1142993" indent="-228598"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defRPr>
      </a:lvl3pPr>
      <a:lvl4pPr marL="1600191" indent="-228598"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4pPr>
      <a:lvl5pPr marL="2057388" indent="-228598"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5pPr>
      <a:lvl6pPr marL="2514585" indent="-228598" algn="l" rtl="0" fontAlgn="base">
        <a:spcBef>
          <a:spcPct val="20000"/>
        </a:spcBef>
        <a:spcAft>
          <a:spcPct val="0"/>
        </a:spcAft>
        <a:buChar char="»"/>
        <a:defRPr kumimoji="1" sz="2000">
          <a:solidFill>
            <a:schemeClr val="tx1"/>
          </a:solidFill>
          <a:latin typeface="+mn-lt"/>
          <a:ea typeface="+mn-ea"/>
        </a:defRPr>
      </a:lvl6pPr>
      <a:lvl7pPr marL="2971783" indent="-228598" algn="l" rtl="0" fontAlgn="base">
        <a:spcBef>
          <a:spcPct val="20000"/>
        </a:spcBef>
        <a:spcAft>
          <a:spcPct val="0"/>
        </a:spcAft>
        <a:buChar char="»"/>
        <a:defRPr kumimoji="1" sz="2000">
          <a:solidFill>
            <a:schemeClr val="tx1"/>
          </a:solidFill>
          <a:latin typeface="+mn-lt"/>
          <a:ea typeface="+mn-ea"/>
        </a:defRPr>
      </a:lvl7pPr>
      <a:lvl8pPr marL="3428980" indent="-228598" algn="l" rtl="0" fontAlgn="base">
        <a:spcBef>
          <a:spcPct val="20000"/>
        </a:spcBef>
        <a:spcAft>
          <a:spcPct val="0"/>
        </a:spcAft>
        <a:buChar char="»"/>
        <a:defRPr kumimoji="1" sz="2000">
          <a:solidFill>
            <a:schemeClr val="tx1"/>
          </a:solidFill>
          <a:latin typeface="+mn-lt"/>
          <a:ea typeface="+mn-ea"/>
        </a:defRPr>
      </a:lvl8pPr>
      <a:lvl9pPr marL="3886177" indent="-22859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defRPr>
            </a:lvl1pPr>
          </a:lstStyle>
          <a:p>
            <a:fld id="{E60614B1-3079-46E6-8437-C31B1009870E}" type="datetimeFigureOut">
              <a:rPr lang="ja-JP" altLang="en-US" smtClean="0"/>
              <a:pPr/>
              <a:t>2024/7/3</a:t>
            </a:fld>
            <a:endParaRPr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642DA5C7-7F6F-4B22-94FA-6C047A6FE351}" type="slidenum">
              <a:rPr lang="ja-JP" altLang="en-US" smtClean="0"/>
              <a:pPr/>
              <a:t>‹#›</a:t>
            </a:fld>
            <a:endParaRPr lang="ja-JP" altLang="en-US"/>
          </a:p>
        </p:txBody>
      </p:sp>
    </p:spTree>
    <p:extLst>
      <p:ext uri="{BB962C8B-B14F-4D97-AF65-F5344CB8AC3E}">
        <p14:creationId xmlns:p14="http://schemas.microsoft.com/office/powerpoint/2010/main" val="177269002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87760B2-97C4-45D1-9B7C-15274D2C508F}"/>
              </a:ext>
            </a:extLst>
          </p:cNvPr>
          <p:cNvSpPr>
            <a:spLocks noGrp="1"/>
          </p:cNvSpPr>
          <p:nvPr>
            <p:ph type="sldNum" sz="quarter" idx="10"/>
          </p:nvPr>
        </p:nvSpPr>
        <p:spPr/>
        <p:txBody>
          <a:bodyPr/>
          <a:lstStyle/>
          <a:p>
            <a:pPr>
              <a:defRPr/>
            </a:pPr>
            <a:fld id="{7073C13E-0972-46F2-9752-7855F9CC0BF3}" type="slidenum">
              <a:rPr lang="en-US" altLang="ja-JP" smtClean="0">
                <a:solidFill>
                  <a:srgbClr val="000000"/>
                </a:solidFill>
              </a:rPr>
              <a:pPr>
                <a:defRPr/>
              </a:pPr>
              <a:t>1</a:t>
            </a:fld>
            <a:endParaRPr lang="en-US" altLang="ja-JP">
              <a:solidFill>
                <a:srgbClr val="000000"/>
              </a:solidFill>
            </a:endParaRPr>
          </a:p>
        </p:txBody>
      </p:sp>
      <p:sp>
        <p:nvSpPr>
          <p:cNvPr id="3" name="フッター プレースホルダー 2">
            <a:extLst>
              <a:ext uri="{FF2B5EF4-FFF2-40B4-BE49-F238E27FC236}">
                <a16:creationId xmlns:a16="http://schemas.microsoft.com/office/drawing/2014/main" id="{28C122B7-09B9-4393-ACA8-38EA46776E75}"/>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4" name="テキスト ボックス 3">
            <a:extLst>
              <a:ext uri="{FF2B5EF4-FFF2-40B4-BE49-F238E27FC236}">
                <a16:creationId xmlns:a16="http://schemas.microsoft.com/office/drawing/2014/main" id="{5608E491-4DF9-4384-B187-A17319958D37}"/>
              </a:ext>
            </a:extLst>
          </p:cNvPr>
          <p:cNvSpPr txBox="1"/>
          <p:nvPr/>
        </p:nvSpPr>
        <p:spPr>
          <a:xfrm>
            <a:off x="3892061" y="251177"/>
            <a:ext cx="4407877" cy="523220"/>
          </a:xfrm>
          <a:prstGeom prst="rect">
            <a:avLst/>
          </a:prstGeom>
          <a:noFill/>
        </p:spPr>
        <p:txBody>
          <a:bodyPr vert="horz" wrap="square" rtlCol="0" anchor="ctr">
            <a:spAutoFit/>
          </a:bodyPr>
          <a:lstStyle/>
          <a:p>
            <a:pPr algn="ctr"/>
            <a:r>
              <a:rPr kumimoji="1" lang="ja-JP" altLang="en-US" sz="2800">
                <a:latin typeface="Meiryo UI" panose="020B0604030504040204" pitchFamily="50" charset="-128"/>
                <a:ea typeface="Meiryo UI" panose="020B0604030504040204" pitchFamily="50" charset="-128"/>
              </a:rPr>
              <a:t>企　画　提　案　書</a:t>
            </a:r>
          </a:p>
        </p:txBody>
      </p:sp>
      <p:sp>
        <p:nvSpPr>
          <p:cNvPr id="5" name="テキスト ボックス 4">
            <a:extLst>
              <a:ext uri="{FF2B5EF4-FFF2-40B4-BE49-F238E27FC236}">
                <a16:creationId xmlns:a16="http://schemas.microsoft.com/office/drawing/2014/main" id="{82BF23CE-10BB-49E0-8A07-7576B1D75D13}"/>
              </a:ext>
            </a:extLst>
          </p:cNvPr>
          <p:cNvSpPr txBox="1"/>
          <p:nvPr/>
        </p:nvSpPr>
        <p:spPr>
          <a:xfrm>
            <a:off x="445371" y="951246"/>
            <a:ext cx="11301256" cy="923330"/>
          </a:xfrm>
          <a:prstGeom prst="rect">
            <a:avLst/>
          </a:prstGeom>
          <a:noFill/>
        </p:spPr>
        <p:txBody>
          <a:bodyPr vert="horz" wrap="square" rtlCol="0">
            <a:spAutoFit/>
          </a:bodyPr>
          <a:lstStyle/>
          <a:p>
            <a:pPr algn="r"/>
            <a:r>
              <a:rPr kumimoji="1" lang="ja-JP" altLang="en-US" dirty="0">
                <a:latin typeface="Meiryo UI" panose="020B0604030504040204" pitchFamily="50" charset="-128"/>
                <a:ea typeface="Meiryo UI" panose="020B0604030504040204" pitchFamily="50" charset="-128"/>
              </a:rPr>
              <a:t>令和６年　月　日</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長野県知事　阿部　守一　あて</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（ＤＸ推進課扱い）</a:t>
            </a:r>
            <a:endParaRPr kumimoji="1"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B8642100-9703-458D-A0FE-DCF47F006D2C}"/>
              </a:ext>
            </a:extLst>
          </p:cNvPr>
          <p:cNvSpPr txBox="1"/>
          <p:nvPr/>
        </p:nvSpPr>
        <p:spPr>
          <a:xfrm>
            <a:off x="6766274" y="1874576"/>
            <a:ext cx="4980353" cy="1200329"/>
          </a:xfrm>
          <a:prstGeom prst="rect">
            <a:avLst/>
          </a:prstGeom>
          <a:noFill/>
        </p:spPr>
        <p:txBody>
          <a:bodyPr wrap="square">
            <a:spAutoFit/>
          </a:bodyPr>
          <a:lstStyle/>
          <a:p>
            <a:r>
              <a:rPr lang="ja-JP" altLang="en-US">
                <a:latin typeface="Meiryo UI" panose="020B0604030504040204" pitchFamily="50" charset="-128"/>
                <a:ea typeface="Meiryo UI" panose="020B0604030504040204" pitchFamily="50" charset="-128"/>
              </a:rPr>
              <a:t>住所</a:t>
            </a:r>
            <a:endParaRPr lang="en-US" altLang="ja-JP">
              <a:latin typeface="Meiryo UI" panose="020B0604030504040204" pitchFamily="50" charset="-128"/>
              <a:ea typeface="Meiryo UI" panose="020B0604030504040204" pitchFamily="50" charset="-128"/>
            </a:endParaRPr>
          </a:p>
          <a:p>
            <a:r>
              <a:rPr kumimoji="1" lang="ja-JP" altLang="en-US">
                <a:latin typeface="Meiryo UI" panose="020B0604030504040204" pitchFamily="50" charset="-128"/>
                <a:ea typeface="Meiryo UI" panose="020B0604030504040204" pitchFamily="50" charset="-128"/>
              </a:rPr>
              <a:t>称号又は名称</a:t>
            </a:r>
            <a:endParaRPr kumimoji="1" lang="en-US" altLang="ja-JP">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代表者氏名</a:t>
            </a:r>
            <a:endParaRPr lang="en-US" altLang="ja-JP">
              <a:latin typeface="Meiryo UI" panose="020B0604030504040204" pitchFamily="50" charset="-128"/>
              <a:ea typeface="Meiryo UI" panose="020B0604030504040204" pitchFamily="50" charset="-128"/>
            </a:endParaRPr>
          </a:p>
          <a:p>
            <a:r>
              <a:rPr kumimoji="1" lang="ja-JP" altLang="en-US">
                <a:latin typeface="Meiryo UI" panose="020B0604030504040204" pitchFamily="50" charset="-128"/>
                <a:ea typeface="Meiryo UI" panose="020B0604030504040204" pitchFamily="50" charset="-128"/>
              </a:rPr>
              <a:t>（個人にあっては住所、氏名）</a:t>
            </a:r>
            <a:endParaRPr lang="ja-JP" altLang="en-US"/>
          </a:p>
        </p:txBody>
      </p:sp>
      <p:sp>
        <p:nvSpPr>
          <p:cNvPr id="8" name="テキスト ボックス 7">
            <a:extLst>
              <a:ext uri="{FF2B5EF4-FFF2-40B4-BE49-F238E27FC236}">
                <a16:creationId xmlns:a16="http://schemas.microsoft.com/office/drawing/2014/main" id="{1AFB6A7E-4A1D-4E9C-96A5-9C2990E5FDB5}"/>
              </a:ext>
            </a:extLst>
          </p:cNvPr>
          <p:cNvSpPr txBox="1"/>
          <p:nvPr/>
        </p:nvSpPr>
        <p:spPr>
          <a:xfrm>
            <a:off x="445371" y="3023416"/>
            <a:ext cx="11301256" cy="923330"/>
          </a:xfrm>
          <a:prstGeom prst="rect">
            <a:avLst/>
          </a:prstGeom>
          <a:noFill/>
        </p:spPr>
        <p:txBody>
          <a:bodyPr vert="horz" wrap="square" rtlCol="0">
            <a:spAutoFit/>
          </a:bodyPr>
          <a:lstStyle/>
          <a:p>
            <a:pPr algn="l"/>
            <a:r>
              <a:rPr kumimoji="1" lang="ja-JP" altLang="en-US">
                <a:latin typeface="Meiryo UI" panose="020B0604030504040204" pitchFamily="50" charset="-128"/>
                <a:ea typeface="Meiryo UI" panose="020B0604030504040204" pitchFamily="50" charset="-128"/>
              </a:rPr>
              <a:t>下記の業務について、企画提案書を提出します。</a:t>
            </a:r>
            <a:endParaRPr kumimoji="1" lang="en-US" altLang="ja-JP">
              <a:latin typeface="Meiryo UI" panose="020B0604030504040204" pitchFamily="50" charset="-128"/>
              <a:ea typeface="Meiryo UI" panose="020B0604030504040204" pitchFamily="50" charset="-128"/>
            </a:endParaRPr>
          </a:p>
          <a:p>
            <a:pPr algn="l"/>
            <a:endParaRPr kumimoji="1" lang="en-US" altLang="ja-JP">
              <a:latin typeface="Meiryo UI" panose="020B0604030504040204" pitchFamily="50" charset="-128"/>
              <a:ea typeface="Meiryo UI" panose="020B0604030504040204" pitchFamily="50" charset="-128"/>
            </a:endParaRPr>
          </a:p>
          <a:p>
            <a:pPr algn="ctr"/>
            <a:r>
              <a:rPr lang="ja-JP" altLang="en-US">
                <a:latin typeface="Meiryo UI" panose="020B0604030504040204" pitchFamily="50" charset="-128"/>
                <a:ea typeface="Meiryo UI" panose="020B0604030504040204" pitchFamily="50" charset="-128"/>
              </a:rPr>
              <a:t>記</a:t>
            </a:r>
            <a:endParaRPr kumimoji="1" lang="ja-JP" altLang="en-US">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A5B95B8-3D4D-41A8-81EF-1628D3467F89}"/>
              </a:ext>
            </a:extLst>
          </p:cNvPr>
          <p:cNvSpPr txBox="1"/>
          <p:nvPr/>
        </p:nvSpPr>
        <p:spPr>
          <a:xfrm>
            <a:off x="364391" y="4138315"/>
            <a:ext cx="11463216" cy="1477328"/>
          </a:xfrm>
          <a:prstGeom prst="rect">
            <a:avLst/>
          </a:prstGeom>
          <a:noFill/>
        </p:spPr>
        <p:txBody>
          <a:bodyPr vert="horz" wrap="square" rtlCol="0">
            <a:spAutoFit/>
          </a:bodyPr>
          <a:lstStyle/>
          <a:p>
            <a:pPr algn="l"/>
            <a:r>
              <a:rPr kumimoji="1" lang="ja-JP" altLang="en-US" dirty="0">
                <a:latin typeface="Meiryo UI" panose="020B0604030504040204" pitchFamily="50" charset="-128"/>
                <a:ea typeface="Meiryo UI" panose="020B0604030504040204" pitchFamily="50" charset="-128"/>
              </a:rPr>
              <a:t>１　対象業務名</a:t>
            </a:r>
            <a:endParaRPr lang="en-US" altLang="ja-JP" dirty="0">
              <a:latin typeface="Meiryo UI" panose="020B0604030504040204" pitchFamily="50" charset="-128"/>
              <a:ea typeface="Meiryo UI" panose="020B0604030504040204" pitchFamily="50" charset="-128"/>
            </a:endParaRPr>
          </a:p>
          <a:p>
            <a:pPr algn="l"/>
            <a:r>
              <a:rPr kumimoji="1" lang="ja-JP" altLang="en-US" dirty="0">
                <a:latin typeface="Meiryo UI" panose="020B0604030504040204" pitchFamily="50" charset="-128"/>
                <a:ea typeface="Meiryo UI" panose="020B0604030504040204" pitchFamily="50" charset="-128"/>
              </a:rPr>
              <a:t>　   令和６年度長野県職員デジタル人材育成事業業務</a:t>
            </a:r>
            <a:endParaRPr kumimoji="1" lang="en-US" altLang="ja-JP" dirty="0">
              <a:latin typeface="Meiryo UI" panose="020B0604030504040204" pitchFamily="50" charset="-128"/>
              <a:ea typeface="Meiryo UI" panose="020B0604030504040204" pitchFamily="50" charset="-128"/>
            </a:endParaRPr>
          </a:p>
          <a:p>
            <a:pPr algn="l"/>
            <a:endParaRPr lang="en-US" altLang="ja-JP" dirty="0">
              <a:latin typeface="Meiryo UI" panose="020B0604030504040204" pitchFamily="50" charset="-128"/>
              <a:ea typeface="Meiryo UI" panose="020B0604030504040204" pitchFamily="50" charset="-128"/>
            </a:endParaRPr>
          </a:p>
          <a:p>
            <a:pPr algn="l"/>
            <a:r>
              <a:rPr kumimoji="1" lang="ja-JP" altLang="en-US" dirty="0">
                <a:latin typeface="Meiryo UI" panose="020B0604030504040204" pitchFamily="50" charset="-128"/>
                <a:ea typeface="Meiryo UI" panose="020B0604030504040204" pitchFamily="50" charset="-128"/>
              </a:rPr>
              <a:t>２　公告日</a:t>
            </a:r>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　   令和６年　月　日　</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182B47E9-F0AB-46DB-876E-6623AB66B8C2}"/>
              </a:ext>
            </a:extLst>
          </p:cNvPr>
          <p:cNvSpPr txBox="1"/>
          <p:nvPr/>
        </p:nvSpPr>
        <p:spPr>
          <a:xfrm>
            <a:off x="7026242" y="5615643"/>
            <a:ext cx="4951045" cy="1169551"/>
          </a:xfrm>
          <a:prstGeom prst="rect">
            <a:avLst/>
          </a:prstGeom>
          <a:noFill/>
        </p:spPr>
        <p:txBody>
          <a:bodyPr vert="horz" wrap="square" rtlCol="0">
            <a:spAutoFit/>
          </a:bodyPr>
          <a:lstStyle/>
          <a:p>
            <a:r>
              <a:rPr kumimoji="1" lang="en-US" altLang="ja-JP" sz="1400">
                <a:latin typeface="Meiryo UI" panose="020B0604030504040204" pitchFamily="50" charset="-128"/>
                <a:ea typeface="Meiryo UI" panose="020B0604030504040204" pitchFamily="50" charset="-128"/>
              </a:rPr>
              <a:t>【</a:t>
            </a:r>
            <a:r>
              <a:rPr kumimoji="1" lang="ja-JP" altLang="en-US" sz="1400">
                <a:latin typeface="Meiryo UI" panose="020B0604030504040204" pitchFamily="50" charset="-128"/>
                <a:ea typeface="Meiryo UI" panose="020B0604030504040204" pitchFamily="50" charset="-128"/>
              </a:rPr>
              <a:t>連絡先</a:t>
            </a:r>
            <a:r>
              <a:rPr kumimoji="1" lang="en-US" altLang="ja-JP" sz="1400">
                <a:latin typeface="Meiryo UI" panose="020B0604030504040204" pitchFamily="50" charset="-128"/>
                <a:ea typeface="Meiryo UI" panose="020B0604030504040204" pitchFamily="50" charset="-128"/>
              </a:rPr>
              <a:t>】</a:t>
            </a:r>
          </a:p>
          <a:p>
            <a:r>
              <a:rPr kumimoji="1" lang="ja-JP" altLang="en-US" sz="1400">
                <a:latin typeface="Meiryo UI" panose="020B0604030504040204" pitchFamily="50" charset="-128"/>
                <a:ea typeface="Meiryo UI" panose="020B0604030504040204" pitchFamily="50" charset="-128"/>
              </a:rPr>
              <a:t>担当者所属</a:t>
            </a:r>
            <a:endParaRPr lang="en-US" altLang="ja-JP" sz="1400">
              <a:latin typeface="Meiryo UI" panose="020B0604030504040204" pitchFamily="50" charset="-128"/>
              <a:ea typeface="Meiryo UI" panose="020B0604030504040204" pitchFamily="50" charset="-128"/>
            </a:endParaRPr>
          </a:p>
          <a:p>
            <a:pPr algn="l"/>
            <a:r>
              <a:rPr lang="ja-JP" altLang="en-US" sz="1400">
                <a:latin typeface="Meiryo UI" panose="020B0604030504040204" pitchFamily="50" charset="-128"/>
                <a:ea typeface="Meiryo UI" panose="020B0604030504040204" pitchFamily="50" charset="-128"/>
              </a:rPr>
              <a:t>氏名</a:t>
            </a:r>
            <a:endParaRPr lang="en-US" altLang="ja-JP" sz="1400">
              <a:latin typeface="Meiryo UI" panose="020B0604030504040204" pitchFamily="50" charset="-128"/>
              <a:ea typeface="Meiryo UI" panose="020B0604030504040204" pitchFamily="50" charset="-128"/>
            </a:endParaRPr>
          </a:p>
          <a:p>
            <a:pPr algn="l"/>
            <a:r>
              <a:rPr lang="ja-JP" altLang="en-US" sz="1400">
                <a:latin typeface="Meiryo UI" panose="020B0604030504040204" pitchFamily="50" charset="-128"/>
                <a:ea typeface="Meiryo UI" panose="020B0604030504040204" pitchFamily="50" charset="-128"/>
              </a:rPr>
              <a:t>電話</a:t>
            </a:r>
            <a:endParaRPr lang="en-US" altLang="ja-JP" sz="1400">
              <a:latin typeface="Meiryo UI" panose="020B0604030504040204" pitchFamily="50" charset="-128"/>
              <a:ea typeface="Meiryo UI" panose="020B0604030504040204" pitchFamily="50" charset="-128"/>
            </a:endParaRPr>
          </a:p>
          <a:p>
            <a:pPr algn="l"/>
            <a:r>
              <a:rPr lang="ja-JP" altLang="en-US" sz="1400">
                <a:latin typeface="Meiryo UI" panose="020B0604030504040204" pitchFamily="50" charset="-128"/>
                <a:ea typeface="Meiryo UI" panose="020B0604030504040204" pitchFamily="50" charset="-128"/>
              </a:rPr>
              <a:t>メール</a:t>
            </a:r>
            <a:endParaRPr lang="en-US" altLang="ja-JP" sz="140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E663FFE5-D3D6-4868-B0AA-EFAD6CD64DD4}"/>
              </a:ext>
            </a:extLst>
          </p:cNvPr>
          <p:cNvSpPr txBox="1"/>
          <p:nvPr/>
        </p:nvSpPr>
        <p:spPr>
          <a:xfrm>
            <a:off x="-1" y="149073"/>
            <a:ext cx="3334043" cy="369332"/>
          </a:xfrm>
          <a:prstGeom prst="rect">
            <a:avLst/>
          </a:prstGeom>
          <a:noFill/>
        </p:spPr>
        <p:txBody>
          <a:bodyPr vert="horz" wrap="square" rtlCol="0">
            <a:spAutoFit/>
          </a:bodyPr>
          <a:lstStyle/>
          <a:p>
            <a:pPr algn="ctr"/>
            <a:r>
              <a:rPr kumimoji="1" lang="ja-JP" altLang="en-US" dirty="0">
                <a:latin typeface="Meiryo UI" panose="020B0604030504040204" pitchFamily="50" charset="-128"/>
                <a:ea typeface="Meiryo UI" panose="020B0604030504040204" pitchFamily="50" charset="-128"/>
              </a:rPr>
              <a:t>様式第６号及び第６号の附表</a:t>
            </a:r>
          </a:p>
        </p:txBody>
      </p:sp>
    </p:spTree>
    <p:extLst>
      <p:ext uri="{BB962C8B-B14F-4D97-AF65-F5344CB8AC3E}">
        <p14:creationId xmlns:p14="http://schemas.microsoft.com/office/powerpoint/2010/main" val="3484972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10</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1553371" cy="954107"/>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5</a:t>
            </a:r>
            <a:r>
              <a:rPr lang="ja-JP" altLang="en-US" sz="2400" b="1" dirty="0">
                <a:latin typeface="Meiryo UI" panose="020B0604030504040204" pitchFamily="50" charset="-128"/>
                <a:ea typeface="Meiryo UI" panose="020B0604030504040204" pitchFamily="50" charset="-128"/>
              </a:rPr>
              <a:t>）独自提案（任意）</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仕様書と異なる事項又は仕様書に定めのない事項について提案がある場合は、その内容や手法を具体的に記載すること。</a:t>
            </a:r>
            <a:br>
              <a:rPr lang="en-US" altLang="ja-JP" dirty="0">
                <a:latin typeface="Meiryo UI" panose="020B0604030504040204" pitchFamily="50" charset="-128"/>
                <a:ea typeface="Meiryo UI" panose="020B0604030504040204" pitchFamily="50" charset="-128"/>
              </a:rPr>
            </a:b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独自提案がない場合は、このスライドを削除して構わない。</a:t>
            </a:r>
            <a:endParaRPr kumimoji="1" lang="ja-JP" altLang="en-US" dirty="0">
              <a:latin typeface="Meiryo UI" panose="020B0604030504040204" pitchFamily="50" charset="-128"/>
              <a:ea typeface="Meiryo UI" panose="020B0604030504040204" pitchFamily="50" charset="-128"/>
            </a:endParaRP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1226026983"/>
              </p:ext>
            </p:extLst>
          </p:nvPr>
        </p:nvGraphicFramePr>
        <p:xfrm>
          <a:off x="586154" y="1725618"/>
          <a:ext cx="10966310" cy="4609868"/>
        </p:xfrm>
        <a:graphic>
          <a:graphicData uri="http://schemas.openxmlformats.org/drawingml/2006/table">
            <a:tbl>
              <a:tblPr firstRow="1" bandRow="1">
                <a:tableStyleId>{912C8C85-51F0-491E-9774-3900AFEF0FD7}</a:tableStyleId>
              </a:tblPr>
              <a:tblGrid>
                <a:gridCol w="10966310">
                  <a:extLst>
                    <a:ext uri="{9D8B030D-6E8A-4147-A177-3AD203B41FA5}">
                      <a16:colId xmlns:a16="http://schemas.microsoft.com/office/drawing/2014/main" val="745745672"/>
                    </a:ext>
                  </a:extLst>
                </a:gridCol>
              </a:tblGrid>
              <a:tr h="4609868">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3323885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lang="en-US" altLang="ja-JP"/>
              <a:t>2.</a:t>
            </a:r>
            <a:r>
              <a:rPr lang="ja-JP" altLang="en-US"/>
              <a:t>業務遂行能力</a:t>
            </a:r>
            <a:endParaRPr kumimoji="1" lang="ja-JP" altLang="en-US"/>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11</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0843079" cy="738664"/>
          </a:xfrm>
          <a:prstGeom prst="rect">
            <a:avLst/>
          </a:prstGeom>
          <a:noFill/>
        </p:spPr>
        <p:txBody>
          <a:bodyPr vert="horz" wrap="square" rtlCol="0">
            <a:spAutoFit/>
          </a:bodyPr>
          <a:lstStyle/>
          <a:p>
            <a:pPr algn="l"/>
            <a:r>
              <a:rPr kumimoji="1" lang="ja-JP" altLang="en-US" sz="2400" b="1">
                <a:latin typeface="Meiryo UI" panose="020B0604030504040204" pitchFamily="50" charset="-128"/>
                <a:ea typeface="Meiryo UI" panose="020B0604030504040204" pitchFamily="50" charset="-128"/>
              </a:rPr>
              <a:t>（</a:t>
            </a:r>
            <a:r>
              <a:rPr kumimoji="1" lang="en-US" altLang="ja-JP" sz="2400" b="1">
                <a:latin typeface="Meiryo UI" panose="020B0604030504040204" pitchFamily="50" charset="-128"/>
                <a:ea typeface="Meiryo UI" panose="020B0604030504040204" pitchFamily="50" charset="-128"/>
              </a:rPr>
              <a:t>1</a:t>
            </a:r>
            <a:r>
              <a:rPr kumimoji="1" lang="ja-JP" altLang="en-US" sz="2400" b="1">
                <a:latin typeface="Meiryo UI" panose="020B0604030504040204" pitchFamily="50" charset="-128"/>
                <a:ea typeface="Meiryo UI" panose="020B0604030504040204" pitchFamily="50" charset="-128"/>
              </a:rPr>
              <a:t>）全体スケジュール</a:t>
            </a:r>
            <a:endParaRPr kumimoji="1" lang="en-US" altLang="ja-JP" sz="2400" b="1">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a:latin typeface="Meiryo UI" panose="020B0604030504040204" pitchFamily="50" charset="-128"/>
                <a:ea typeface="Meiryo UI" panose="020B0604030504040204" pitchFamily="50" charset="-128"/>
              </a:rPr>
              <a:t>提案の各内容の実施時期</a:t>
            </a:r>
            <a:r>
              <a:rPr kumimoji="1" lang="ja-JP" altLang="en-US">
                <a:latin typeface="Meiryo UI" panose="020B0604030504040204" pitchFamily="50" charset="-128"/>
                <a:ea typeface="Meiryo UI" panose="020B0604030504040204" pitchFamily="50" charset="-128"/>
              </a:rPr>
              <a:t>について、具体的に記載すること。</a:t>
            </a: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360204837"/>
              </p:ext>
            </p:extLst>
          </p:nvPr>
        </p:nvGraphicFramePr>
        <p:xfrm>
          <a:off x="586153" y="1688697"/>
          <a:ext cx="11027512" cy="4775196"/>
        </p:xfrm>
        <a:graphic>
          <a:graphicData uri="http://schemas.openxmlformats.org/drawingml/2006/table">
            <a:tbl>
              <a:tblPr firstRow="1" bandRow="1">
                <a:tableStyleId>{912C8C85-51F0-491E-9774-3900AFEF0FD7}</a:tableStyleId>
              </a:tblPr>
              <a:tblGrid>
                <a:gridCol w="1935128">
                  <a:extLst>
                    <a:ext uri="{9D8B030D-6E8A-4147-A177-3AD203B41FA5}">
                      <a16:colId xmlns:a16="http://schemas.microsoft.com/office/drawing/2014/main" val="745745672"/>
                    </a:ext>
                  </a:extLst>
                </a:gridCol>
                <a:gridCol w="1136548">
                  <a:extLst>
                    <a:ext uri="{9D8B030D-6E8A-4147-A177-3AD203B41FA5}">
                      <a16:colId xmlns:a16="http://schemas.microsoft.com/office/drawing/2014/main" val="489445804"/>
                    </a:ext>
                  </a:extLst>
                </a:gridCol>
                <a:gridCol w="1136548">
                  <a:extLst>
                    <a:ext uri="{9D8B030D-6E8A-4147-A177-3AD203B41FA5}">
                      <a16:colId xmlns:a16="http://schemas.microsoft.com/office/drawing/2014/main" val="360920775"/>
                    </a:ext>
                  </a:extLst>
                </a:gridCol>
                <a:gridCol w="1136548">
                  <a:extLst>
                    <a:ext uri="{9D8B030D-6E8A-4147-A177-3AD203B41FA5}">
                      <a16:colId xmlns:a16="http://schemas.microsoft.com/office/drawing/2014/main" val="55180491"/>
                    </a:ext>
                  </a:extLst>
                </a:gridCol>
                <a:gridCol w="1136548">
                  <a:extLst>
                    <a:ext uri="{9D8B030D-6E8A-4147-A177-3AD203B41FA5}">
                      <a16:colId xmlns:a16="http://schemas.microsoft.com/office/drawing/2014/main" val="2660882416"/>
                    </a:ext>
                  </a:extLst>
                </a:gridCol>
                <a:gridCol w="1136548">
                  <a:extLst>
                    <a:ext uri="{9D8B030D-6E8A-4147-A177-3AD203B41FA5}">
                      <a16:colId xmlns:a16="http://schemas.microsoft.com/office/drawing/2014/main" val="3991872283"/>
                    </a:ext>
                  </a:extLst>
                </a:gridCol>
                <a:gridCol w="1136548">
                  <a:extLst>
                    <a:ext uri="{9D8B030D-6E8A-4147-A177-3AD203B41FA5}">
                      <a16:colId xmlns:a16="http://schemas.microsoft.com/office/drawing/2014/main" val="2955706008"/>
                    </a:ext>
                  </a:extLst>
                </a:gridCol>
                <a:gridCol w="1136548">
                  <a:extLst>
                    <a:ext uri="{9D8B030D-6E8A-4147-A177-3AD203B41FA5}">
                      <a16:colId xmlns:a16="http://schemas.microsoft.com/office/drawing/2014/main" val="699055559"/>
                    </a:ext>
                  </a:extLst>
                </a:gridCol>
                <a:gridCol w="1136548">
                  <a:extLst>
                    <a:ext uri="{9D8B030D-6E8A-4147-A177-3AD203B41FA5}">
                      <a16:colId xmlns:a16="http://schemas.microsoft.com/office/drawing/2014/main" val="4111008641"/>
                    </a:ext>
                  </a:extLst>
                </a:gridCol>
              </a:tblGrid>
              <a:tr h="334608">
                <a:tc>
                  <a:txBody>
                    <a:bodyPr/>
                    <a:lstStyle/>
                    <a:p>
                      <a:pPr algn="ctr"/>
                      <a:r>
                        <a:rPr kumimoji="1" lang="ja-JP" altLang="en-US" sz="1400" dirty="0">
                          <a:latin typeface="Meiryo UI" panose="020B0604030504040204" pitchFamily="50" charset="-128"/>
                          <a:ea typeface="Meiryo UI" panose="020B0604030504040204" pitchFamily="50" charset="-128"/>
                        </a:rPr>
                        <a:t>項目</a:t>
                      </a: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R6.8</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9</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10</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11</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12</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1</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2</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a:latin typeface="Meiryo UI" panose="020B0604030504040204" pitchFamily="50" charset="-128"/>
                          <a:ea typeface="Meiryo UI" panose="020B0604030504040204" pitchFamily="50" charset="-128"/>
                        </a:rPr>
                        <a:t>3</a:t>
                      </a:r>
                      <a:r>
                        <a:rPr kumimoji="1" lang="ja-JP" altLang="en-US" sz="140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18482447"/>
                  </a:ext>
                </a:extLst>
              </a:tr>
              <a:tr h="1110147">
                <a:tc>
                  <a:txBody>
                    <a:bodyPr/>
                    <a:lstStyle/>
                    <a:p>
                      <a:pPr algn="ctr"/>
                      <a:r>
                        <a:rPr kumimoji="1" lang="ja-JP" altLang="en-US" sz="1400">
                          <a:latin typeface="Meiryo UI" panose="020B0604030504040204" pitchFamily="50" charset="-128"/>
                          <a:ea typeface="Meiryo UI" panose="020B0604030504040204" pitchFamily="50" charset="-128"/>
                        </a:rPr>
                        <a:t>マネジメント人材研修</a:t>
                      </a:r>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44538034"/>
                  </a:ext>
                </a:extLst>
              </a:tr>
              <a:tr h="1110147">
                <a:tc>
                  <a:txBody>
                    <a:bodyPr/>
                    <a:lstStyle/>
                    <a:p>
                      <a:pPr algn="ctr"/>
                      <a:r>
                        <a:rPr kumimoji="1" lang="ja-JP" altLang="en-US" sz="1400" dirty="0">
                          <a:latin typeface="Meiryo UI" panose="020B0604030504040204" pitchFamily="50" charset="-128"/>
                          <a:ea typeface="Meiryo UI" panose="020B0604030504040204" pitchFamily="50" charset="-128"/>
                        </a:rPr>
                        <a:t>ＤＸ推進リーダー研修</a:t>
                      </a:r>
                      <a:endParaRPr kumimoji="1" lang="en-US" altLang="ja-JP" sz="14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43590156"/>
                  </a:ext>
                </a:extLst>
              </a:tr>
              <a:tr h="1110147">
                <a:tc>
                  <a:txBody>
                    <a:bodyPr/>
                    <a:lstStyle/>
                    <a:p>
                      <a:pPr algn="ctr"/>
                      <a:r>
                        <a:rPr kumimoji="1" lang="ja-JP" altLang="en-US" sz="1400">
                          <a:latin typeface="Meiryo UI" panose="020B0604030504040204" pitchFamily="50" charset="-128"/>
                          <a:ea typeface="Meiryo UI" panose="020B0604030504040204" pitchFamily="50" charset="-128"/>
                        </a:rPr>
                        <a:t>受講者アンケート</a:t>
                      </a:r>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84295018"/>
                  </a:ext>
                </a:extLst>
              </a:tr>
              <a:tr h="1110147">
                <a:tc>
                  <a:txBody>
                    <a:bodyPr/>
                    <a:lstStyle/>
                    <a:p>
                      <a:pPr algn="ctr"/>
                      <a:r>
                        <a:rPr kumimoji="1" lang="ja-JP" altLang="en-US" sz="1400">
                          <a:latin typeface="Meiryo UI" panose="020B0604030504040204" pitchFamily="50" charset="-128"/>
                          <a:ea typeface="Meiryo UI" panose="020B0604030504040204" pitchFamily="50" charset="-128"/>
                        </a:rPr>
                        <a:t>その他</a:t>
                      </a: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1366754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lang="en-US" altLang="ja-JP"/>
              <a:t>2.</a:t>
            </a:r>
            <a:r>
              <a:rPr lang="ja-JP" altLang="en-US"/>
              <a:t>業務遂行能力</a:t>
            </a:r>
            <a:endParaRPr kumimoji="1" lang="ja-JP" altLang="en-US"/>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12</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0843079" cy="954107"/>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2</a:t>
            </a:r>
            <a:r>
              <a:rPr lang="ja-JP" altLang="en-US" sz="2400" b="1" dirty="0">
                <a:latin typeface="Meiryo UI" panose="020B0604030504040204" pitchFamily="50" charset="-128"/>
                <a:ea typeface="Meiryo UI" panose="020B0604030504040204" pitchFamily="50" charset="-128"/>
              </a:rPr>
              <a:t>）人員配置</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配置する研修運営責任者について、詳細を記載すること。</a:t>
            </a:r>
            <a:br>
              <a:rPr lang="en-US" altLang="ja-JP"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適宜項目・行を追加して構わない。</a:t>
            </a:r>
            <a:endParaRPr lang="en-US" altLang="ja-JP" sz="1200" dirty="0">
              <a:latin typeface="Meiryo UI" panose="020B0604030504040204" pitchFamily="50" charset="-128"/>
              <a:ea typeface="Meiryo UI" panose="020B0604030504040204" pitchFamily="50" charset="-128"/>
            </a:endParaRP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3425028769"/>
              </p:ext>
            </p:extLst>
          </p:nvPr>
        </p:nvGraphicFramePr>
        <p:xfrm>
          <a:off x="609599" y="1881146"/>
          <a:ext cx="11030403" cy="4476400"/>
        </p:xfrm>
        <a:graphic>
          <a:graphicData uri="http://schemas.openxmlformats.org/drawingml/2006/table">
            <a:tbl>
              <a:tblPr firstRow="1" bandRow="1">
                <a:tableStyleId>{912C8C85-51F0-491E-9774-3900AFEF0FD7}</a:tableStyleId>
              </a:tblPr>
              <a:tblGrid>
                <a:gridCol w="2029604">
                  <a:extLst>
                    <a:ext uri="{9D8B030D-6E8A-4147-A177-3AD203B41FA5}">
                      <a16:colId xmlns:a16="http://schemas.microsoft.com/office/drawing/2014/main" val="745745672"/>
                    </a:ext>
                  </a:extLst>
                </a:gridCol>
                <a:gridCol w="9000799">
                  <a:extLst>
                    <a:ext uri="{9D8B030D-6E8A-4147-A177-3AD203B41FA5}">
                      <a16:colId xmlns:a16="http://schemas.microsoft.com/office/drawing/2014/main" val="2283806282"/>
                    </a:ext>
                  </a:extLst>
                </a:gridCol>
              </a:tblGrid>
              <a:tr h="450970">
                <a:tc gridSpan="2">
                  <a:txBody>
                    <a:bodyPr/>
                    <a:lstStyle/>
                    <a:p>
                      <a:pPr algn="l"/>
                      <a:r>
                        <a:rPr kumimoji="1" lang="ja-JP" altLang="en-US" sz="1400">
                          <a:latin typeface="Meiryo UI" panose="020B0604030504040204" pitchFamily="50" charset="-128"/>
                          <a:ea typeface="Meiryo UI" panose="020B0604030504040204" pitchFamily="50" charset="-128"/>
                        </a:rPr>
                        <a:t>研修運営責任者の経歴等</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18482447"/>
                  </a:ext>
                </a:extLst>
              </a:tr>
              <a:tr h="1341810">
                <a:tc>
                  <a:txBody>
                    <a:bodyPr/>
                    <a:lstStyle/>
                    <a:p>
                      <a:pPr algn="ctr"/>
                      <a:r>
                        <a:rPr kumimoji="1" lang="ja-JP" altLang="en-US" sz="1400">
                          <a:latin typeface="Meiryo UI" panose="020B0604030504040204" pitchFamily="50" charset="-128"/>
                          <a:ea typeface="Meiryo UI" panose="020B0604030504040204" pitchFamily="50" charset="-128"/>
                        </a:rPr>
                        <a:t>経歴</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0870442"/>
                  </a:ext>
                </a:extLst>
              </a:tr>
              <a:tr h="1341810">
                <a:tc>
                  <a:txBody>
                    <a:bodyPr/>
                    <a:lstStyle/>
                    <a:p>
                      <a:pPr algn="ctr"/>
                      <a:r>
                        <a:rPr kumimoji="1" lang="ja-JP" altLang="en-US" sz="1400">
                          <a:latin typeface="Meiryo UI" panose="020B0604030504040204" pitchFamily="50" charset="-128"/>
                          <a:ea typeface="Meiryo UI" panose="020B0604030504040204" pitchFamily="50" charset="-128"/>
                        </a:rPr>
                        <a:t>能力・経験</a:t>
                      </a:r>
                      <a:endParaRPr kumimoji="1" lang="en-US" altLang="ja-JP" sz="1400">
                        <a:latin typeface="Meiryo UI" panose="020B0604030504040204" pitchFamily="50" charset="-128"/>
                        <a:ea typeface="Meiryo UI" panose="020B0604030504040204" pitchFamily="50" charset="-128"/>
                      </a:endParaRPr>
                    </a:p>
                    <a:p>
                      <a:pPr algn="ctr"/>
                      <a:r>
                        <a:rPr kumimoji="1" lang="ja-JP" altLang="en-US" sz="1400">
                          <a:latin typeface="Meiryo UI" panose="020B0604030504040204" pitchFamily="50" charset="-128"/>
                          <a:ea typeface="Meiryo UI" panose="020B0604030504040204" pitchFamily="50" charset="-128"/>
                        </a:rPr>
                        <a:t>これまでの実績</a:t>
                      </a: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03937353"/>
                  </a:ext>
                </a:extLst>
              </a:tr>
              <a:tr h="1341810">
                <a:tc>
                  <a:txBody>
                    <a:bodyPr/>
                    <a:lstStyle/>
                    <a:p>
                      <a:pPr algn="ctr"/>
                      <a:r>
                        <a:rPr kumimoji="1" lang="ja-JP" altLang="en-US" sz="1400">
                          <a:latin typeface="Meiryo UI" panose="020B0604030504040204" pitchFamily="50" charset="-128"/>
                          <a:ea typeface="Meiryo UI" panose="020B0604030504040204" pitchFamily="50" charset="-128"/>
                        </a:rPr>
                        <a:t>資格・その他</a:t>
                      </a: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06892584"/>
                  </a:ext>
                </a:extLst>
              </a:tr>
            </a:tbl>
          </a:graphicData>
        </a:graphic>
      </p:graphicFrame>
    </p:spTree>
    <p:extLst>
      <p:ext uri="{BB962C8B-B14F-4D97-AF65-F5344CB8AC3E}">
        <p14:creationId xmlns:p14="http://schemas.microsoft.com/office/powerpoint/2010/main" val="675006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2.</a:t>
            </a:r>
            <a:r>
              <a:rPr kumimoji="1" lang="ja-JP" altLang="en-US"/>
              <a:t>業務遂行能力</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13</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0843079" cy="923330"/>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3</a:t>
            </a:r>
            <a:r>
              <a:rPr lang="ja-JP" altLang="en-US" sz="2400" b="1" dirty="0">
                <a:latin typeface="Meiryo UI" panose="020B0604030504040204" pitchFamily="50" charset="-128"/>
                <a:ea typeface="Meiryo UI" panose="020B0604030504040204" pitchFamily="50" charset="-128"/>
              </a:rPr>
              <a:t>）講師</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マネジメント人材</a:t>
            </a:r>
            <a:r>
              <a:rPr kumimoji="1" lang="ja-JP" altLang="en-US" dirty="0">
                <a:latin typeface="Meiryo UI" panose="020B0604030504040204" pitchFamily="50" charset="-128"/>
                <a:ea typeface="Meiryo UI" panose="020B0604030504040204" pitchFamily="50" charset="-128"/>
              </a:rPr>
              <a:t>研修において想定している研修講師の経歴等について、詳細を記載すること。</a:t>
            </a:r>
            <a:br>
              <a:rPr kumimoji="1" lang="en-US" altLang="ja-JP"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適宜項目・行を追加して構わない。</a:t>
            </a:r>
            <a:endParaRPr kumimoji="1" lang="ja-JP" altLang="en-US" dirty="0">
              <a:latin typeface="Meiryo UI" panose="020B0604030504040204" pitchFamily="50" charset="-128"/>
              <a:ea typeface="Meiryo UI" panose="020B0604030504040204" pitchFamily="50" charset="-128"/>
            </a:endParaRP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1942417101"/>
              </p:ext>
            </p:extLst>
          </p:nvPr>
        </p:nvGraphicFramePr>
        <p:xfrm>
          <a:off x="601785" y="1881146"/>
          <a:ext cx="11038218" cy="4476400"/>
        </p:xfrm>
        <a:graphic>
          <a:graphicData uri="http://schemas.openxmlformats.org/drawingml/2006/table">
            <a:tbl>
              <a:tblPr firstRow="1" bandRow="1">
                <a:tableStyleId>{912C8C85-51F0-491E-9774-3900AFEF0FD7}</a:tableStyleId>
              </a:tblPr>
              <a:tblGrid>
                <a:gridCol w="2031042">
                  <a:extLst>
                    <a:ext uri="{9D8B030D-6E8A-4147-A177-3AD203B41FA5}">
                      <a16:colId xmlns:a16="http://schemas.microsoft.com/office/drawing/2014/main" val="745745672"/>
                    </a:ext>
                  </a:extLst>
                </a:gridCol>
                <a:gridCol w="9007176">
                  <a:extLst>
                    <a:ext uri="{9D8B030D-6E8A-4147-A177-3AD203B41FA5}">
                      <a16:colId xmlns:a16="http://schemas.microsoft.com/office/drawing/2014/main" val="2283806282"/>
                    </a:ext>
                  </a:extLst>
                </a:gridCol>
              </a:tblGrid>
              <a:tr h="450970">
                <a:tc gridSpan="2">
                  <a:txBody>
                    <a:bodyPr/>
                    <a:lstStyle/>
                    <a:p>
                      <a:pPr algn="l"/>
                      <a:r>
                        <a:rPr kumimoji="1" lang="ja-JP" altLang="en-US" sz="1400">
                          <a:latin typeface="Meiryo UI" panose="020B0604030504040204" pitchFamily="50" charset="-128"/>
                          <a:ea typeface="Meiryo UI" panose="020B0604030504040204" pitchFamily="50" charset="-128"/>
                        </a:rPr>
                        <a:t>想定する研修講師の経歴等</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18482447"/>
                  </a:ext>
                </a:extLst>
              </a:tr>
              <a:tr h="1341810">
                <a:tc>
                  <a:txBody>
                    <a:bodyPr/>
                    <a:lstStyle/>
                    <a:p>
                      <a:pPr algn="ctr"/>
                      <a:r>
                        <a:rPr kumimoji="1" lang="ja-JP" altLang="en-US" sz="1400">
                          <a:latin typeface="Meiryo UI" panose="020B0604030504040204" pitchFamily="50" charset="-128"/>
                          <a:ea typeface="Meiryo UI" panose="020B0604030504040204" pitchFamily="50" charset="-128"/>
                        </a:rPr>
                        <a:t>経歴</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0870442"/>
                  </a:ext>
                </a:extLst>
              </a:tr>
              <a:tr h="1341810">
                <a:tc>
                  <a:txBody>
                    <a:bodyPr/>
                    <a:lstStyle/>
                    <a:p>
                      <a:pPr algn="ctr"/>
                      <a:r>
                        <a:rPr kumimoji="1" lang="ja-JP" altLang="en-US" sz="1400">
                          <a:latin typeface="Meiryo UI" panose="020B0604030504040204" pitchFamily="50" charset="-128"/>
                          <a:ea typeface="Meiryo UI" panose="020B0604030504040204" pitchFamily="50" charset="-128"/>
                        </a:rPr>
                        <a:t>能力・経験</a:t>
                      </a:r>
                      <a:endParaRPr kumimoji="1" lang="en-US" altLang="ja-JP" sz="1400">
                        <a:latin typeface="Meiryo UI" panose="020B0604030504040204" pitchFamily="50" charset="-128"/>
                        <a:ea typeface="Meiryo UI" panose="020B0604030504040204" pitchFamily="50" charset="-128"/>
                      </a:endParaRPr>
                    </a:p>
                    <a:p>
                      <a:pPr algn="ctr"/>
                      <a:r>
                        <a:rPr kumimoji="1" lang="ja-JP" altLang="en-US" sz="1400">
                          <a:latin typeface="Meiryo UI" panose="020B0604030504040204" pitchFamily="50" charset="-128"/>
                          <a:ea typeface="Meiryo UI" panose="020B0604030504040204" pitchFamily="50" charset="-128"/>
                        </a:rPr>
                        <a:t>これまでの実績</a:t>
                      </a: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03937353"/>
                  </a:ext>
                </a:extLst>
              </a:tr>
              <a:tr h="1341810">
                <a:tc>
                  <a:txBody>
                    <a:bodyPr/>
                    <a:lstStyle/>
                    <a:p>
                      <a:pPr algn="ctr"/>
                      <a:r>
                        <a:rPr kumimoji="1" lang="ja-JP" altLang="en-US" sz="1400">
                          <a:latin typeface="Meiryo UI" panose="020B0604030504040204" pitchFamily="50" charset="-128"/>
                          <a:ea typeface="Meiryo UI" panose="020B0604030504040204" pitchFamily="50" charset="-128"/>
                        </a:rPr>
                        <a:t>資格・その他</a:t>
                      </a:r>
                    </a:p>
                  </a:txBody>
                  <a:tcPr anchor="ctr">
                    <a:lnR w="12700" cap="flat" cmpd="sng" algn="ctr">
                      <a:solidFill>
                        <a:schemeClr val="tx1"/>
                      </a:solidFill>
                      <a:prstDash val="solid"/>
                      <a:round/>
                      <a:headEnd type="none" w="med" len="med"/>
                      <a:tailEnd type="none" w="med" len="med"/>
                    </a:lnR>
                  </a:tcPr>
                </a:tc>
                <a:tc>
                  <a:txBody>
                    <a:bodyPr/>
                    <a:lstStyle/>
                    <a:p>
                      <a:endParaRPr kumimoji="1" lang="ja-JP" altLang="en-US"/>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06892584"/>
                  </a:ext>
                </a:extLst>
              </a:tr>
            </a:tbl>
          </a:graphicData>
        </a:graphic>
      </p:graphicFrame>
    </p:spTree>
    <p:extLst>
      <p:ext uri="{BB962C8B-B14F-4D97-AF65-F5344CB8AC3E}">
        <p14:creationId xmlns:p14="http://schemas.microsoft.com/office/powerpoint/2010/main" val="2552360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lang="en-US" altLang="ja-JP"/>
              <a:t>2.</a:t>
            </a:r>
            <a:r>
              <a:rPr lang="ja-JP" altLang="en-US"/>
              <a:t>業務遂行能力</a:t>
            </a:r>
            <a:endParaRPr kumimoji="1" lang="ja-JP" altLang="en-US"/>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14</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1553371" cy="738664"/>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4-1</a:t>
            </a:r>
            <a:r>
              <a:rPr lang="ja-JP" altLang="en-US" sz="2400" b="1" dirty="0">
                <a:latin typeface="Meiryo UI" panose="020B0604030504040204" pitchFamily="50" charset="-128"/>
                <a:ea typeface="Meiryo UI" panose="020B0604030504040204" pitchFamily="50" charset="-128"/>
              </a:rPr>
              <a:t>）実施体制</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業務の実施体制と業務に携わる者の役割について、体制図の形式で記載すること。</a:t>
            </a: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1939138328"/>
              </p:ext>
            </p:extLst>
          </p:nvPr>
        </p:nvGraphicFramePr>
        <p:xfrm>
          <a:off x="609600" y="1725618"/>
          <a:ext cx="10942864" cy="4609868"/>
        </p:xfrm>
        <a:graphic>
          <a:graphicData uri="http://schemas.openxmlformats.org/drawingml/2006/table">
            <a:tbl>
              <a:tblPr firstRow="1" bandRow="1">
                <a:tableStyleId>{912C8C85-51F0-491E-9774-3900AFEF0FD7}</a:tableStyleId>
              </a:tblPr>
              <a:tblGrid>
                <a:gridCol w="10942864">
                  <a:extLst>
                    <a:ext uri="{9D8B030D-6E8A-4147-A177-3AD203B41FA5}">
                      <a16:colId xmlns:a16="http://schemas.microsoft.com/office/drawing/2014/main" val="745745672"/>
                    </a:ext>
                  </a:extLst>
                </a:gridCol>
              </a:tblGrid>
              <a:tr h="4609868">
                <a:tc>
                  <a:txBody>
                    <a:bodyPr/>
                    <a:lstStyle/>
                    <a:p>
                      <a:endParaRPr kumimoji="1" lang="ja-JP" altLang="en-US" b="0">
                        <a:solidFill>
                          <a:schemeClr val="tx1"/>
                        </a:solidFill>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3151241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lang="en-US" altLang="ja-JP"/>
              <a:t>2.</a:t>
            </a:r>
            <a:r>
              <a:rPr lang="ja-JP" altLang="en-US"/>
              <a:t>業務遂行能力</a:t>
            </a:r>
            <a:endParaRPr kumimoji="1" lang="ja-JP" altLang="en-US"/>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15</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1553371" cy="1384995"/>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4-2</a:t>
            </a:r>
            <a:r>
              <a:rPr lang="ja-JP" altLang="en-US"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再委託先</a:t>
            </a: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業務の全部又は一部を第三者に再委託する場合は、再委託先の概要や業務内容を記載すること。</a:t>
            </a:r>
            <a:br>
              <a:rPr lang="en-US" altLang="ja-JP"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再委託先全てを記載すること。</a:t>
            </a:r>
            <a:br>
              <a:rPr lang="en-US" altLang="ja-JP" sz="1400"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再委託しない場合は、表空欄に再委託なしと記載すること。</a:t>
            </a:r>
            <a:br>
              <a:rPr lang="en-US" altLang="ja-JP" sz="1400"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再委託先が複数ある場合は、スライドを追加すること。</a:t>
            </a:r>
            <a:endParaRPr lang="en-US" altLang="ja-JP"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25ED8540-F64F-4EAF-96C2-822C5385197C}"/>
              </a:ext>
            </a:extLst>
          </p:cNvPr>
          <p:cNvGraphicFramePr>
            <a:graphicFrameLocks noGrp="1"/>
          </p:cNvGraphicFramePr>
          <p:nvPr>
            <p:extLst>
              <p:ext uri="{D42A27DB-BD31-4B8C-83A1-F6EECF244321}">
                <p14:modId xmlns:p14="http://schemas.microsoft.com/office/powerpoint/2010/main" val="446110052"/>
              </p:ext>
            </p:extLst>
          </p:nvPr>
        </p:nvGraphicFramePr>
        <p:xfrm>
          <a:off x="546019" y="2291658"/>
          <a:ext cx="11096251" cy="4086264"/>
        </p:xfrm>
        <a:graphic>
          <a:graphicData uri="http://schemas.openxmlformats.org/drawingml/2006/table">
            <a:tbl>
              <a:tblPr/>
              <a:tblGrid>
                <a:gridCol w="2077597">
                  <a:extLst>
                    <a:ext uri="{9D8B030D-6E8A-4147-A177-3AD203B41FA5}">
                      <a16:colId xmlns:a16="http://schemas.microsoft.com/office/drawing/2014/main" val="1808299985"/>
                    </a:ext>
                  </a:extLst>
                </a:gridCol>
                <a:gridCol w="1620410">
                  <a:extLst>
                    <a:ext uri="{9D8B030D-6E8A-4147-A177-3AD203B41FA5}">
                      <a16:colId xmlns:a16="http://schemas.microsoft.com/office/drawing/2014/main" val="1080184661"/>
                    </a:ext>
                  </a:extLst>
                </a:gridCol>
                <a:gridCol w="2317579">
                  <a:extLst>
                    <a:ext uri="{9D8B030D-6E8A-4147-A177-3AD203B41FA5}">
                      <a16:colId xmlns:a16="http://schemas.microsoft.com/office/drawing/2014/main" val="2754631379"/>
                    </a:ext>
                  </a:extLst>
                </a:gridCol>
                <a:gridCol w="3361928">
                  <a:extLst>
                    <a:ext uri="{9D8B030D-6E8A-4147-A177-3AD203B41FA5}">
                      <a16:colId xmlns:a16="http://schemas.microsoft.com/office/drawing/2014/main" val="3601029151"/>
                    </a:ext>
                  </a:extLst>
                </a:gridCol>
                <a:gridCol w="1718737">
                  <a:extLst>
                    <a:ext uri="{9D8B030D-6E8A-4147-A177-3AD203B41FA5}">
                      <a16:colId xmlns:a16="http://schemas.microsoft.com/office/drawing/2014/main" val="2887686551"/>
                    </a:ext>
                  </a:extLst>
                </a:gridCol>
              </a:tblGrid>
              <a:tr h="225914">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（ふりがな）</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2585901"/>
                  </a:ext>
                </a:extLst>
              </a:tr>
              <a:tr h="225914">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商号又は名称</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314878"/>
                  </a:ext>
                </a:extLst>
              </a:tr>
              <a:tr h="225914">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（ふりがな）</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8018320"/>
                  </a:ext>
                </a:extLst>
              </a:tr>
              <a:tr h="225914">
                <a:tc>
                  <a:txBody>
                    <a:bodyPr/>
                    <a:lstStyle/>
                    <a:p>
                      <a:pPr algn="ctr"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代表者職氏名</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7995792"/>
                  </a:ext>
                </a:extLst>
              </a:tr>
              <a:tr h="225914">
                <a:tc row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所在地</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郵便番号</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166277965"/>
                  </a:ext>
                </a:extLst>
              </a:tr>
              <a:tr h="225914">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住所</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283133529"/>
                  </a:ext>
                </a:extLst>
              </a:tr>
              <a:tr h="225914">
                <a:tc vMerge="1">
                  <a:txBody>
                    <a:bodyPr/>
                    <a:lstStyle/>
                    <a:p>
                      <a:endParaRPr kumimoji="1" lang="ja-JP" altLang="en-US"/>
                    </a:p>
                  </a:txBody>
                  <a:tcPr/>
                </a:tc>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WEB</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サイト</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853070765"/>
                  </a:ext>
                </a:extLst>
              </a:tr>
              <a:tr h="225914">
                <a:tc row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連絡先</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eiryo UI" panose="020B0604030504040204" pitchFamily="50" charset="-128"/>
                          <a:ea typeface="Meiryo UI" panose="020B0604030504040204" pitchFamily="50" charset="-128"/>
                        </a:rPr>
                        <a:t>T E L</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53362322"/>
                  </a:ext>
                </a:extLst>
              </a:tr>
              <a:tr h="225914">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eiryo UI" panose="020B0604030504040204" pitchFamily="50" charset="-128"/>
                          <a:ea typeface="Meiryo UI" panose="020B0604030504040204" pitchFamily="50" charset="-128"/>
                        </a:rPr>
                        <a:t>E-MAIL</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9368584"/>
                  </a:ext>
                </a:extLst>
              </a:tr>
              <a:tr h="257445">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設立年月日</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51299541"/>
                  </a:ext>
                </a:extLst>
              </a:tr>
              <a:tr h="265224">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資本金</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50978486"/>
                  </a:ext>
                </a:extLst>
              </a:tr>
              <a:tr h="225914">
                <a:tc row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従業員数</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従業員</a:t>
                      </a:r>
                    </a:p>
                  </a:txBody>
                  <a:tcPr marL="4473" marR="4473" marT="44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名</a:t>
                      </a:r>
                    </a:p>
                  </a:txBody>
                  <a:tcPr marL="4473" marR="4473" marT="44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238460"/>
                  </a:ext>
                </a:extLst>
              </a:tr>
              <a:tr h="225914">
                <a:tc vMerge="1">
                  <a:txBody>
                    <a:bodyPr/>
                    <a:lstStyle/>
                    <a:p>
                      <a:endParaRPr kumimoji="1" lang="ja-JP" altLang="en-US"/>
                    </a:p>
                  </a:txBody>
                  <a:tcPr/>
                </a:tc>
                <a:tc grid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ﾊﾟｰﾄ･ｱﾙﾊﾞｲﾄ</a:t>
                      </a:r>
                    </a:p>
                  </a:txBody>
                  <a:tcPr marL="4473" marR="4473" marT="44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名</a:t>
                      </a:r>
                    </a:p>
                  </a:txBody>
                  <a:tcPr marL="4473" marR="4473" marT="44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90825"/>
                  </a:ext>
                </a:extLst>
              </a:tr>
              <a:tr h="225914">
                <a:tc vMerge="1">
                  <a:txBody>
                    <a:bodyPr/>
                    <a:lstStyle/>
                    <a:p>
                      <a:endParaRPr kumimoji="1" lang="ja-JP" altLang="en-US"/>
                    </a:p>
                  </a:txBody>
                  <a:tcPr/>
                </a:tc>
                <a:tc grid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合計</a:t>
                      </a:r>
                    </a:p>
                  </a:txBody>
                  <a:tcPr marL="4473" marR="4473" marT="44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4473" marR="4473" marT="447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名</a:t>
                      </a:r>
                    </a:p>
                  </a:txBody>
                  <a:tcPr marL="4473" marR="4473" marT="44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2910038"/>
                  </a:ext>
                </a:extLst>
              </a:tr>
              <a:tr h="278496">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事業内容</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58164583"/>
                  </a:ext>
                </a:extLst>
              </a:tr>
              <a:tr h="348217">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提案者との関係</a:t>
                      </a:r>
                      <a:br>
                        <a:rPr lang="ja-JP" altLang="en-US" sz="1100" b="0" i="0" u="none" strike="noStrike">
                          <a:solidFill>
                            <a:srgbClr val="000000"/>
                          </a:solidFill>
                          <a:effectLst/>
                          <a:latin typeface="Meiryo UI" panose="020B0604030504040204" pitchFamily="50" charset="-128"/>
                          <a:ea typeface="Meiryo UI" panose="020B0604030504040204" pitchFamily="50" charset="-128"/>
                        </a:rPr>
                      </a:br>
                      <a:r>
                        <a:rPr lang="ja-JP" altLang="en-US" sz="1100" b="0" i="0" u="none" strike="noStrike">
                          <a:solidFill>
                            <a:srgbClr val="000000"/>
                          </a:solidFill>
                          <a:effectLst/>
                          <a:latin typeface="Meiryo UI" panose="020B0604030504040204" pitchFamily="50" charset="-128"/>
                          <a:ea typeface="Meiryo UI" panose="020B0604030504040204" pitchFamily="50" charset="-128"/>
                        </a:rPr>
                        <a:t>（資本関係、提携関係等）</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5514159"/>
                  </a:ext>
                </a:extLst>
              </a:tr>
              <a:tr h="225914">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本事業における役割</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59860142"/>
                  </a:ext>
                </a:extLst>
              </a:tr>
            </a:tbl>
          </a:graphicData>
        </a:graphic>
      </p:graphicFrame>
    </p:spTree>
    <p:extLst>
      <p:ext uri="{BB962C8B-B14F-4D97-AF65-F5344CB8AC3E}">
        <p14:creationId xmlns:p14="http://schemas.microsoft.com/office/powerpoint/2010/main" val="1287154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2.</a:t>
            </a:r>
            <a:r>
              <a:rPr kumimoji="1" lang="ja-JP" altLang="en-US"/>
              <a:t>業務遂行能力</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16</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757908911"/>
              </p:ext>
            </p:extLst>
          </p:nvPr>
        </p:nvGraphicFramePr>
        <p:xfrm>
          <a:off x="586154" y="2002618"/>
          <a:ext cx="10966310" cy="4332868"/>
        </p:xfrm>
        <a:graphic>
          <a:graphicData uri="http://schemas.openxmlformats.org/drawingml/2006/table">
            <a:tbl>
              <a:tblPr firstRow="1" bandRow="1">
                <a:tableStyleId>{912C8C85-51F0-491E-9774-3900AFEF0FD7}</a:tableStyleId>
              </a:tblPr>
              <a:tblGrid>
                <a:gridCol w="10966310">
                  <a:extLst>
                    <a:ext uri="{9D8B030D-6E8A-4147-A177-3AD203B41FA5}">
                      <a16:colId xmlns:a16="http://schemas.microsoft.com/office/drawing/2014/main" val="745745672"/>
                    </a:ext>
                  </a:extLst>
                </a:gridCol>
              </a:tblGrid>
              <a:tr h="4332868">
                <a:tc>
                  <a:txBody>
                    <a:bodyPr/>
                    <a:lstStyle/>
                    <a:p>
                      <a:endParaRPr kumimoji="1" lang="ja-JP" altLang="en-US" b="0">
                        <a:solidFill>
                          <a:schemeClr val="tx1"/>
                        </a:solidFill>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2710870442"/>
                  </a:ext>
                </a:extLst>
              </a:tr>
            </a:tbl>
          </a:graphicData>
        </a:graphic>
      </p:graphicFrame>
      <p:sp>
        <p:nvSpPr>
          <p:cNvPr id="8" name="テキスト ボックス 7">
            <a:extLst>
              <a:ext uri="{FF2B5EF4-FFF2-40B4-BE49-F238E27FC236}">
                <a16:creationId xmlns:a16="http://schemas.microsoft.com/office/drawing/2014/main" id="{E9F128AC-D7C1-4A09-B2CA-46D827BA3743}"/>
              </a:ext>
            </a:extLst>
          </p:cNvPr>
          <p:cNvSpPr txBox="1"/>
          <p:nvPr/>
        </p:nvSpPr>
        <p:spPr>
          <a:xfrm>
            <a:off x="88900" y="783772"/>
            <a:ext cx="11553371" cy="1015663"/>
          </a:xfrm>
          <a:prstGeom prst="rect">
            <a:avLst/>
          </a:prstGeom>
          <a:noFill/>
        </p:spPr>
        <p:txBody>
          <a:bodyPr vert="horz" wrap="square" rtlCol="0">
            <a:spAutoFit/>
          </a:bodyPr>
          <a:lstStyle/>
          <a:p>
            <a:pPr algn="l"/>
            <a:r>
              <a:rPr kumimoji="1"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5</a:t>
            </a:r>
            <a:r>
              <a:rPr kumimoji="1" lang="ja-JP" altLang="en-US"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実績の有無</a:t>
            </a:r>
            <a:endParaRPr kumimoji="1" lang="ja-JP" altLang="en-US"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過去に同様又は類似の業務を実施（受託）した経験の有無について記載すること。</a:t>
            </a:r>
            <a:endParaRPr kumimoji="1" lang="en-US" altLang="ja-JP"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実施（受託）経験がある場合は、概要（内容、規模、成果等）について記載すること。</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39420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3.</a:t>
            </a:r>
            <a:r>
              <a:rPr kumimoji="1" lang="ja-JP" altLang="en-US"/>
              <a:t>見積価格</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17</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907105"/>
            <a:ext cx="11553371" cy="923330"/>
          </a:xfrm>
          <a:prstGeom prst="rect">
            <a:avLst/>
          </a:prstGeom>
          <a:noFill/>
        </p:spPr>
        <p:txBody>
          <a:bodyPr vert="horz" wrap="square" rtlCol="0">
            <a:spAutoFit/>
          </a:bodyPr>
          <a:lstStyle/>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一括計上ではなく、積み上げ方式により客観的な判断が可能な記載方法とすること。</a:t>
            </a:r>
            <a:endParaRPr lang="en-US" altLang="ja-JP"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必要経費について見積もり、研修実施に係る経費分類ごとに内訳を明記すること。</a:t>
            </a:r>
            <a:endParaRPr kumimoji="1" lang="en-US" altLang="ja-JP"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en-US" altLang="ja-JP" dirty="0">
                <a:latin typeface="Meiryo UI" panose="020B0604030504040204" pitchFamily="50" charset="-128"/>
                <a:ea typeface="Meiryo UI" panose="020B0604030504040204" pitchFamily="50" charset="-128"/>
              </a:rPr>
              <a:t>e</a:t>
            </a:r>
            <a:r>
              <a:rPr lang="ja-JP" altLang="en-US" dirty="0">
                <a:latin typeface="Meiryo UI" panose="020B0604030504040204" pitchFamily="50" charset="-128"/>
                <a:ea typeface="Meiryo UI" panose="020B0604030504040204" pitchFamily="50" charset="-128"/>
              </a:rPr>
              <a:t>ラーニング等において利用人数に応じた価格設定</a:t>
            </a:r>
            <a:r>
              <a:rPr lang="ja-JP" altLang="en-US" sz="1200" dirty="0">
                <a:latin typeface="Meiryo UI" panose="020B0604030504040204" pitchFamily="50" charset="-128"/>
                <a:ea typeface="Meiryo UI" panose="020B0604030504040204" pitchFamily="50" charset="-128"/>
              </a:rPr>
              <a:t>（例：○人以上△人以内の利用で</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円）</a:t>
            </a:r>
            <a:r>
              <a:rPr lang="ja-JP" altLang="en-US" dirty="0">
                <a:latin typeface="Meiryo UI" panose="020B0604030504040204" pitchFamily="50" charset="-128"/>
                <a:ea typeface="Meiryo UI" panose="020B0604030504040204" pitchFamily="50" charset="-128"/>
              </a:rPr>
              <a:t>がある場合は、その旨を記載すること。</a:t>
            </a:r>
            <a:endParaRPr kumimoji="1" lang="en-US" altLang="ja-JP" dirty="0">
              <a:latin typeface="Meiryo UI" panose="020B0604030504040204" pitchFamily="50" charset="-128"/>
              <a:ea typeface="Meiryo UI" panose="020B0604030504040204" pitchFamily="50" charset="-128"/>
            </a:endParaRPr>
          </a:p>
        </p:txBody>
      </p:sp>
      <p:graphicFrame>
        <p:nvGraphicFramePr>
          <p:cNvPr id="9" name="表 9">
            <a:extLst>
              <a:ext uri="{FF2B5EF4-FFF2-40B4-BE49-F238E27FC236}">
                <a16:creationId xmlns:a16="http://schemas.microsoft.com/office/drawing/2014/main" id="{B5109267-8F25-4E90-A5B2-891A5EA050AC}"/>
              </a:ext>
            </a:extLst>
          </p:cNvPr>
          <p:cNvGraphicFramePr>
            <a:graphicFrameLocks noGrp="1"/>
          </p:cNvGraphicFramePr>
          <p:nvPr>
            <p:extLst>
              <p:ext uri="{D42A27DB-BD31-4B8C-83A1-F6EECF244321}">
                <p14:modId xmlns:p14="http://schemas.microsoft.com/office/powerpoint/2010/main" val="4045628445"/>
              </p:ext>
            </p:extLst>
          </p:nvPr>
        </p:nvGraphicFramePr>
        <p:xfrm>
          <a:off x="562062" y="2064760"/>
          <a:ext cx="11016000" cy="4109537"/>
        </p:xfrm>
        <a:graphic>
          <a:graphicData uri="http://schemas.openxmlformats.org/drawingml/2006/table">
            <a:tbl>
              <a:tblPr firstRow="1" bandRow="1">
                <a:tableStyleId>{5C22544A-7EE6-4342-B048-85BDC9FD1C3A}</a:tableStyleId>
              </a:tblPr>
              <a:tblGrid>
                <a:gridCol w="2231472">
                  <a:extLst>
                    <a:ext uri="{9D8B030D-6E8A-4147-A177-3AD203B41FA5}">
                      <a16:colId xmlns:a16="http://schemas.microsoft.com/office/drawing/2014/main" val="3136119425"/>
                    </a:ext>
                  </a:extLst>
                </a:gridCol>
                <a:gridCol w="6358855">
                  <a:extLst>
                    <a:ext uri="{9D8B030D-6E8A-4147-A177-3AD203B41FA5}">
                      <a16:colId xmlns:a16="http://schemas.microsoft.com/office/drawing/2014/main" val="3690418411"/>
                    </a:ext>
                  </a:extLst>
                </a:gridCol>
                <a:gridCol w="2425673">
                  <a:extLst>
                    <a:ext uri="{9D8B030D-6E8A-4147-A177-3AD203B41FA5}">
                      <a16:colId xmlns:a16="http://schemas.microsoft.com/office/drawing/2014/main" val="1087215206"/>
                    </a:ext>
                  </a:extLst>
                </a:gridCol>
              </a:tblGrid>
              <a:tr h="306505">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項目</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費用の内訳</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小計</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345139376"/>
                  </a:ext>
                </a:extLst>
              </a:tr>
              <a:tr h="1122241">
                <a:tc>
                  <a:txBody>
                    <a:bodyPr/>
                    <a:lstStyle/>
                    <a:p>
                      <a:r>
                        <a:rPr kumimoji="1" lang="ja-JP" altLang="en-US" sz="1400" dirty="0">
                          <a:latin typeface="Meiryo UI" panose="020B0604030504040204" pitchFamily="50" charset="-128"/>
                          <a:ea typeface="Meiryo UI" panose="020B0604030504040204" pitchFamily="50" charset="-128"/>
                        </a:rPr>
                        <a:t>マネジメント人材研修</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tc>
                  <a:txBody>
                    <a:bodyPr/>
                    <a:lstStyle/>
                    <a:p>
                      <a:endParaRPr kumimoji="1" lang="ja-JP" altLang="en-US" sz="1400">
                        <a:latin typeface="Meiryo UI" panose="020B0604030504040204" pitchFamily="50" charset="-128"/>
                        <a:ea typeface="Meiryo UI" panose="020B0604030504040204" pitchFamily="50" charset="-128"/>
                      </a:endParaRP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tc>
                  <a:txBody>
                    <a:bodyPr/>
                    <a:lstStyle/>
                    <a:p>
                      <a:pPr lvl="0" algn="r"/>
                      <a:r>
                        <a:rPr kumimoji="1" lang="ja-JP" altLang="en-US" sz="1400">
                          <a:latin typeface="Meiryo UI" panose="020B0604030504040204" pitchFamily="50" charset="-128"/>
                          <a:ea typeface="Meiryo UI" panose="020B0604030504040204" pitchFamily="50" charset="-128"/>
                        </a:rPr>
                        <a:t>円</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743770951"/>
                  </a:ext>
                </a:extLst>
              </a:tr>
              <a:tr h="1122241">
                <a:tc>
                  <a:txBody>
                    <a:bodyPr/>
                    <a:lstStyle/>
                    <a:p>
                      <a:r>
                        <a:rPr kumimoji="1" lang="ja-JP" altLang="en-US" sz="1400" dirty="0">
                          <a:latin typeface="Meiryo UI" panose="020B0604030504040204" pitchFamily="50" charset="-128"/>
                          <a:ea typeface="Meiryo UI" panose="020B0604030504040204" pitchFamily="50" charset="-128"/>
                        </a:rPr>
                        <a:t>ＤＸ推進リーダー研修</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tc>
                  <a:txBody>
                    <a:bodyPr/>
                    <a:lstStyle/>
                    <a:p>
                      <a:endParaRPr kumimoji="1" lang="ja-JP" altLang="en-US" sz="1400">
                        <a:latin typeface="Meiryo UI" panose="020B0604030504040204" pitchFamily="50" charset="-128"/>
                        <a:ea typeface="Meiryo UI" panose="020B0604030504040204" pitchFamily="50" charset="-128"/>
                      </a:endParaRP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tc>
                  <a:txBody>
                    <a:bodyPr/>
                    <a:lstStyle/>
                    <a:p>
                      <a:pPr lvl="0" algn="r"/>
                      <a:r>
                        <a:rPr kumimoji="1" lang="ja-JP" altLang="en-US" sz="1400">
                          <a:latin typeface="Meiryo UI" panose="020B0604030504040204" pitchFamily="50" charset="-128"/>
                          <a:ea typeface="Meiryo UI" panose="020B0604030504040204" pitchFamily="50" charset="-128"/>
                        </a:rPr>
                        <a:t>円</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514584441"/>
                  </a:ext>
                </a:extLst>
              </a:tr>
              <a:tr h="1196537">
                <a:tc>
                  <a:txBody>
                    <a:bodyPr/>
                    <a:lstStyle/>
                    <a:p>
                      <a:r>
                        <a:rPr kumimoji="1" lang="ja-JP" altLang="en-US" sz="1400">
                          <a:latin typeface="Meiryo UI" panose="020B0604030504040204" pitchFamily="50" charset="-128"/>
                          <a:ea typeface="Meiryo UI" panose="020B0604030504040204" pitchFamily="50" charset="-128"/>
                        </a:rPr>
                        <a:t>フィードバック、その他</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tc>
                  <a:txBody>
                    <a:bodyPr/>
                    <a:lstStyle/>
                    <a:p>
                      <a:endParaRPr kumimoji="1" lang="ja-JP" altLang="en-US" sz="1400">
                        <a:latin typeface="Meiryo UI" panose="020B0604030504040204" pitchFamily="50" charset="-128"/>
                        <a:ea typeface="Meiryo UI" panose="020B0604030504040204" pitchFamily="50" charset="-128"/>
                      </a:endParaRP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tc>
                  <a:txBody>
                    <a:bodyPr/>
                    <a:lstStyle/>
                    <a:p>
                      <a:pPr lvl="0" algn="r"/>
                      <a:r>
                        <a:rPr kumimoji="1" lang="ja-JP" altLang="en-US" sz="1400">
                          <a:latin typeface="Meiryo UI" panose="020B0604030504040204" pitchFamily="50" charset="-128"/>
                          <a:ea typeface="Meiryo UI" panose="020B0604030504040204" pitchFamily="50" charset="-128"/>
                        </a:rPr>
                        <a:t>円</a:t>
                      </a:r>
                    </a:p>
                  </a:txBody>
                  <a:tcPr anchor="ct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3125127842"/>
                  </a:ext>
                </a:extLst>
              </a:tr>
              <a:tr h="362013">
                <a:tc>
                  <a:txBody>
                    <a:bodyPr/>
                    <a:lstStyle/>
                    <a:p>
                      <a:endParaRPr kumimoji="1" lang="ja-JP" altLang="en-US" sz="1400" b="1">
                        <a:solidFill>
                          <a:schemeClr val="bg1"/>
                        </a:solidFill>
                        <a:latin typeface="Meiryo UI" panose="020B0604030504040204" pitchFamily="50" charset="-128"/>
                        <a:ea typeface="Meiryo UI" panose="020B0604030504040204" pitchFamily="50" charset="-128"/>
                      </a:endParaRPr>
                    </a:p>
                  </a:txBody>
                  <a:tcP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solidFill>
                      <a:schemeClr val="accent6"/>
                    </a:solidFill>
                  </a:tcPr>
                </a:tc>
                <a:tc>
                  <a:txBody>
                    <a:bodyPr/>
                    <a:lstStyle/>
                    <a:p>
                      <a:pPr algn="r"/>
                      <a:r>
                        <a:rPr kumimoji="1" lang="ja-JP" altLang="en-US" sz="1400" b="1">
                          <a:solidFill>
                            <a:schemeClr val="bg1"/>
                          </a:solidFill>
                          <a:latin typeface="Meiryo UI" panose="020B0604030504040204" pitchFamily="50" charset="-128"/>
                          <a:ea typeface="Meiryo UI" panose="020B0604030504040204" pitchFamily="50" charset="-128"/>
                        </a:rPr>
                        <a:t>合計</a:t>
                      </a:r>
                    </a:p>
                  </a:txBody>
                  <a:tcP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solidFill>
                      <a:schemeClr val="accent6"/>
                    </a:solidFill>
                  </a:tcPr>
                </a:tc>
                <a:tc>
                  <a:txBody>
                    <a:bodyPr/>
                    <a:lstStyle/>
                    <a:p>
                      <a:pPr lvl="0" algn="r"/>
                      <a:r>
                        <a:rPr kumimoji="1" lang="ja-JP" altLang="en-US" sz="1400" b="1" dirty="0">
                          <a:solidFill>
                            <a:schemeClr val="bg1"/>
                          </a:solidFill>
                          <a:latin typeface="Meiryo UI" panose="020B0604030504040204" pitchFamily="50" charset="-128"/>
                          <a:ea typeface="Meiryo UI" panose="020B0604030504040204" pitchFamily="50" charset="-128"/>
                        </a:rPr>
                        <a:t>円</a:t>
                      </a:r>
                    </a:p>
                  </a:txBody>
                  <a:tcPr>
                    <a:lnL w="9525" cap="flat" cmpd="sng" algn="ctr">
                      <a:solidFill>
                        <a:schemeClr val="accent6"/>
                      </a:solidFill>
                      <a:prstDash val="solid"/>
                      <a:round/>
                      <a:headEnd type="none" w="med" len="med"/>
                      <a:tailEnd type="none" w="med" len="med"/>
                    </a:lnL>
                    <a:lnR w="9525" cap="flat" cmpd="sng" algn="ctr">
                      <a:solidFill>
                        <a:schemeClr val="accent6"/>
                      </a:solidFill>
                      <a:prstDash val="solid"/>
                      <a:round/>
                      <a:headEnd type="none" w="med" len="med"/>
                      <a:tailEnd type="none" w="med" len="med"/>
                    </a:lnR>
                    <a:lnT w="9525" cap="flat" cmpd="sng" algn="ctr">
                      <a:solidFill>
                        <a:schemeClr val="accent6"/>
                      </a:solidFill>
                      <a:prstDash val="solid"/>
                      <a:round/>
                      <a:headEnd type="none" w="med" len="med"/>
                      <a:tailEnd type="none" w="med" len="med"/>
                    </a:lnT>
                    <a:lnB w="952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223281869"/>
                  </a:ext>
                </a:extLst>
              </a:tr>
            </a:tbl>
          </a:graphicData>
        </a:graphic>
      </p:graphicFrame>
    </p:spTree>
    <p:extLst>
      <p:ext uri="{BB962C8B-B14F-4D97-AF65-F5344CB8AC3E}">
        <p14:creationId xmlns:p14="http://schemas.microsoft.com/office/powerpoint/2010/main" val="1962007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6C38BC-F8B7-47DE-AA65-A5FE3D5D9829}"/>
              </a:ext>
            </a:extLst>
          </p:cNvPr>
          <p:cNvSpPr>
            <a:spLocks noGrp="1"/>
          </p:cNvSpPr>
          <p:nvPr>
            <p:ph type="title"/>
          </p:nvPr>
        </p:nvSpPr>
        <p:spPr/>
        <p:txBody>
          <a:bodyPr/>
          <a:lstStyle/>
          <a:p>
            <a:r>
              <a:rPr lang="ja-JP" altLang="en-US"/>
              <a:t>提案者概要</a:t>
            </a:r>
            <a:endParaRPr kumimoji="1" lang="ja-JP" altLang="en-US"/>
          </a:p>
        </p:txBody>
      </p:sp>
      <p:sp>
        <p:nvSpPr>
          <p:cNvPr id="4" name="スライド番号プレースホルダー 3">
            <a:extLst>
              <a:ext uri="{FF2B5EF4-FFF2-40B4-BE49-F238E27FC236}">
                <a16:creationId xmlns:a16="http://schemas.microsoft.com/office/drawing/2014/main" id="{D2FDF227-D9A9-4559-8952-544E656B82EA}"/>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2</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4199CE59-B11E-4B09-AAFB-36BCCE3944D6}"/>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graphicFrame>
        <p:nvGraphicFramePr>
          <p:cNvPr id="6" name="表 5">
            <a:extLst>
              <a:ext uri="{FF2B5EF4-FFF2-40B4-BE49-F238E27FC236}">
                <a16:creationId xmlns:a16="http://schemas.microsoft.com/office/drawing/2014/main" id="{32EF425D-54F0-4238-BF26-92938E862D56}"/>
              </a:ext>
            </a:extLst>
          </p:cNvPr>
          <p:cNvGraphicFramePr>
            <a:graphicFrameLocks noGrp="1"/>
          </p:cNvGraphicFramePr>
          <p:nvPr>
            <p:extLst>
              <p:ext uri="{D42A27DB-BD31-4B8C-83A1-F6EECF244321}">
                <p14:modId xmlns:p14="http://schemas.microsoft.com/office/powerpoint/2010/main" val="2850601414"/>
              </p:ext>
            </p:extLst>
          </p:nvPr>
        </p:nvGraphicFramePr>
        <p:xfrm>
          <a:off x="547874" y="893974"/>
          <a:ext cx="11096251" cy="5400000"/>
        </p:xfrm>
        <a:graphic>
          <a:graphicData uri="http://schemas.openxmlformats.org/drawingml/2006/table">
            <a:tbl>
              <a:tblPr/>
              <a:tblGrid>
                <a:gridCol w="2077597">
                  <a:extLst>
                    <a:ext uri="{9D8B030D-6E8A-4147-A177-3AD203B41FA5}">
                      <a16:colId xmlns:a16="http://schemas.microsoft.com/office/drawing/2014/main" val="1808299985"/>
                    </a:ext>
                  </a:extLst>
                </a:gridCol>
                <a:gridCol w="1620410">
                  <a:extLst>
                    <a:ext uri="{9D8B030D-6E8A-4147-A177-3AD203B41FA5}">
                      <a16:colId xmlns:a16="http://schemas.microsoft.com/office/drawing/2014/main" val="1080184661"/>
                    </a:ext>
                  </a:extLst>
                </a:gridCol>
                <a:gridCol w="2317579">
                  <a:extLst>
                    <a:ext uri="{9D8B030D-6E8A-4147-A177-3AD203B41FA5}">
                      <a16:colId xmlns:a16="http://schemas.microsoft.com/office/drawing/2014/main" val="2754631379"/>
                    </a:ext>
                  </a:extLst>
                </a:gridCol>
                <a:gridCol w="3361928">
                  <a:extLst>
                    <a:ext uri="{9D8B030D-6E8A-4147-A177-3AD203B41FA5}">
                      <a16:colId xmlns:a16="http://schemas.microsoft.com/office/drawing/2014/main" val="3601029151"/>
                    </a:ext>
                  </a:extLst>
                </a:gridCol>
                <a:gridCol w="1718737">
                  <a:extLst>
                    <a:ext uri="{9D8B030D-6E8A-4147-A177-3AD203B41FA5}">
                      <a16:colId xmlns:a16="http://schemas.microsoft.com/office/drawing/2014/main" val="2887686551"/>
                    </a:ext>
                  </a:extLst>
                </a:gridCol>
              </a:tblGrid>
              <a:tr h="252000">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（ふりがな）</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2585901"/>
                  </a:ext>
                </a:extLst>
              </a:tr>
              <a:tr h="252000">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商号又は名称</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314878"/>
                  </a:ext>
                </a:extLst>
              </a:tr>
              <a:tr h="252000">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（ふりがな）</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8018320"/>
                  </a:ext>
                </a:extLst>
              </a:tr>
              <a:tr h="252000">
                <a:tc>
                  <a:txBody>
                    <a:bodyPr/>
                    <a:lstStyle/>
                    <a:p>
                      <a:pPr algn="ctr"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代表者職氏名</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7995792"/>
                  </a:ext>
                </a:extLst>
              </a:tr>
              <a:tr h="252000">
                <a:tc row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所在地</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郵便番号</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166277965"/>
                  </a:ext>
                </a:extLst>
              </a:tr>
              <a:tr h="252000">
                <a:tc v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住所</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283133529"/>
                  </a:ext>
                </a:extLst>
              </a:tr>
              <a:tr h="252000">
                <a:tc vMerge="1">
                  <a:txBody>
                    <a:bodyPr/>
                    <a:lstStyle/>
                    <a:p>
                      <a:endParaRPr kumimoji="1" lang="ja-JP" altLang="en-US"/>
                    </a:p>
                  </a:txBody>
                  <a:tcPr/>
                </a:tc>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WEB</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サイト</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853070765"/>
                  </a:ext>
                </a:extLst>
              </a:tr>
              <a:tr h="252000">
                <a:tc row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連絡先</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Meiryo UI" panose="020B0604030504040204" pitchFamily="50" charset="-128"/>
                          <a:ea typeface="Meiryo UI" panose="020B0604030504040204" pitchFamily="50" charset="-128"/>
                        </a:rPr>
                        <a:t>T E L</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53362322"/>
                  </a:ext>
                </a:extLst>
              </a:tr>
              <a:tr h="252000">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eiryo UI" panose="020B0604030504040204" pitchFamily="50" charset="-128"/>
                          <a:ea typeface="Meiryo UI" panose="020B0604030504040204" pitchFamily="50" charset="-128"/>
                        </a:rPr>
                        <a:t>E-MAIL</a:t>
                      </a:r>
                    </a:p>
                  </a:txBody>
                  <a:tcPr marL="4473" marR="4473" marT="4473"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473" marR="4473" marT="4473"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9368584"/>
                  </a:ext>
                </a:extLst>
              </a:tr>
              <a:tr h="252000">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設立年月日</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51299541"/>
                  </a:ext>
                </a:extLst>
              </a:tr>
              <a:tr h="252000">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資本金</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50978486"/>
                  </a:ext>
                </a:extLst>
              </a:tr>
              <a:tr h="252000">
                <a:tc rowSpan="3">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従業員数</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従業員</a:t>
                      </a:r>
                    </a:p>
                  </a:txBody>
                  <a:tcPr marL="4473" marR="4473" marT="44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名</a:t>
                      </a:r>
                    </a:p>
                  </a:txBody>
                  <a:tcPr marL="4473" marR="4473" marT="44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238460"/>
                  </a:ext>
                </a:extLst>
              </a:tr>
              <a:tr h="252000">
                <a:tc vMerge="1">
                  <a:txBody>
                    <a:bodyPr/>
                    <a:lstStyle/>
                    <a:p>
                      <a:endParaRPr kumimoji="1" lang="ja-JP" altLang="en-US"/>
                    </a:p>
                  </a:txBody>
                  <a:tcPr/>
                </a:tc>
                <a:tc grid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ﾊﾟｰﾄ･ｱﾙﾊﾞｲﾄ</a:t>
                      </a:r>
                    </a:p>
                  </a:txBody>
                  <a:tcPr marL="4473" marR="4473" marT="44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名</a:t>
                      </a:r>
                    </a:p>
                  </a:txBody>
                  <a:tcPr marL="4473" marR="4473" marT="44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90825"/>
                  </a:ext>
                </a:extLst>
              </a:tr>
              <a:tr h="252000">
                <a:tc vMerge="1">
                  <a:txBody>
                    <a:bodyPr/>
                    <a:lstStyle/>
                    <a:p>
                      <a:endParaRPr kumimoji="1" lang="ja-JP" altLang="en-US"/>
                    </a:p>
                  </a:txBody>
                  <a:tcPr/>
                </a:tc>
                <a:tc gridSpan="2">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合計</a:t>
                      </a:r>
                    </a:p>
                  </a:txBody>
                  <a:tcPr marL="4473" marR="4473" marT="44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4473" marR="4473" marT="447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名</a:t>
                      </a:r>
                    </a:p>
                  </a:txBody>
                  <a:tcPr marL="4473" marR="4473" marT="44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2910038"/>
                  </a:ext>
                </a:extLst>
              </a:tr>
              <a:tr h="1872000">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事業内容</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4473" marR="4473" marT="44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58164583"/>
                  </a:ext>
                </a:extLst>
              </a:tr>
            </a:tbl>
          </a:graphicData>
        </a:graphic>
      </p:graphicFrame>
    </p:spTree>
    <p:extLst>
      <p:ext uri="{BB962C8B-B14F-4D97-AF65-F5344CB8AC3E}">
        <p14:creationId xmlns:p14="http://schemas.microsoft.com/office/powerpoint/2010/main" val="153344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3</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8041821" cy="738664"/>
          </a:xfrm>
          <a:prstGeom prst="rect">
            <a:avLst/>
          </a:prstGeom>
          <a:noFill/>
        </p:spPr>
        <p:txBody>
          <a:bodyPr vert="horz" wrap="square" rtlCol="0">
            <a:spAutoFit/>
          </a:bodyPr>
          <a:lstStyle/>
          <a:p>
            <a:pPr algn="l"/>
            <a:r>
              <a:rPr kumimoji="1" lang="ja-JP" altLang="en-US" sz="2400" b="1" dirty="0">
                <a:latin typeface="Meiryo UI" panose="020B0604030504040204" pitchFamily="50" charset="-128"/>
                <a:ea typeface="Meiryo UI" panose="020B0604030504040204" pitchFamily="50" charset="-128"/>
              </a:rPr>
              <a:t>（</a:t>
            </a:r>
            <a:r>
              <a:rPr kumimoji="1" lang="en-US" altLang="ja-JP" sz="2400" b="1" dirty="0">
                <a:latin typeface="Meiryo UI" panose="020B0604030504040204" pitchFamily="50" charset="-128"/>
                <a:ea typeface="Meiryo UI" panose="020B0604030504040204" pitchFamily="50" charset="-128"/>
              </a:rPr>
              <a:t>1</a:t>
            </a:r>
            <a:r>
              <a:rPr kumimoji="1" lang="ja-JP" altLang="en-US" sz="2400" b="1" dirty="0">
                <a:latin typeface="Meiryo UI" panose="020B0604030504040204" pitchFamily="50" charset="-128"/>
                <a:ea typeface="Meiryo UI" panose="020B0604030504040204" pitchFamily="50" charset="-128"/>
              </a:rPr>
              <a:t>）提案のコンセプト及びポイント</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企画した研修全体の特徴について、具体的に記載すること。</a:t>
            </a: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504410915"/>
              </p:ext>
            </p:extLst>
          </p:nvPr>
        </p:nvGraphicFramePr>
        <p:xfrm>
          <a:off x="570522" y="1725618"/>
          <a:ext cx="10981941" cy="2201403"/>
        </p:xfrm>
        <a:graphic>
          <a:graphicData uri="http://schemas.openxmlformats.org/drawingml/2006/table">
            <a:tbl>
              <a:tblPr firstRow="1" bandRow="1">
                <a:tableStyleId>{912C8C85-51F0-491E-9774-3900AFEF0FD7}</a:tableStyleId>
              </a:tblPr>
              <a:tblGrid>
                <a:gridCol w="10981941">
                  <a:extLst>
                    <a:ext uri="{9D8B030D-6E8A-4147-A177-3AD203B41FA5}">
                      <a16:colId xmlns:a16="http://schemas.microsoft.com/office/drawing/2014/main" val="745745672"/>
                    </a:ext>
                  </a:extLst>
                </a:gridCol>
              </a:tblGrid>
              <a:tr h="344912">
                <a:tc>
                  <a:txBody>
                    <a:bodyPr/>
                    <a:lstStyle/>
                    <a:p>
                      <a:r>
                        <a:rPr kumimoji="1" lang="ja-JP" altLang="en-US" sz="1400">
                          <a:latin typeface="Meiryo UI" panose="020B0604030504040204" pitchFamily="50" charset="-128"/>
                          <a:ea typeface="Meiryo UI" panose="020B0604030504040204" pitchFamily="50" charset="-128"/>
                        </a:rPr>
                        <a:t>①提案のコンセプトを記載すること。</a:t>
                      </a:r>
                    </a:p>
                  </a:txBody>
                  <a:tcPr/>
                </a:tc>
                <a:extLst>
                  <a:ext uri="{0D108BD9-81ED-4DB2-BD59-A6C34878D82A}">
                    <a16:rowId xmlns:a16="http://schemas.microsoft.com/office/drawing/2014/main" val="1818482447"/>
                  </a:ext>
                </a:extLst>
              </a:tr>
              <a:tr h="1856491">
                <a:tc>
                  <a:txBody>
                    <a:bodyPr/>
                    <a:lstStyle/>
                    <a:p>
                      <a:endParaRPr kumimoji="1" lang="ja-JP" altLang="en-US"/>
                    </a:p>
                  </a:txBody>
                  <a:tcPr/>
                </a:tc>
                <a:extLst>
                  <a:ext uri="{0D108BD9-81ED-4DB2-BD59-A6C34878D82A}">
                    <a16:rowId xmlns:a16="http://schemas.microsoft.com/office/drawing/2014/main" val="2710870442"/>
                  </a:ext>
                </a:extLst>
              </a:tr>
            </a:tbl>
          </a:graphicData>
        </a:graphic>
      </p:graphicFrame>
      <p:graphicFrame>
        <p:nvGraphicFramePr>
          <p:cNvPr id="8" name="表 7">
            <a:extLst>
              <a:ext uri="{FF2B5EF4-FFF2-40B4-BE49-F238E27FC236}">
                <a16:creationId xmlns:a16="http://schemas.microsoft.com/office/drawing/2014/main" id="{F436D8D2-AF39-48B5-AD2E-3B7DE8113B5E}"/>
              </a:ext>
            </a:extLst>
          </p:cNvPr>
          <p:cNvGraphicFramePr>
            <a:graphicFrameLocks noGrp="1"/>
          </p:cNvGraphicFramePr>
          <p:nvPr>
            <p:extLst>
              <p:ext uri="{D42A27DB-BD31-4B8C-83A1-F6EECF244321}">
                <p14:modId xmlns:p14="http://schemas.microsoft.com/office/powerpoint/2010/main" val="2981119031"/>
              </p:ext>
            </p:extLst>
          </p:nvPr>
        </p:nvGraphicFramePr>
        <p:xfrm>
          <a:off x="570522" y="4018451"/>
          <a:ext cx="10981942" cy="2222252"/>
        </p:xfrm>
        <a:graphic>
          <a:graphicData uri="http://schemas.openxmlformats.org/drawingml/2006/table">
            <a:tbl>
              <a:tblPr firstRow="1" bandRow="1">
                <a:tableStyleId>{912C8C85-51F0-491E-9774-3900AFEF0FD7}</a:tableStyleId>
              </a:tblPr>
              <a:tblGrid>
                <a:gridCol w="10981942">
                  <a:extLst>
                    <a:ext uri="{9D8B030D-6E8A-4147-A177-3AD203B41FA5}">
                      <a16:colId xmlns:a16="http://schemas.microsoft.com/office/drawing/2014/main" val="745745672"/>
                    </a:ext>
                  </a:extLst>
                </a:gridCol>
              </a:tblGrid>
              <a:tr h="348178">
                <a:tc>
                  <a:txBody>
                    <a:bodyPr/>
                    <a:lstStyle/>
                    <a:p>
                      <a:r>
                        <a:rPr kumimoji="1" lang="ja-JP" altLang="en-US" sz="1400">
                          <a:latin typeface="Meiryo UI" panose="020B0604030504040204" pitchFamily="50" charset="-128"/>
                          <a:ea typeface="Meiryo UI" panose="020B0604030504040204" pitchFamily="50" charset="-128"/>
                        </a:rPr>
                        <a:t>②提案の要点及び他者に対する優位性について説明すること。</a:t>
                      </a:r>
                    </a:p>
                  </a:txBody>
                  <a:tcPr/>
                </a:tc>
                <a:extLst>
                  <a:ext uri="{0D108BD9-81ED-4DB2-BD59-A6C34878D82A}">
                    <a16:rowId xmlns:a16="http://schemas.microsoft.com/office/drawing/2014/main" val="1818482447"/>
                  </a:ext>
                </a:extLst>
              </a:tr>
              <a:tr h="1874074">
                <a:tc>
                  <a:txBody>
                    <a:bodyPr/>
                    <a:lstStyle/>
                    <a:p>
                      <a:endParaRPr kumimoji="1" lang="ja-JP" altLang="en-US"/>
                    </a:p>
                  </a:txBody>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3589627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4</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0843079" cy="738664"/>
          </a:xfrm>
          <a:prstGeom prst="rect">
            <a:avLst/>
          </a:prstGeom>
          <a:noFill/>
        </p:spPr>
        <p:txBody>
          <a:bodyPr vert="horz" wrap="square" rtlCol="0">
            <a:spAutoFit/>
          </a:bodyPr>
          <a:lstStyle/>
          <a:p>
            <a:pPr algn="l"/>
            <a:r>
              <a:rPr kumimoji="1" lang="ja-JP" altLang="en-US" sz="2400" b="1">
                <a:latin typeface="Meiryo UI" panose="020B0604030504040204" pitchFamily="50" charset="-128"/>
                <a:ea typeface="Meiryo UI" panose="020B0604030504040204" pitchFamily="50" charset="-128"/>
              </a:rPr>
              <a:t>（</a:t>
            </a:r>
            <a:r>
              <a:rPr kumimoji="1" lang="en-US" altLang="ja-JP" sz="2400" b="1">
                <a:latin typeface="Meiryo UI" panose="020B0604030504040204" pitchFamily="50" charset="-128"/>
                <a:ea typeface="Meiryo UI" panose="020B0604030504040204" pitchFamily="50" charset="-128"/>
              </a:rPr>
              <a:t>2-1</a:t>
            </a:r>
            <a:r>
              <a:rPr kumimoji="1" lang="ja-JP" altLang="en-US" sz="2400" b="1">
                <a:latin typeface="Meiryo UI" panose="020B0604030504040204" pitchFamily="50" charset="-128"/>
                <a:ea typeface="Meiryo UI" panose="020B0604030504040204" pitchFamily="50" charset="-128"/>
              </a:rPr>
              <a:t>）マネジメント人材研修：研修概要</a:t>
            </a:r>
            <a:endParaRPr kumimoji="1" lang="en-US" altLang="ja-JP" sz="2400" b="1">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a:latin typeface="Meiryo UI" panose="020B0604030504040204" pitchFamily="50" charset="-128"/>
                <a:ea typeface="Meiryo UI" panose="020B0604030504040204" pitchFamily="50" charset="-128"/>
              </a:rPr>
              <a:t>別紙仕様書（案）に定める各要件について、どのように対応するか具体的に記載すること。</a:t>
            </a: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578602091"/>
              </p:ext>
            </p:extLst>
          </p:nvPr>
        </p:nvGraphicFramePr>
        <p:xfrm>
          <a:off x="579662" y="1725618"/>
          <a:ext cx="10972801" cy="4775195"/>
        </p:xfrm>
        <a:graphic>
          <a:graphicData uri="http://schemas.openxmlformats.org/drawingml/2006/table">
            <a:tbl>
              <a:tblPr firstRow="1" bandRow="1">
                <a:tableStyleId>{912C8C85-51F0-491E-9774-3900AFEF0FD7}</a:tableStyleId>
              </a:tblPr>
              <a:tblGrid>
                <a:gridCol w="8177308">
                  <a:extLst>
                    <a:ext uri="{9D8B030D-6E8A-4147-A177-3AD203B41FA5}">
                      <a16:colId xmlns:a16="http://schemas.microsoft.com/office/drawing/2014/main" val="745745672"/>
                    </a:ext>
                  </a:extLst>
                </a:gridCol>
                <a:gridCol w="2795493">
                  <a:extLst>
                    <a:ext uri="{9D8B030D-6E8A-4147-A177-3AD203B41FA5}">
                      <a16:colId xmlns:a16="http://schemas.microsoft.com/office/drawing/2014/main" val="4071976039"/>
                    </a:ext>
                  </a:extLst>
                </a:gridCol>
              </a:tblGrid>
              <a:tr h="415422">
                <a:tc>
                  <a:txBody>
                    <a:bodyPr/>
                    <a:lstStyle/>
                    <a:p>
                      <a:pPr algn="ctr"/>
                      <a:r>
                        <a:rPr kumimoji="1" lang="ja-JP" altLang="en-US" sz="1400">
                          <a:latin typeface="Meiryo UI" panose="020B0604030504040204" pitchFamily="50" charset="-128"/>
                          <a:ea typeface="Meiryo UI" panose="020B0604030504040204" pitchFamily="50" charset="-128"/>
                        </a:rPr>
                        <a:t>研修カリキュラム</a:t>
                      </a: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a:latin typeface="Meiryo UI" panose="020B0604030504040204" pitchFamily="50" charset="-128"/>
                          <a:ea typeface="Meiryo UI" panose="020B0604030504040204" pitchFamily="50" charset="-128"/>
                        </a:rPr>
                        <a:t>時間、開催方法等</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18482447"/>
                  </a:ext>
                </a:extLst>
              </a:tr>
              <a:tr h="4359773">
                <a:tc>
                  <a:txBody>
                    <a:bodyPr/>
                    <a:lstStyle/>
                    <a:p>
                      <a:endParaRPr kumimoji="1" lang="ja-JP" altLang="en-US"/>
                    </a:p>
                  </a:txBody>
                  <a:tcP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197441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5</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10843079" cy="738664"/>
          </a:xfrm>
          <a:prstGeom prst="rect">
            <a:avLst/>
          </a:prstGeom>
          <a:noFill/>
        </p:spPr>
        <p:txBody>
          <a:bodyPr vert="horz" wrap="square" rtlCol="0">
            <a:spAutoFit/>
          </a:bodyPr>
          <a:lstStyle/>
          <a:p>
            <a:pPr algn="l"/>
            <a:r>
              <a:rPr kumimoji="1" lang="ja-JP" altLang="en-US" sz="2400" b="1">
                <a:latin typeface="Meiryo UI" panose="020B0604030504040204" pitchFamily="50" charset="-128"/>
                <a:ea typeface="Meiryo UI" panose="020B0604030504040204" pitchFamily="50" charset="-128"/>
              </a:rPr>
              <a:t>（</a:t>
            </a:r>
            <a:r>
              <a:rPr kumimoji="1" lang="en-US" altLang="ja-JP" sz="2400" b="1">
                <a:latin typeface="Meiryo UI" panose="020B0604030504040204" pitchFamily="50" charset="-128"/>
                <a:ea typeface="Meiryo UI" panose="020B0604030504040204" pitchFamily="50" charset="-128"/>
              </a:rPr>
              <a:t>2-2</a:t>
            </a:r>
            <a:r>
              <a:rPr kumimoji="1" lang="ja-JP" altLang="en-US" sz="2400" b="1">
                <a:latin typeface="Meiryo UI" panose="020B0604030504040204" pitchFamily="50" charset="-128"/>
                <a:ea typeface="Meiryo UI" panose="020B0604030504040204" pitchFamily="50" charset="-128"/>
              </a:rPr>
              <a:t>）マネジメント人材研修</a:t>
            </a:r>
            <a:r>
              <a:rPr lang="ja-JP" altLang="en-US" sz="2400" b="1">
                <a:latin typeface="Meiryo UI" panose="020B0604030504040204" pitchFamily="50" charset="-128"/>
                <a:ea typeface="Meiryo UI" panose="020B0604030504040204" pitchFamily="50" charset="-128"/>
              </a:rPr>
              <a:t>：</a:t>
            </a:r>
            <a:r>
              <a:rPr kumimoji="1" lang="ja-JP" altLang="en-US" sz="2400" b="1">
                <a:latin typeface="Meiryo UI" panose="020B0604030504040204" pitchFamily="50" charset="-128"/>
                <a:ea typeface="Meiryo UI" panose="020B0604030504040204" pitchFamily="50" charset="-128"/>
              </a:rPr>
              <a:t>詳細</a:t>
            </a:r>
            <a:endParaRPr kumimoji="1" lang="en-US" altLang="ja-JP" sz="2400" b="1">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a:latin typeface="Meiryo UI" panose="020B0604030504040204" pitchFamily="50" charset="-128"/>
                <a:ea typeface="Meiryo UI" panose="020B0604030504040204" pitchFamily="50" charset="-128"/>
              </a:rPr>
              <a:t>別紙仕様書（案）に定める各要件について、どのように対応するか具体的に記載すること。</a:t>
            </a:r>
          </a:p>
        </p:txBody>
      </p:sp>
      <p:graphicFrame>
        <p:nvGraphicFramePr>
          <p:cNvPr id="9" name="表 7">
            <a:extLst>
              <a:ext uri="{FF2B5EF4-FFF2-40B4-BE49-F238E27FC236}">
                <a16:creationId xmlns:a16="http://schemas.microsoft.com/office/drawing/2014/main" id="{89AD5A5D-1C2C-417B-AA8E-8826972FC5C4}"/>
              </a:ext>
            </a:extLst>
          </p:cNvPr>
          <p:cNvGraphicFramePr>
            <a:graphicFrameLocks noGrp="1"/>
          </p:cNvGraphicFramePr>
          <p:nvPr>
            <p:extLst>
              <p:ext uri="{D42A27DB-BD31-4B8C-83A1-F6EECF244321}">
                <p14:modId xmlns:p14="http://schemas.microsoft.com/office/powerpoint/2010/main" val="2618384041"/>
              </p:ext>
            </p:extLst>
          </p:nvPr>
        </p:nvGraphicFramePr>
        <p:xfrm>
          <a:off x="579664" y="1725618"/>
          <a:ext cx="10972800" cy="4495568"/>
        </p:xfrm>
        <a:graphic>
          <a:graphicData uri="http://schemas.openxmlformats.org/drawingml/2006/table">
            <a:tbl>
              <a:tblPr firstRow="1" bandRow="1">
                <a:tableStyleId>{912C8C85-51F0-491E-9774-3900AFEF0FD7}</a:tableStyleId>
              </a:tblPr>
              <a:tblGrid>
                <a:gridCol w="5508521">
                  <a:extLst>
                    <a:ext uri="{9D8B030D-6E8A-4147-A177-3AD203B41FA5}">
                      <a16:colId xmlns:a16="http://schemas.microsoft.com/office/drawing/2014/main" val="745745672"/>
                    </a:ext>
                  </a:extLst>
                </a:gridCol>
                <a:gridCol w="5464279">
                  <a:extLst>
                    <a:ext uri="{9D8B030D-6E8A-4147-A177-3AD203B41FA5}">
                      <a16:colId xmlns:a16="http://schemas.microsoft.com/office/drawing/2014/main" val="4071976039"/>
                    </a:ext>
                  </a:extLst>
                </a:gridCol>
              </a:tblGrid>
              <a:tr h="389740">
                <a:tc>
                  <a:txBody>
                    <a:bodyPr/>
                    <a:lstStyle/>
                    <a:p>
                      <a:pPr algn="ctr"/>
                      <a:r>
                        <a:rPr kumimoji="1" lang="ja-JP" altLang="en-US" sz="1400">
                          <a:latin typeface="Meiryo UI" panose="020B0604030504040204" pitchFamily="50" charset="-128"/>
                          <a:ea typeface="Meiryo UI" panose="020B0604030504040204" pitchFamily="50" charset="-128"/>
                        </a:rPr>
                        <a:t>インタラクティブ性を持たせる工夫</a:t>
                      </a: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a:latin typeface="Meiryo UI" panose="020B0604030504040204" pitchFamily="50" charset="-128"/>
                          <a:ea typeface="Meiryo UI" panose="020B0604030504040204" pitchFamily="50" charset="-128"/>
                        </a:rPr>
                        <a:t>アーカイブ動画の提供、その他</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18482447"/>
                  </a:ext>
                </a:extLst>
              </a:tr>
              <a:tr h="4105828">
                <a:tc>
                  <a:txBody>
                    <a:bodyPr/>
                    <a:lstStyle/>
                    <a:p>
                      <a:endParaRPr kumimoji="1" lang="ja-JP" altLang="en-US"/>
                    </a:p>
                  </a:txBody>
                  <a:tcPr>
                    <a:lnR w="12700" cap="flat" cmpd="sng" algn="ctr">
                      <a:solidFill>
                        <a:schemeClr val="tx1"/>
                      </a:solidFill>
                      <a:prstDash val="solid"/>
                      <a:round/>
                      <a:headEnd type="none" w="med" len="med"/>
                      <a:tailEnd type="none" w="med" len="med"/>
                    </a:lnR>
                  </a:tcPr>
                </a:tc>
                <a:tc>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297057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6</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810405"/>
            <a:ext cx="10843079" cy="738664"/>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3-1</a:t>
            </a:r>
            <a:r>
              <a:rPr lang="ja-JP" altLang="en-US" sz="2400" b="1" dirty="0">
                <a:latin typeface="Meiryo UI" panose="020B0604030504040204" pitchFamily="50" charset="-128"/>
                <a:ea typeface="Meiryo UI" panose="020B0604030504040204" pitchFamily="50" charset="-128"/>
              </a:rPr>
              <a:t>）ＤＸ推進リーダー</a:t>
            </a:r>
            <a:r>
              <a:rPr kumimoji="1" lang="ja-JP" altLang="en-US" sz="2400" b="1" dirty="0">
                <a:latin typeface="Meiryo UI" panose="020B0604030504040204" pitchFamily="50" charset="-128"/>
                <a:ea typeface="Meiryo UI" panose="020B0604030504040204" pitchFamily="50" charset="-128"/>
              </a:rPr>
              <a:t>研修：研修概要</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kumimoji="1" lang="ja-JP" altLang="en-US" dirty="0">
                <a:latin typeface="Meiryo UI" panose="020B0604030504040204" pitchFamily="50" charset="-128"/>
                <a:ea typeface="Meiryo UI" panose="020B0604030504040204" pitchFamily="50" charset="-128"/>
              </a:rPr>
              <a:t>別紙仕様書（案）に定める各要件について、形式を明記した上でどのように対応するか具体的に記載すること。</a:t>
            </a: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1316991586"/>
              </p:ext>
            </p:extLst>
          </p:nvPr>
        </p:nvGraphicFramePr>
        <p:xfrm>
          <a:off x="609599" y="1725619"/>
          <a:ext cx="10972801" cy="4495568"/>
        </p:xfrm>
        <a:graphic>
          <a:graphicData uri="http://schemas.openxmlformats.org/drawingml/2006/table">
            <a:tbl>
              <a:tblPr firstRow="1" bandRow="1">
                <a:tableStyleId>{912C8C85-51F0-491E-9774-3900AFEF0FD7}</a:tableStyleId>
              </a:tblPr>
              <a:tblGrid>
                <a:gridCol w="7769538">
                  <a:extLst>
                    <a:ext uri="{9D8B030D-6E8A-4147-A177-3AD203B41FA5}">
                      <a16:colId xmlns:a16="http://schemas.microsoft.com/office/drawing/2014/main" val="745745672"/>
                    </a:ext>
                  </a:extLst>
                </a:gridCol>
                <a:gridCol w="3203263">
                  <a:extLst>
                    <a:ext uri="{9D8B030D-6E8A-4147-A177-3AD203B41FA5}">
                      <a16:colId xmlns:a16="http://schemas.microsoft.com/office/drawing/2014/main" val="4071976039"/>
                    </a:ext>
                  </a:extLst>
                </a:gridCol>
              </a:tblGrid>
              <a:tr h="389740">
                <a:tc>
                  <a:txBody>
                    <a:bodyPr/>
                    <a:lstStyle/>
                    <a:p>
                      <a:pPr algn="ctr"/>
                      <a:r>
                        <a:rPr kumimoji="1" lang="ja-JP" altLang="en-US" sz="1400">
                          <a:latin typeface="Meiryo UI" panose="020B0604030504040204" pitchFamily="50" charset="-128"/>
                          <a:ea typeface="Meiryo UI" panose="020B0604030504040204" pitchFamily="50" charset="-128"/>
                        </a:rPr>
                        <a:t>カリキュラムの内容等</a:t>
                      </a: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400">
                          <a:latin typeface="Meiryo UI" panose="020B0604030504040204" pitchFamily="50" charset="-128"/>
                          <a:ea typeface="Meiryo UI" panose="020B0604030504040204" pitchFamily="50" charset="-128"/>
                        </a:rPr>
                        <a:t>形式、学習時間等</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18482447"/>
                  </a:ext>
                </a:extLst>
              </a:tr>
              <a:tr h="4105828">
                <a:tc>
                  <a:txBody>
                    <a:bodyPr/>
                    <a:lstStyle/>
                    <a:p>
                      <a:endParaRPr kumimoji="1" lang="ja-JP" altLang="en-US"/>
                    </a:p>
                  </a:txBody>
                  <a:tcPr>
                    <a:lnR w="12700" cap="flat" cmpd="sng" algn="ctr">
                      <a:solidFill>
                        <a:schemeClr val="tx1"/>
                      </a:solidFill>
                      <a:prstDash val="solid"/>
                      <a:round/>
                      <a:headEnd type="none" w="med" len="med"/>
                      <a:tailEnd type="none" w="med" len="med"/>
                    </a:lnR>
                  </a:tcPr>
                </a:tc>
                <a:tc>
                  <a:txBody>
                    <a:bodyPr/>
                    <a:lstStyle/>
                    <a:p>
                      <a:endParaRPr kumimoji="1" lang="ja-JP" altLang="en-US" sz="200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242665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7</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52511"/>
            <a:ext cx="11493500" cy="1015663"/>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3-2</a:t>
            </a:r>
            <a:r>
              <a:rPr lang="ja-JP" altLang="en-US" sz="2400" b="1" dirty="0">
                <a:latin typeface="Meiryo UI" panose="020B0604030504040204" pitchFamily="50" charset="-128"/>
                <a:ea typeface="Meiryo UI" panose="020B0604030504040204" pitchFamily="50" charset="-128"/>
              </a:rPr>
              <a:t>）ＤＸ推進リーダー</a:t>
            </a:r>
            <a:r>
              <a:rPr kumimoji="1" lang="ja-JP" altLang="en-US" sz="2400" b="1" dirty="0">
                <a:latin typeface="Meiryo UI" panose="020B0604030504040204" pitchFamily="50" charset="-128"/>
                <a:ea typeface="Meiryo UI" panose="020B0604030504040204" pitchFamily="50" charset="-128"/>
              </a:rPr>
              <a:t>研修</a:t>
            </a:r>
            <a:r>
              <a:rPr lang="ja-JP" altLang="en-US" sz="2400" b="1" dirty="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詳細</a:t>
            </a:r>
          </a:p>
          <a:p>
            <a:pPr marL="342900" indent="-342900" algn="l">
              <a:buClr>
                <a:srgbClr val="7474D2"/>
              </a:buClr>
              <a:buFont typeface="Wingdings" panose="05000000000000000000" pitchFamily="2" charset="2"/>
              <a:buChar char="u"/>
            </a:pPr>
            <a:r>
              <a:rPr kumimoji="1" lang="en-US" altLang="ja-JP" dirty="0">
                <a:latin typeface="Meiryo UI" panose="020B0604030504040204" pitchFamily="50" charset="-128"/>
                <a:ea typeface="Meiryo UI" panose="020B0604030504040204" pitchFamily="50" charset="-128"/>
              </a:rPr>
              <a:t>e</a:t>
            </a:r>
            <a:r>
              <a:rPr kumimoji="1" lang="ja-JP" altLang="en-US" dirty="0">
                <a:latin typeface="Meiryo UI" panose="020B0604030504040204" pitchFamily="50" charset="-128"/>
                <a:ea typeface="Meiryo UI" panose="020B0604030504040204" pitchFamily="50" charset="-128"/>
              </a:rPr>
              <a:t>ラーニングツールを用いる場合は、</a:t>
            </a:r>
            <a:r>
              <a:rPr lang="ja-JP" altLang="en-US" dirty="0">
                <a:latin typeface="Meiryo UI" panose="020B0604030504040204" pitchFamily="50" charset="-128"/>
                <a:ea typeface="Meiryo UI" panose="020B0604030504040204" pitchFamily="50" charset="-128"/>
              </a:rPr>
              <a:t>動作環境や仕様を記載すること。</a:t>
            </a:r>
            <a:endParaRPr lang="en-US" altLang="ja-JP" dirty="0">
              <a:latin typeface="Meiryo UI" panose="020B0604030504040204" pitchFamily="50" charset="-128"/>
              <a:ea typeface="Meiryo UI" panose="020B0604030504040204" pitchFamily="50" charset="-128"/>
            </a:endParaRPr>
          </a:p>
          <a:p>
            <a:pPr marL="342900" indent="-342900">
              <a:buClr>
                <a:srgbClr val="7474D2"/>
              </a:buClr>
              <a:buFont typeface="Wingdings" panose="05000000000000000000" pitchFamily="2" charset="2"/>
              <a:buChar char="u"/>
            </a:pPr>
            <a:r>
              <a:rPr kumimoji="1" lang="ja-JP" altLang="en-US" sz="1800" dirty="0">
                <a:latin typeface="Meiryo UI" panose="020B0604030504040204" pitchFamily="50" charset="-128"/>
                <a:ea typeface="Meiryo UI" panose="020B0604030504040204" pitchFamily="50" charset="-128"/>
              </a:rPr>
              <a:t>ソフトウェアのインストールが必要な場合は、その旨を記載すること</a:t>
            </a:r>
            <a:r>
              <a:rPr kumimoji="1" lang="ja-JP" altLang="en-US" dirty="0">
                <a:latin typeface="Meiryo UI" panose="020B0604030504040204" pitchFamily="50" charset="-128"/>
                <a:ea typeface="Meiryo UI" panose="020B0604030504040204" pitchFamily="50" charset="-128"/>
              </a:rPr>
              <a:t>。</a:t>
            </a:r>
            <a:endParaRPr kumimoji="1" lang="ja-JP" altLang="en-US" sz="1800" dirty="0">
              <a:latin typeface="Meiryo UI" panose="020B0604030504040204" pitchFamily="50" charset="-128"/>
              <a:ea typeface="Meiryo UI" panose="020B0604030504040204" pitchFamily="50" charset="-128"/>
            </a:endParaRPr>
          </a:p>
        </p:txBody>
      </p:sp>
      <p:graphicFrame>
        <p:nvGraphicFramePr>
          <p:cNvPr id="7" name="表 7">
            <a:extLst>
              <a:ext uri="{FF2B5EF4-FFF2-40B4-BE49-F238E27FC236}">
                <a16:creationId xmlns:a16="http://schemas.microsoft.com/office/drawing/2014/main" id="{65D9B5BE-788B-4431-8A33-71F77D70306C}"/>
              </a:ext>
            </a:extLst>
          </p:cNvPr>
          <p:cNvGraphicFramePr>
            <a:graphicFrameLocks noGrp="1"/>
          </p:cNvGraphicFramePr>
          <p:nvPr>
            <p:extLst>
              <p:ext uri="{D42A27DB-BD31-4B8C-83A1-F6EECF244321}">
                <p14:modId xmlns:p14="http://schemas.microsoft.com/office/powerpoint/2010/main" val="3263698722"/>
              </p:ext>
            </p:extLst>
          </p:nvPr>
        </p:nvGraphicFramePr>
        <p:xfrm>
          <a:off x="609599" y="1801333"/>
          <a:ext cx="10972801" cy="4495568"/>
        </p:xfrm>
        <a:graphic>
          <a:graphicData uri="http://schemas.openxmlformats.org/drawingml/2006/table">
            <a:tbl>
              <a:tblPr firstRow="1" bandRow="1">
                <a:tableStyleId>{912C8C85-51F0-491E-9774-3900AFEF0FD7}</a:tableStyleId>
              </a:tblPr>
              <a:tblGrid>
                <a:gridCol w="10972801">
                  <a:extLst>
                    <a:ext uri="{9D8B030D-6E8A-4147-A177-3AD203B41FA5}">
                      <a16:colId xmlns:a16="http://schemas.microsoft.com/office/drawing/2014/main" val="745745672"/>
                    </a:ext>
                  </a:extLst>
                </a:gridCol>
              </a:tblGrid>
              <a:tr h="389740">
                <a:tc>
                  <a:txBody>
                    <a:bodyPr/>
                    <a:lstStyle/>
                    <a:p>
                      <a:pPr algn="ctr"/>
                      <a:r>
                        <a:rPr kumimoji="1" lang="ja-JP" altLang="en-US" sz="1400">
                          <a:latin typeface="Meiryo UI" panose="020B0604030504040204" pitchFamily="50" charset="-128"/>
                          <a:ea typeface="Meiryo UI" panose="020B0604030504040204" pitchFamily="50" charset="-128"/>
                        </a:rPr>
                        <a:t>研修内容のポイント、その他工夫等</a:t>
                      </a:r>
                    </a:p>
                  </a:txBody>
                  <a:tcPr anchor="ctr"/>
                </a:tc>
                <a:extLst>
                  <a:ext uri="{0D108BD9-81ED-4DB2-BD59-A6C34878D82A}">
                    <a16:rowId xmlns:a16="http://schemas.microsoft.com/office/drawing/2014/main" val="1818482447"/>
                  </a:ext>
                </a:extLst>
              </a:tr>
              <a:tr h="4105828">
                <a:tc>
                  <a:txBody>
                    <a:bodyPr/>
                    <a:lstStyle/>
                    <a:p>
                      <a:endParaRPr kumimoji="1" lang="ja-JP" altLang="en-US"/>
                    </a:p>
                  </a:txBody>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3329104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8</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8041821" cy="738664"/>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4-1</a:t>
            </a:r>
            <a:r>
              <a:rPr lang="ja-JP" altLang="en-US" sz="2400" b="1" dirty="0">
                <a:latin typeface="Meiryo UI" panose="020B0604030504040204" pitchFamily="50" charset="-128"/>
                <a:ea typeface="Meiryo UI" panose="020B0604030504040204" pitchFamily="50" charset="-128"/>
              </a:rPr>
              <a:t>）研修に関するフィードバック：研修前後の比較</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仕様書に定めるフィードバックについて、具体的に記載すること。</a:t>
            </a:r>
            <a:endParaRPr kumimoji="1" lang="ja-JP" altLang="en-US" dirty="0">
              <a:latin typeface="Meiryo UI" panose="020B0604030504040204" pitchFamily="50" charset="-128"/>
              <a:ea typeface="Meiryo UI" panose="020B0604030504040204" pitchFamily="50" charset="-128"/>
            </a:endParaRPr>
          </a:p>
        </p:txBody>
      </p:sp>
      <p:graphicFrame>
        <p:nvGraphicFramePr>
          <p:cNvPr id="11" name="表 7">
            <a:extLst>
              <a:ext uri="{FF2B5EF4-FFF2-40B4-BE49-F238E27FC236}">
                <a16:creationId xmlns:a16="http://schemas.microsoft.com/office/drawing/2014/main" id="{D4825646-F911-4E27-9640-943F53002624}"/>
              </a:ext>
            </a:extLst>
          </p:cNvPr>
          <p:cNvGraphicFramePr>
            <a:graphicFrameLocks noGrp="1"/>
          </p:cNvGraphicFramePr>
          <p:nvPr>
            <p:extLst>
              <p:ext uri="{D42A27DB-BD31-4B8C-83A1-F6EECF244321}">
                <p14:modId xmlns:p14="http://schemas.microsoft.com/office/powerpoint/2010/main" val="1338297056"/>
              </p:ext>
            </p:extLst>
          </p:nvPr>
        </p:nvGraphicFramePr>
        <p:xfrm>
          <a:off x="579661" y="1725618"/>
          <a:ext cx="10972799" cy="4495568"/>
        </p:xfrm>
        <a:graphic>
          <a:graphicData uri="http://schemas.openxmlformats.org/drawingml/2006/table">
            <a:tbl>
              <a:tblPr firstRow="1" bandRow="1">
                <a:tableStyleId>{912C8C85-51F0-491E-9774-3900AFEF0FD7}</a:tableStyleId>
              </a:tblPr>
              <a:tblGrid>
                <a:gridCol w="10972799">
                  <a:extLst>
                    <a:ext uri="{9D8B030D-6E8A-4147-A177-3AD203B41FA5}">
                      <a16:colId xmlns:a16="http://schemas.microsoft.com/office/drawing/2014/main" val="745745672"/>
                    </a:ext>
                  </a:extLst>
                </a:gridCol>
              </a:tblGrid>
              <a:tr h="389740">
                <a:tc>
                  <a:txBody>
                    <a:bodyPr/>
                    <a:lstStyle/>
                    <a:p>
                      <a:pPr algn="ctr"/>
                      <a:r>
                        <a:rPr kumimoji="1" lang="ja-JP" altLang="en-US" sz="1400">
                          <a:latin typeface="Meiryo UI" panose="020B0604030504040204" pitchFamily="50" charset="-128"/>
                          <a:ea typeface="Meiryo UI" panose="020B0604030504040204" pitchFamily="50" charset="-128"/>
                        </a:rPr>
                        <a:t>フィードバックの内容、方法、成果物のイメージ等</a:t>
                      </a:r>
                      <a:endParaRPr kumimoji="1" lang="en-US" altLang="ja-JP" sz="140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18482447"/>
                  </a:ext>
                </a:extLst>
              </a:tr>
              <a:tr h="4105828">
                <a:tc>
                  <a:txBody>
                    <a:bodyPr/>
                    <a:lstStyle/>
                    <a:p>
                      <a:endParaRPr kumimoji="1" lang="ja-JP" altLang="en-US"/>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333568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FA3F5-530F-4C34-B9DB-A5BA42090D7F}"/>
              </a:ext>
            </a:extLst>
          </p:cNvPr>
          <p:cNvSpPr>
            <a:spLocks noGrp="1"/>
          </p:cNvSpPr>
          <p:nvPr>
            <p:ph type="title"/>
          </p:nvPr>
        </p:nvSpPr>
        <p:spPr/>
        <p:txBody>
          <a:bodyPr/>
          <a:lstStyle/>
          <a:p>
            <a:r>
              <a:rPr kumimoji="1" lang="en-US" altLang="ja-JP"/>
              <a:t>1.</a:t>
            </a:r>
            <a:r>
              <a:rPr kumimoji="1" lang="ja-JP" altLang="en-US"/>
              <a:t>企画提案内容</a:t>
            </a:r>
          </a:p>
        </p:txBody>
      </p:sp>
      <p:sp>
        <p:nvSpPr>
          <p:cNvPr id="4" name="スライド番号プレースホルダー 3">
            <a:extLst>
              <a:ext uri="{FF2B5EF4-FFF2-40B4-BE49-F238E27FC236}">
                <a16:creationId xmlns:a16="http://schemas.microsoft.com/office/drawing/2014/main" id="{85071020-0958-4C56-B69E-F2C72E5B3A50}"/>
              </a:ext>
            </a:extLst>
          </p:cNvPr>
          <p:cNvSpPr>
            <a:spLocks noGrp="1"/>
          </p:cNvSpPr>
          <p:nvPr>
            <p:ph type="sldNum" sz="quarter" idx="10"/>
          </p:nvPr>
        </p:nvSpPr>
        <p:spPr/>
        <p:txBody>
          <a:bodyPr/>
          <a:lstStyle/>
          <a:p>
            <a:pPr>
              <a:defRPr/>
            </a:pPr>
            <a:fld id="{E6EBC3F0-8FD3-4F6F-8000-6AB39AF73F21}" type="slidenum">
              <a:rPr lang="en-US" altLang="ja-JP" smtClean="0">
                <a:solidFill>
                  <a:srgbClr val="000000"/>
                </a:solidFill>
              </a:rPr>
              <a:pPr>
                <a:defRPr/>
              </a:pPr>
              <a:t>9</a:t>
            </a:fld>
            <a:endParaRPr lang="en-US" altLang="ja-JP">
              <a:solidFill>
                <a:srgbClr val="000000"/>
              </a:solidFill>
            </a:endParaRPr>
          </a:p>
        </p:txBody>
      </p:sp>
      <p:sp>
        <p:nvSpPr>
          <p:cNvPr id="5" name="フッター プレースホルダー 4">
            <a:extLst>
              <a:ext uri="{FF2B5EF4-FFF2-40B4-BE49-F238E27FC236}">
                <a16:creationId xmlns:a16="http://schemas.microsoft.com/office/drawing/2014/main" id="{9D9991E9-6267-4F4B-87AD-CB0175E0FFF0}"/>
              </a:ext>
            </a:extLst>
          </p:cNvPr>
          <p:cNvSpPr>
            <a:spLocks noGrp="1"/>
          </p:cNvSpPr>
          <p:nvPr>
            <p:ph type="ftr" sz="quarter" idx="11"/>
          </p:nvPr>
        </p:nvSpPr>
        <p:spPr/>
        <p:txBody>
          <a:bodyPr/>
          <a:lstStyle/>
          <a:p>
            <a:r>
              <a:rPr lang="en-US" altLang="ja-JP" dirty="0"/>
              <a:t>DX</a:t>
            </a:r>
            <a:r>
              <a:rPr lang="ja-JP" altLang="en-US" dirty="0"/>
              <a:t>推進課 </a:t>
            </a:r>
            <a:r>
              <a:rPr lang="en-US" altLang="ja-JP" dirty="0"/>
              <a:t>/</a:t>
            </a:r>
            <a:r>
              <a:rPr lang="ja-JP" altLang="en-US" dirty="0"/>
              <a:t> </a:t>
            </a:r>
            <a:r>
              <a:rPr lang="en-US" altLang="ja-JP" dirty="0"/>
              <a:t>DX</a:t>
            </a:r>
            <a:r>
              <a:rPr lang="ja-JP" altLang="en-US" dirty="0"/>
              <a:t> </a:t>
            </a:r>
            <a:r>
              <a:rPr lang="en-US" altLang="ja-JP" dirty="0"/>
              <a:t>Promotion Div.</a:t>
            </a:r>
            <a:endParaRPr lang="ja-JP" altLang="en-US" dirty="0"/>
          </a:p>
        </p:txBody>
      </p:sp>
      <p:sp>
        <p:nvSpPr>
          <p:cNvPr id="6" name="テキスト ボックス 5">
            <a:extLst>
              <a:ext uri="{FF2B5EF4-FFF2-40B4-BE49-F238E27FC236}">
                <a16:creationId xmlns:a16="http://schemas.microsoft.com/office/drawing/2014/main" id="{89B606E5-84A6-435F-B996-6A11138312D2}"/>
              </a:ext>
            </a:extLst>
          </p:cNvPr>
          <p:cNvSpPr txBox="1"/>
          <p:nvPr/>
        </p:nvSpPr>
        <p:spPr>
          <a:xfrm>
            <a:off x="88900" y="783772"/>
            <a:ext cx="8041821" cy="738664"/>
          </a:xfrm>
          <a:prstGeom prst="rect">
            <a:avLst/>
          </a:prstGeom>
          <a:noFill/>
        </p:spPr>
        <p:txBody>
          <a:bodyPr vert="horz" wrap="square" rtlCol="0">
            <a:spAutoFit/>
          </a:bodyPr>
          <a:lstStyle/>
          <a:p>
            <a:pPr algn="l"/>
            <a:r>
              <a:rPr lang="ja-JP" altLang="en-US" sz="2400" b="1" dirty="0">
                <a:latin typeface="Meiryo UI" panose="020B0604030504040204" pitchFamily="50" charset="-128"/>
                <a:ea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rPr>
              <a:t>4-2</a:t>
            </a:r>
            <a:r>
              <a:rPr lang="ja-JP" altLang="en-US" sz="2400" b="1" dirty="0">
                <a:latin typeface="Meiryo UI" panose="020B0604030504040204" pitchFamily="50" charset="-128"/>
                <a:ea typeface="Meiryo UI" panose="020B0604030504040204" pitchFamily="50" charset="-128"/>
              </a:rPr>
              <a:t>）研修に関するフィードバック：事業全体の評価・分析</a:t>
            </a:r>
            <a:endParaRPr kumimoji="1" lang="en-US" altLang="ja-JP" sz="2400" b="1" dirty="0">
              <a:latin typeface="Meiryo UI" panose="020B0604030504040204" pitchFamily="50" charset="-128"/>
              <a:ea typeface="Meiryo UI" panose="020B0604030504040204" pitchFamily="50" charset="-128"/>
            </a:endParaRPr>
          </a:p>
          <a:p>
            <a:pPr marL="342900" indent="-342900" algn="l">
              <a:buClr>
                <a:srgbClr val="7474D2"/>
              </a:buClr>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仕様書に定めるフィードバックについて、具体的に記載すること。</a:t>
            </a:r>
            <a:endParaRPr kumimoji="1" lang="ja-JP" altLang="en-US" dirty="0">
              <a:latin typeface="Meiryo UI" panose="020B0604030504040204" pitchFamily="50" charset="-128"/>
              <a:ea typeface="Meiryo UI" panose="020B0604030504040204" pitchFamily="50" charset="-128"/>
            </a:endParaRPr>
          </a:p>
        </p:txBody>
      </p:sp>
      <p:graphicFrame>
        <p:nvGraphicFramePr>
          <p:cNvPr id="11" name="表 7">
            <a:extLst>
              <a:ext uri="{FF2B5EF4-FFF2-40B4-BE49-F238E27FC236}">
                <a16:creationId xmlns:a16="http://schemas.microsoft.com/office/drawing/2014/main" id="{D4825646-F911-4E27-9640-943F53002624}"/>
              </a:ext>
            </a:extLst>
          </p:cNvPr>
          <p:cNvGraphicFramePr>
            <a:graphicFrameLocks noGrp="1"/>
          </p:cNvGraphicFramePr>
          <p:nvPr>
            <p:extLst>
              <p:ext uri="{D42A27DB-BD31-4B8C-83A1-F6EECF244321}">
                <p14:modId xmlns:p14="http://schemas.microsoft.com/office/powerpoint/2010/main" val="1906273326"/>
              </p:ext>
            </p:extLst>
          </p:nvPr>
        </p:nvGraphicFramePr>
        <p:xfrm>
          <a:off x="579661" y="1725618"/>
          <a:ext cx="10972799" cy="4495568"/>
        </p:xfrm>
        <a:graphic>
          <a:graphicData uri="http://schemas.openxmlformats.org/drawingml/2006/table">
            <a:tbl>
              <a:tblPr firstRow="1" bandRow="1">
                <a:tableStyleId>{912C8C85-51F0-491E-9774-3900AFEF0FD7}</a:tableStyleId>
              </a:tblPr>
              <a:tblGrid>
                <a:gridCol w="10972799">
                  <a:extLst>
                    <a:ext uri="{9D8B030D-6E8A-4147-A177-3AD203B41FA5}">
                      <a16:colId xmlns:a16="http://schemas.microsoft.com/office/drawing/2014/main" val="745745672"/>
                    </a:ext>
                  </a:extLst>
                </a:gridCol>
              </a:tblGrid>
              <a:tr h="389740">
                <a:tc>
                  <a:txBody>
                    <a:bodyPr/>
                    <a:lstStyle/>
                    <a:p>
                      <a:pPr algn="ctr"/>
                      <a:r>
                        <a:rPr kumimoji="1" lang="ja-JP" altLang="en-US" sz="1400">
                          <a:latin typeface="Meiryo UI" panose="020B0604030504040204" pitchFamily="50" charset="-128"/>
                          <a:ea typeface="Meiryo UI" panose="020B0604030504040204" pitchFamily="50" charset="-128"/>
                        </a:rPr>
                        <a:t>フィードバックの内容、方法、成果物のイメージ等</a:t>
                      </a:r>
                      <a:endParaRPr kumimoji="1" lang="en-US" altLang="ja-JP" sz="140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18482447"/>
                  </a:ext>
                </a:extLst>
              </a:tr>
              <a:tr h="4105828">
                <a:tc>
                  <a:txBody>
                    <a:bodyPr/>
                    <a:lstStyle/>
                    <a:p>
                      <a:endParaRPr kumimoji="1" lang="ja-JP" altLang="en-US"/>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10870442"/>
                  </a:ext>
                </a:extLst>
              </a:tr>
            </a:tbl>
          </a:graphicData>
        </a:graphic>
      </p:graphicFrame>
    </p:spTree>
    <p:extLst>
      <p:ext uri="{BB962C8B-B14F-4D97-AF65-F5344CB8AC3E}">
        <p14:creationId xmlns:p14="http://schemas.microsoft.com/office/powerpoint/2010/main" val="2223603603"/>
      </p:ext>
    </p:extLst>
  </p:cSld>
  <p:clrMapOvr>
    <a:masterClrMapping/>
  </p:clrMapOvr>
</p:sld>
</file>

<file path=ppt/theme/theme1.xml><?xml version="1.0" encoding="utf-8"?>
<a:theme xmlns:a="http://schemas.openxmlformats.org/drawingml/2006/main" name="1_デザインの設定">
  <a:themeElements>
    <a:clrScheme name="1_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9525" cap="flat" cmpd="sng" algn="ctr">
          <a:noFill/>
          <a:prstDash val="solid"/>
          <a:round/>
          <a:headEnd type="none" w="med" len="med"/>
          <a:tailEnd type="none" w="med" len="med"/>
        </a:ln>
        <a:effectLst/>
      </a:spPr>
      <a:bodyPr vert="horz" wrap="none" lIns="91440" tIns="45720" rIns="91440" bIns="45720" numCol="1" rtlCol="0"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600" dirty="0" smtClean="0">
            <a:solidFill>
              <a:schemeClr val="tx2"/>
            </a:solidFill>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3200" b="0" i="0" u="none" strike="noStrike" cap="none" normalizeH="0" baseline="0" smtClean="0">
            <a:ln>
              <a:noFill/>
            </a:ln>
            <a:solidFill>
              <a:schemeClr val="tx2"/>
            </a:solidFill>
            <a:effectLst/>
            <a:latin typeface="Arial" charset="0"/>
            <a:ea typeface="ＭＳ Ｐゴシック" pitchFamily="50" charset="-128"/>
          </a:defRPr>
        </a:defPPr>
      </a:lstStyle>
    </a:lnDef>
    <a:txDef>
      <a:spPr>
        <a:noFill/>
      </a:spPr>
      <a:bodyPr vert="horz" wrap="none" rtlCol="0">
        <a:spAutoFit/>
      </a:bodyPr>
      <a:lstStyle>
        <a:defPPr algn="l">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1_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3FFBED40A4C6B46AC4EC2203536F711" ma:contentTypeVersion="21" ma:contentTypeDescription="新しいドキュメントを作成します。" ma:contentTypeScope="" ma:versionID="de75043846386b5d2ab00e75ce3871dd">
  <xsd:schema xmlns:xsd="http://www.w3.org/2001/XMLSchema" xmlns:xs="http://www.w3.org/2001/XMLSchema" xmlns:p="http://schemas.microsoft.com/office/2006/metadata/properties" xmlns:ns2="26433798-82c9-4538-8125-1f4dbafaa8be" xmlns:ns3="b57d5de0-1d87-443c-b237-d3022f06d28c" targetNamespace="http://schemas.microsoft.com/office/2006/metadata/properties" ma:root="true" ma:fieldsID="e5c34e0aadc10f97694ee2a3cec5531d" ns2:_="" ns3:_="">
    <xsd:import namespace="26433798-82c9-4538-8125-1f4dbafaa8be"/>
    <xsd:import namespace="b57d5de0-1d87-443c-b237-d3022f06d28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element ref="ns2:_x30e6__x30fc__x30b6__x30fc_" minOccurs="0"/>
                <xsd:element ref="ns2:_x65e5__x4ed8_"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_x30cf__x30a4__x30d0__x30fc__x30ea__x30f3__x30a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433798-82c9-4538-8125-1f4dbafaa8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_x30e6__x30fc__x30b6__x30fc_" ma:index="20" nillable="true" ma:displayName="ユーザー" ma:format="Dropdown" ma:list="UserInfo" ma:SharePointGroup="0" ma:internalName="_x30e6__x30fc__x30b6__x30fc_">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x65e5__x4ed8_" ma:index="21" nillable="true" ma:displayName="日付" ma:default="[today]" ma:format="DateTime" ma:internalName="_x65e5__x4ed8_">
      <xsd:simpleType>
        <xsd:restriction base="dms:DateTime"/>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629d7330-8f8f-43ff-822f-8badfcb16fdf"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ternalName="MediaServiceLocation" ma:readOnly="true">
      <xsd:simpleType>
        <xsd:restriction base="dms:Text"/>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_x30cf__x30a4__x30d0__x30fc__x30ea__x30f3__x30af_" ma:index="28" nillable="true" ma:displayName="ハイバーリンク" ma:format="Hyperlink" ma:internalName="_x30cf__x30a4__x30d0__x30fc__x30ea__x30f3__x30af_">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57d5de0-1d87-443c-b237-d3022f06d28c"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4" nillable="true" ma:displayName="Taxonomy Catch All Column" ma:hidden="true" ma:list="{daff5b2e-972f-4b16-b0d2-d12555c77bb5}" ma:internalName="TaxCatchAll" ma:showField="CatchAllData" ma:web="b57d5de0-1d87-443c-b237-d3022f06d2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 xmlns="26433798-82c9-4538-8125-1f4dbafaa8be">2022-07-11T04:36:44+00:00</_x65e5__x4ed8_>
    <lcf76f155ced4ddcb4097134ff3c332f xmlns="26433798-82c9-4538-8125-1f4dbafaa8be">
      <Terms xmlns="http://schemas.microsoft.com/office/infopath/2007/PartnerControls"/>
    </lcf76f155ced4ddcb4097134ff3c332f>
    <TaxCatchAll xmlns="b57d5de0-1d87-443c-b237-d3022f06d28c" xsi:nil="true"/>
    <_x30e6__x30fc__x30b6__x30fc_ xmlns="26433798-82c9-4538-8125-1f4dbafaa8be">
      <UserInfo>
        <DisplayName/>
        <AccountId xsi:nil="true"/>
        <AccountType/>
      </UserInfo>
    </_x30e6__x30fc__x30b6__x30fc_>
    <_x30cf__x30a4__x30d0__x30fc__x30ea__x30f3__x30af_ xmlns="26433798-82c9-4538-8125-1f4dbafaa8be">
      <Url xsi:nil="true"/>
      <Description xsi:nil="true"/>
    </_x30cf__x30a4__x30d0__x30fc__x30ea__x30f3__x30af_>
  </documentManagement>
</p:properties>
</file>

<file path=customXml/itemProps1.xml><?xml version="1.0" encoding="utf-8"?>
<ds:datastoreItem xmlns:ds="http://schemas.openxmlformats.org/officeDocument/2006/customXml" ds:itemID="{0323FDC0-C8B6-429C-98BA-FFB5C1327E8E}">
  <ds:schemaRefs>
    <ds:schemaRef ds:uri="http://schemas.microsoft.com/sharepoint/v3/contenttype/forms"/>
  </ds:schemaRefs>
</ds:datastoreItem>
</file>

<file path=customXml/itemProps2.xml><?xml version="1.0" encoding="utf-8"?>
<ds:datastoreItem xmlns:ds="http://schemas.openxmlformats.org/officeDocument/2006/customXml" ds:itemID="{3938EA28-8BDC-4FE9-93C6-186A14863F06}">
  <ds:schemaRefs>
    <ds:schemaRef ds:uri="26433798-82c9-4538-8125-1f4dbafaa8be"/>
    <ds:schemaRef ds:uri="b57d5de0-1d87-443c-b237-d3022f06d2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AF2F316-7EE8-4EFC-8D4C-8ED4421EF539}">
  <ds:schemaRefs>
    <ds:schemaRef ds:uri="26433798-82c9-4538-8125-1f4dbafaa8be"/>
    <ds:schemaRef ds:uri="b57d5de0-1d87-443c-b237-d3022f06d28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20</TotalTime>
  <Words>1178</Words>
  <Application>Microsoft Office PowerPoint</Application>
  <PresentationFormat>ワイド画面</PresentationFormat>
  <Paragraphs>230</Paragraphs>
  <Slides>17</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17</vt:i4>
      </vt:variant>
    </vt:vector>
  </HeadingPairs>
  <TitlesOfParts>
    <vt:vector size="24" baseType="lpstr">
      <vt:lpstr>Meiryo UI</vt:lpstr>
      <vt:lpstr>游ゴシック</vt:lpstr>
      <vt:lpstr>Arial</vt:lpstr>
      <vt:lpstr>Calibri</vt:lpstr>
      <vt:lpstr>Wingdings</vt:lpstr>
      <vt:lpstr>1_デザインの設定</vt:lpstr>
      <vt:lpstr>デザインの設定</vt:lpstr>
      <vt:lpstr>PowerPoint プレゼンテーション</vt:lpstr>
      <vt:lpstr>提案者概要</vt:lpstr>
      <vt:lpstr>1.企画提案内容</vt:lpstr>
      <vt:lpstr>1.企画提案内容</vt:lpstr>
      <vt:lpstr>1.企画提案内容</vt:lpstr>
      <vt:lpstr>1.企画提案内容</vt:lpstr>
      <vt:lpstr>1.企画提案内容</vt:lpstr>
      <vt:lpstr>1.企画提案内容</vt:lpstr>
      <vt:lpstr>1.企画提案内容</vt:lpstr>
      <vt:lpstr>1.企画提案内容</vt:lpstr>
      <vt:lpstr>2.業務遂行能力</vt:lpstr>
      <vt:lpstr>2.業務遂行能力</vt:lpstr>
      <vt:lpstr>2.業務遂行能力</vt:lpstr>
      <vt:lpstr>2.業務遂行能力</vt:lpstr>
      <vt:lpstr>2.業務遂行能力</vt:lpstr>
      <vt:lpstr>2.業務遂行能力</vt:lpstr>
      <vt:lpstr>3.見積価格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長野県における 多様な人材の育成     －　長野県提出資料　－</dc:title>
  <dc:creator>Administrator</dc:creator>
  <cp:lastModifiedBy>ひなの 村田</cp:lastModifiedBy>
  <cp:revision>4</cp:revision>
  <cp:lastPrinted>2017-06-14T05:22:00Z</cp:lastPrinted>
  <dcterms:created xsi:type="dcterms:W3CDTF">2016-09-16T02:26:48Z</dcterms:created>
  <dcterms:modified xsi:type="dcterms:W3CDTF">2024-07-03T05:17:12Z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0x01010013FFBED40A4C6B46AC4EC2203536F711</vt:lpwstr>
  </property>
  <property fmtid="{D5CDD505-2E9C-101B-9397-08002B2CF9AE}" pid="3" name="MediaServiceImageTags">
    <vt:lpwstr/>
  </property>
</Properties>
</file>