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3" r:id="rId2"/>
    <p:sldId id="279" r:id="rId3"/>
    <p:sldId id="277" r:id="rId4"/>
    <p:sldId id="276" r:id="rId5"/>
    <p:sldId id="275" r:id="rId6"/>
    <p:sldId id="274" r:id="rId7"/>
    <p:sldId id="273" r:id="rId8"/>
    <p:sldId id="272" r:id="rId9"/>
    <p:sldId id="271" r:id="rId10"/>
    <p:sldId id="270" r:id="rId11"/>
    <p:sldId id="269" r:id="rId12"/>
    <p:sldId id="268" r:id="rId13"/>
    <p:sldId id="267" r:id="rId14"/>
    <p:sldId id="266" r:id="rId15"/>
    <p:sldId id="265" r:id="rId16"/>
    <p:sldId id="264" r:id="rId17"/>
    <p:sldId id="263" r:id="rId18"/>
    <p:sldId id="262" r:id="rId19"/>
    <p:sldId id="261" r:id="rId20"/>
    <p:sldId id="259" r:id="rId21"/>
    <p:sldId id="260" r:id="rId22"/>
    <p:sldId id="258" r:id="rId23"/>
    <p:sldId id="281" r:id="rId24"/>
    <p:sldId id="282" r:id="rId25"/>
    <p:sldId id="257" r:id="rId26"/>
    <p:sldId id="256" r:id="rId27"/>
    <p:sldId id="280" r:id="rId2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36" autoAdjust="0"/>
    <p:restoredTop sz="94660"/>
  </p:normalViewPr>
  <p:slideViewPr>
    <p:cSldViewPr snapToGrid="0">
      <p:cViewPr varScale="1">
        <p:scale>
          <a:sx n="74" d="100"/>
          <a:sy n="74" d="100"/>
        </p:scale>
        <p:origin x="4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2BC4C-9284-4A90-B2C4-7DA01D07A3A5}" type="datetimeFigureOut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BB3E5-D16A-4210-A987-C9D40DD5C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028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141F2-A870-4C4B-A445-ACBAB633F286}" type="datetime1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9596-CEC2-4860-BC5A-16F5DE540E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912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B5D4-F97C-4B6E-BEC0-E4DD71C1CFD7}" type="datetime1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9596-CEC2-4860-BC5A-16F5DE540E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760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89AB-9A3A-4F15-AF46-4AD0355A0E1B}" type="datetime1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9596-CEC2-4860-BC5A-16F5DE540E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279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FB76E-293C-4F19-98D5-14238BFCFF17}" type="datetime1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9596-CEC2-4860-BC5A-16F5DE540E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6511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F124D-BD95-4F17-B4F8-8F574EA5E6E7}" type="datetime1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9596-CEC2-4860-BC5A-16F5DE540E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35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8264-D22C-42B6-9118-BC3E54A22EED}" type="datetime1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9596-CEC2-4860-BC5A-16F5DE540E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339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2EEF-78DF-432A-BBFF-D9735D417ED3}" type="datetime1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9596-CEC2-4860-BC5A-16F5DE540E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643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F2B3-A4E6-4194-B9FE-BE0EB088DA6D}" type="datetime1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9596-CEC2-4860-BC5A-16F5DE540E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9298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899A-B720-414E-85E9-EEC3B97D92D5}" type="datetime1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9596-CEC2-4860-BC5A-16F5DE540E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7693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 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5F11-6971-4B41-B94C-0F5A997689AC}" type="datetime1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9596-CEC2-4860-BC5A-16F5DE540E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132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8D41-3873-48F8-865F-0B5405DA4C9B}" type="datetime1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9596-CEC2-4860-BC5A-16F5DE540E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953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C03E3-A78F-4519-B253-80B374487E6B}" type="datetime1">
              <a:rPr kumimoji="1" lang="ja-JP" altLang="en-US" smtClean="0"/>
              <a:t>2021/6/29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C9596-CEC2-4860-BC5A-16F5DE540E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02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19741" y="5258594"/>
            <a:ext cx="4953000" cy="1325563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sz="2400" dirty="0" smtClean="0"/>
              <a:t>長野県</a:t>
            </a:r>
            <a:r>
              <a:rPr kumimoji="1" lang="ja-JP" altLang="en-US" sz="2400" dirty="0" smtClean="0"/>
              <a:t>環境部</a:t>
            </a:r>
            <a:r>
              <a:rPr lang="ja-JP" altLang="en-US" sz="2400" dirty="0" smtClean="0"/>
              <a:t>環境政策課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kumimoji="1" lang="ja-JP" altLang="en-US" sz="2400" dirty="0" smtClean="0"/>
              <a:t>ゼロカーボン</a:t>
            </a:r>
            <a:r>
              <a:rPr kumimoji="1" lang="ja-JP" altLang="en-US" sz="2400" dirty="0" smtClean="0"/>
              <a:t>推進室</a:t>
            </a:r>
            <a:endParaRPr kumimoji="1" lang="ja-JP" altLang="en-US" sz="2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502229"/>
            <a:ext cx="10515600" cy="3984171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既存住宅エネルギー自立化補助金　申請にかかる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sz="5400" b="1" dirty="0" smtClean="0"/>
              <a:t>うち</a:t>
            </a:r>
            <a:r>
              <a:rPr lang="ja-JP" altLang="en-US" sz="5400" b="1" dirty="0"/>
              <a:t>エコ診断（</a:t>
            </a:r>
            <a:r>
              <a:rPr lang="en-US" altLang="ja-JP" sz="5400" b="1" dirty="0"/>
              <a:t>WEB</a:t>
            </a:r>
            <a:r>
              <a:rPr lang="ja-JP" altLang="en-US" sz="5400" b="1" dirty="0"/>
              <a:t>版</a:t>
            </a:r>
            <a:r>
              <a:rPr lang="ja-JP" altLang="en-US" sz="5400" b="1" dirty="0" smtClean="0"/>
              <a:t>）の</a:t>
            </a:r>
            <a:endParaRPr lang="en-US" altLang="ja-JP" sz="5400" b="1" dirty="0" smtClean="0"/>
          </a:p>
          <a:p>
            <a:pPr marL="0" indent="0">
              <a:buNone/>
            </a:pPr>
            <a:r>
              <a:rPr lang="ja-JP" altLang="en-US" sz="5400" b="1" dirty="0"/>
              <a:t>　</a:t>
            </a:r>
            <a:r>
              <a:rPr lang="ja-JP" altLang="en-US" sz="5400" b="1" dirty="0" smtClean="0"/>
              <a:t>　　　　　　　　入力の手引き</a:t>
            </a:r>
            <a:endParaRPr kumimoji="1" lang="ja-JP" altLang="en-US" sz="5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9596-CEC2-4860-BC5A-16F5DE540EC6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3184071" y="3933031"/>
            <a:ext cx="5067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/>
              <a:t>https://webapp.uchieco-shindan.jp/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24926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1" t="-7" r="16476" b="-1"/>
          <a:stretch/>
        </p:blipFill>
        <p:spPr>
          <a:xfrm>
            <a:off x="395416" y="358345"/>
            <a:ext cx="7501545" cy="6054811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9596-CEC2-4860-BC5A-16F5DE540EC6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958649" y="1705232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同居する方の人数を</a:t>
            </a:r>
            <a:endParaRPr kumimoji="1" lang="en-US" altLang="ja-JP" dirty="0" smtClean="0"/>
          </a:p>
          <a:p>
            <a:r>
              <a:rPr kumimoji="1" lang="ja-JP" altLang="en-US" dirty="0" smtClean="0"/>
              <a:t>選択します。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9751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8" t="135" r="16493" b="348"/>
          <a:stretch/>
        </p:blipFill>
        <p:spPr>
          <a:xfrm>
            <a:off x="345989" y="383059"/>
            <a:ext cx="7652155" cy="6141309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9596-CEC2-4860-BC5A-16F5DE540EC6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958649" y="1705232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入力した内容を</a:t>
            </a:r>
            <a:endParaRPr kumimoji="1" lang="en-US" altLang="ja-JP" dirty="0" smtClean="0"/>
          </a:p>
          <a:p>
            <a:r>
              <a:rPr lang="ja-JP" altLang="en-US" dirty="0"/>
              <a:t>確認</a:t>
            </a:r>
            <a:r>
              <a:rPr lang="ja-JP" altLang="en-US" dirty="0" smtClean="0"/>
              <a:t>します</a:t>
            </a:r>
            <a:endParaRPr kumimoji="1" lang="ja-JP" altLang="en-US" dirty="0"/>
          </a:p>
        </p:txBody>
      </p:sp>
      <p:sp>
        <p:nvSpPr>
          <p:cNvPr id="13" name="右矢印 12"/>
          <p:cNvSpPr/>
          <p:nvPr/>
        </p:nvSpPr>
        <p:spPr>
          <a:xfrm rot="10800000">
            <a:off x="6180041" y="3669956"/>
            <a:ext cx="2778608" cy="5560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958648" y="3624817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「ほかの人と比べる」</a:t>
            </a:r>
            <a:endParaRPr kumimoji="1" lang="en-US" altLang="ja-JP" dirty="0" smtClean="0"/>
          </a:p>
          <a:p>
            <a:r>
              <a:rPr lang="ja-JP" altLang="en-US" dirty="0" smtClean="0"/>
              <a:t>をクリックしてください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2959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4" t="-525" r="24987"/>
          <a:stretch/>
        </p:blipFill>
        <p:spPr>
          <a:xfrm>
            <a:off x="358346" y="271847"/>
            <a:ext cx="5721068" cy="6215449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9596-CEC2-4860-BC5A-16F5DE540EC6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958649" y="1705232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平均比較結果が</a:t>
            </a:r>
            <a:endParaRPr kumimoji="1" lang="en-US" altLang="ja-JP" dirty="0" smtClean="0"/>
          </a:p>
          <a:p>
            <a:r>
              <a:rPr kumimoji="1" lang="ja-JP" altLang="en-US" dirty="0" smtClean="0"/>
              <a:t>表示されます</a:t>
            </a:r>
            <a:endParaRPr kumimoji="1" lang="ja-JP" altLang="en-US" dirty="0"/>
          </a:p>
        </p:txBody>
      </p:sp>
      <p:sp>
        <p:nvSpPr>
          <p:cNvPr id="16" name="右矢印 15"/>
          <p:cNvSpPr/>
          <p:nvPr/>
        </p:nvSpPr>
        <p:spPr>
          <a:xfrm rot="10800000">
            <a:off x="4584700" y="5181256"/>
            <a:ext cx="4373949" cy="5560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958648" y="5136117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「機器の使い方」</a:t>
            </a:r>
            <a:endParaRPr kumimoji="1" lang="en-US" altLang="ja-JP" dirty="0" smtClean="0"/>
          </a:p>
          <a:p>
            <a:r>
              <a:rPr lang="ja-JP" altLang="en-US" dirty="0" smtClean="0"/>
              <a:t>をクリックしてください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2818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1" t="-154" r="12842" b="183"/>
          <a:stretch/>
        </p:blipFill>
        <p:spPr>
          <a:xfrm>
            <a:off x="395415" y="383060"/>
            <a:ext cx="8320213" cy="6054809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9596-CEC2-4860-BC5A-16F5DE540EC6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958649" y="170523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戸建てか集合住宅</a:t>
            </a:r>
            <a:endParaRPr kumimoji="1" lang="en-US" altLang="ja-JP" dirty="0" smtClean="0"/>
          </a:p>
          <a:p>
            <a:r>
              <a:rPr kumimoji="1" lang="ja-JP" altLang="en-US" dirty="0" smtClean="0"/>
              <a:t>を選択します。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7427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図 4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6" t="228" r="11999" b="217"/>
          <a:stretch/>
        </p:blipFill>
        <p:spPr>
          <a:xfrm>
            <a:off x="403685" y="375047"/>
            <a:ext cx="8571467" cy="6112250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9596-CEC2-4860-BC5A-16F5DE540EC6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8958649" y="1705232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太陽光発電設備について</a:t>
            </a:r>
            <a:endParaRPr kumimoji="1" lang="en-US" altLang="ja-JP" dirty="0" smtClean="0"/>
          </a:p>
          <a:p>
            <a:r>
              <a:rPr lang="ja-JP" altLang="en-US" dirty="0"/>
              <a:t>選択</a:t>
            </a:r>
            <a:r>
              <a:rPr lang="ja-JP" altLang="en-US" dirty="0" smtClean="0"/>
              <a:t>してください</a:t>
            </a:r>
            <a:r>
              <a:rPr lang="ja-JP" altLang="en-US" dirty="0"/>
              <a:t>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0295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9" r="12015"/>
          <a:stretch/>
        </p:blipFill>
        <p:spPr>
          <a:xfrm>
            <a:off x="469556" y="453795"/>
            <a:ext cx="8302185" cy="5996431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9596-CEC2-4860-BC5A-16F5DE540EC6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958649" y="1705232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家族全員が使うシャワーの</a:t>
            </a:r>
            <a:endParaRPr kumimoji="1" lang="en-US" altLang="ja-JP" dirty="0" smtClean="0"/>
          </a:p>
          <a:p>
            <a:r>
              <a:rPr lang="ja-JP" altLang="en-US" dirty="0"/>
              <a:t>合計</a:t>
            </a:r>
            <a:r>
              <a:rPr kumimoji="1" lang="ja-JP" altLang="en-US" dirty="0" smtClean="0"/>
              <a:t>時間を選択します。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9051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7" r="12156"/>
          <a:stretch/>
        </p:blipFill>
        <p:spPr>
          <a:xfrm>
            <a:off x="556054" y="510048"/>
            <a:ext cx="8101456" cy="5804255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9596-CEC2-4860-BC5A-16F5DE540EC6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958649" y="1705232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暖房器具を選択します。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694054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6" r="12542"/>
          <a:stretch/>
        </p:blipFill>
        <p:spPr>
          <a:xfrm>
            <a:off x="395416" y="381655"/>
            <a:ext cx="8404313" cy="6105641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9596-CEC2-4860-BC5A-16F5DE540EC6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958649" y="1705232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暖房する部屋の数を</a:t>
            </a:r>
            <a:endParaRPr kumimoji="1" lang="en-US" altLang="ja-JP" dirty="0" smtClean="0"/>
          </a:p>
          <a:p>
            <a:r>
              <a:rPr kumimoji="1" lang="ja-JP" altLang="en-US" dirty="0" smtClean="0"/>
              <a:t>選択します。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5379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2" r="12682"/>
          <a:stretch/>
        </p:blipFill>
        <p:spPr>
          <a:xfrm>
            <a:off x="481913" y="471308"/>
            <a:ext cx="8220136" cy="5966561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9596-CEC2-4860-BC5A-16F5DE540EC6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958649" y="1705232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冷蔵庫の使用年数を</a:t>
            </a:r>
            <a:endParaRPr kumimoji="1" lang="en-US" altLang="ja-JP" dirty="0" smtClean="0"/>
          </a:p>
          <a:p>
            <a:r>
              <a:rPr lang="ja-JP" altLang="en-US" dirty="0"/>
              <a:t>選択</a:t>
            </a:r>
            <a:r>
              <a:rPr lang="ja-JP" altLang="en-US" dirty="0" smtClean="0"/>
              <a:t>します。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463140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1" r="12122"/>
          <a:stretch/>
        </p:blipFill>
        <p:spPr>
          <a:xfrm>
            <a:off x="494270" y="483246"/>
            <a:ext cx="8141572" cy="5843413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9596-CEC2-4860-BC5A-16F5DE540EC6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958649" y="1705232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車の燃費を選択します。</a:t>
            </a:r>
            <a:endParaRPr kumimoji="1" lang="en-US" altLang="ja-JP" dirty="0" smtClean="0"/>
          </a:p>
          <a:p>
            <a:r>
              <a:rPr lang="ja-JP" altLang="en-US" dirty="0" smtClean="0"/>
              <a:t>わからない</a:t>
            </a:r>
            <a:r>
              <a:rPr lang="ja-JP" altLang="en-US" dirty="0"/>
              <a:t>場合</a:t>
            </a:r>
            <a:r>
              <a:rPr lang="ja-JP" altLang="en-US" dirty="0" smtClean="0"/>
              <a:t>は、</a:t>
            </a:r>
            <a:endParaRPr lang="en-US" altLang="ja-JP" dirty="0" smtClean="0"/>
          </a:p>
          <a:p>
            <a:r>
              <a:rPr kumimoji="1" lang="ja-JP" altLang="en-US" dirty="0" smtClean="0"/>
              <a:t>インターネットで</a:t>
            </a:r>
            <a:r>
              <a:rPr kumimoji="1" lang="ja-JP" altLang="en-US" dirty="0"/>
              <a:t>調</a:t>
            </a:r>
            <a:r>
              <a:rPr kumimoji="1" lang="ja-JP" altLang="en-US" dirty="0" smtClean="0"/>
              <a:t>べると</a:t>
            </a:r>
            <a:endParaRPr kumimoji="1" lang="en-US" altLang="ja-JP" dirty="0" smtClean="0"/>
          </a:p>
          <a:p>
            <a:r>
              <a:rPr lang="ja-JP" altLang="en-US" dirty="0" smtClean="0"/>
              <a:t>すぐにわかります</a:t>
            </a:r>
            <a:r>
              <a:rPr lang="ja-JP" altLang="en-US" dirty="0"/>
              <a:t>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86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1" r="104" b="12184"/>
          <a:stretch/>
        </p:blipFill>
        <p:spPr>
          <a:xfrm>
            <a:off x="208631" y="1198606"/>
            <a:ext cx="8354602" cy="4168132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8958649" y="1705232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URL</a:t>
            </a:r>
            <a:r>
              <a:rPr kumimoji="1" lang="ja-JP" altLang="en-US" dirty="0" smtClean="0"/>
              <a:t>などから飛んでくると</a:t>
            </a:r>
            <a:endParaRPr kumimoji="1" lang="en-US" altLang="ja-JP" dirty="0" smtClean="0"/>
          </a:p>
          <a:p>
            <a:r>
              <a:rPr lang="ja-JP" altLang="en-US" dirty="0" smtClean="0"/>
              <a:t>こちらの</a:t>
            </a:r>
            <a:r>
              <a:rPr lang="ja-JP" altLang="en-US" dirty="0"/>
              <a:t>画面</a:t>
            </a:r>
            <a:r>
              <a:rPr lang="ja-JP" altLang="en-US" dirty="0" smtClean="0"/>
              <a:t>になりま</a:t>
            </a:r>
            <a:r>
              <a:rPr lang="ja-JP" altLang="en-US" dirty="0"/>
              <a:t>す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9596-CEC2-4860-BC5A-16F5DE540EC6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右矢印 4"/>
          <p:cNvSpPr/>
          <p:nvPr/>
        </p:nvSpPr>
        <p:spPr>
          <a:xfrm rot="10800000">
            <a:off x="5045528" y="4765546"/>
            <a:ext cx="3913121" cy="5560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58649" y="4720407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「承諾して利用する」</a:t>
            </a:r>
            <a:endParaRPr kumimoji="1" lang="en-US" altLang="ja-JP" dirty="0" smtClean="0"/>
          </a:p>
          <a:p>
            <a:r>
              <a:rPr lang="ja-JP" altLang="en-US" dirty="0" smtClean="0"/>
              <a:t>をクリックしてください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655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2" r="12535"/>
          <a:stretch/>
        </p:blipFill>
        <p:spPr>
          <a:xfrm>
            <a:off x="593123" y="537455"/>
            <a:ext cx="7982466" cy="5767350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9596-CEC2-4860-BC5A-16F5DE540EC6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958649" y="1705232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温暖化対策への重要視する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ポイントを選択します。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4718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r="12217"/>
          <a:stretch/>
        </p:blipFill>
        <p:spPr>
          <a:xfrm>
            <a:off x="568410" y="516912"/>
            <a:ext cx="7994821" cy="5788136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9596-CEC2-4860-BC5A-16F5DE540EC6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958649" y="1705232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機器の使い方の内容を</a:t>
            </a:r>
            <a:endParaRPr kumimoji="1" lang="en-US" altLang="ja-JP" dirty="0" smtClean="0"/>
          </a:p>
          <a:p>
            <a:r>
              <a:rPr kumimoji="1" lang="ja-JP" altLang="en-US" dirty="0" smtClean="0"/>
              <a:t>確認します。</a:t>
            </a:r>
            <a:endParaRPr kumimoji="1" lang="ja-JP" altLang="en-US" dirty="0"/>
          </a:p>
        </p:txBody>
      </p:sp>
      <p:sp>
        <p:nvSpPr>
          <p:cNvPr id="25" name="右矢印 24"/>
          <p:cNvSpPr/>
          <p:nvPr/>
        </p:nvSpPr>
        <p:spPr>
          <a:xfrm rot="10800000">
            <a:off x="6586150" y="4353353"/>
            <a:ext cx="2372499" cy="5560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958649" y="4308214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「おすすめの対策を見る」</a:t>
            </a:r>
            <a:endParaRPr kumimoji="1" lang="en-US" altLang="ja-JP" dirty="0" smtClean="0"/>
          </a:p>
          <a:p>
            <a:r>
              <a:rPr lang="ja-JP" altLang="en-US" dirty="0" smtClean="0"/>
              <a:t>をクリックしてください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9771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1" r="19582"/>
          <a:stretch/>
        </p:blipFill>
        <p:spPr>
          <a:xfrm>
            <a:off x="444842" y="412781"/>
            <a:ext cx="6709719" cy="6049883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9596-CEC2-4860-BC5A-16F5DE540EC6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958649" y="1705232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自分に合った省エネ対策が</a:t>
            </a:r>
            <a:endParaRPr kumimoji="1" lang="en-US" altLang="ja-JP" dirty="0" smtClean="0"/>
          </a:p>
          <a:p>
            <a:r>
              <a:rPr lang="ja-JP" altLang="en-US" dirty="0"/>
              <a:t>表示</a:t>
            </a:r>
            <a:r>
              <a:rPr lang="ja-JP" altLang="en-US" dirty="0" smtClean="0"/>
              <a:t>されます。</a:t>
            </a:r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8689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1" r="-25" b="21667"/>
          <a:stretch/>
        </p:blipFill>
        <p:spPr>
          <a:xfrm>
            <a:off x="244929" y="408214"/>
            <a:ext cx="7986234" cy="6036080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9596-CEC2-4860-BC5A-16F5DE540EC6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5" name="右矢印 4"/>
          <p:cNvSpPr/>
          <p:nvPr/>
        </p:nvSpPr>
        <p:spPr>
          <a:xfrm rot="10800000">
            <a:off x="8246855" y="408214"/>
            <a:ext cx="727487" cy="4408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121934" y="293913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右上の「メニュー」</a:t>
            </a:r>
            <a:endParaRPr kumimoji="1" lang="en-US" altLang="ja-JP" dirty="0" smtClean="0"/>
          </a:p>
          <a:p>
            <a:r>
              <a:rPr lang="ja-JP" altLang="en-US" dirty="0" smtClean="0"/>
              <a:t>をクリックしてください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7893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9596-CEC2-4860-BC5A-16F5DE540EC6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7"/>
          <a:stretch/>
        </p:blipFill>
        <p:spPr>
          <a:xfrm>
            <a:off x="571500" y="502778"/>
            <a:ext cx="8556172" cy="540479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372598" y="5261245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「全機能表示にする」</a:t>
            </a:r>
            <a:endParaRPr kumimoji="1" lang="en-US" altLang="ja-JP" dirty="0" smtClean="0"/>
          </a:p>
          <a:p>
            <a:r>
              <a:rPr lang="ja-JP" altLang="en-US" dirty="0" smtClean="0"/>
              <a:t>をクリックしてください</a:t>
            </a:r>
            <a:endParaRPr kumimoji="1" lang="ja-JP" altLang="en-US" dirty="0"/>
          </a:p>
        </p:txBody>
      </p:sp>
      <p:sp>
        <p:nvSpPr>
          <p:cNvPr id="4" name="屈折矢印 3"/>
          <p:cNvSpPr/>
          <p:nvPr/>
        </p:nvSpPr>
        <p:spPr>
          <a:xfrm flipH="1">
            <a:off x="3151413" y="4882242"/>
            <a:ext cx="6221185" cy="820819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372598" y="1705232"/>
            <a:ext cx="2819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メニューを開くと</a:t>
            </a:r>
            <a:endParaRPr kumimoji="1" lang="en-US" altLang="ja-JP" dirty="0" smtClean="0"/>
          </a:p>
          <a:p>
            <a:r>
              <a:rPr lang="ja-JP" altLang="en-US" dirty="0" smtClean="0"/>
              <a:t>こちらの</a:t>
            </a:r>
            <a:r>
              <a:rPr lang="ja-JP" altLang="en-US" dirty="0"/>
              <a:t>画面</a:t>
            </a:r>
            <a:r>
              <a:rPr lang="ja-JP" altLang="en-US" dirty="0" smtClean="0"/>
              <a:t>になりま</a:t>
            </a:r>
            <a:r>
              <a:rPr lang="ja-JP" altLang="en-US" dirty="0"/>
              <a:t>す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708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0" r="20534"/>
          <a:stretch/>
        </p:blipFill>
        <p:spPr>
          <a:xfrm>
            <a:off x="432486" y="400781"/>
            <a:ext cx="6264876" cy="5994939"/>
          </a:xfrm>
          <a:prstGeom prst="rect">
            <a:avLst/>
          </a:prstGeom>
        </p:spPr>
      </p:pic>
      <p:sp>
        <p:nvSpPr>
          <p:cNvPr id="26" name="スライド番号プレースホルダー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9596-CEC2-4860-BC5A-16F5DE540EC6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958649" y="1705232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全機能表示を押すと</a:t>
            </a:r>
            <a:endParaRPr kumimoji="1" lang="en-US" altLang="ja-JP" dirty="0" smtClean="0"/>
          </a:p>
          <a:p>
            <a:r>
              <a:rPr lang="ja-JP" altLang="en-US" dirty="0" smtClean="0"/>
              <a:t>この</a:t>
            </a:r>
            <a:r>
              <a:rPr lang="ja-JP" altLang="en-US" dirty="0"/>
              <a:t>画面</a:t>
            </a:r>
            <a:r>
              <a:rPr lang="ja-JP" altLang="en-US" dirty="0" smtClean="0"/>
              <a:t>になります</a:t>
            </a:r>
            <a:r>
              <a:rPr lang="ja-JP" altLang="en-US" dirty="0"/>
              <a:t>。</a:t>
            </a:r>
            <a:endParaRPr kumimoji="1" lang="ja-JP" altLang="en-US" dirty="0"/>
          </a:p>
        </p:txBody>
      </p:sp>
      <p:sp>
        <p:nvSpPr>
          <p:cNvPr id="5" name="右矢印 4"/>
          <p:cNvSpPr/>
          <p:nvPr/>
        </p:nvSpPr>
        <p:spPr>
          <a:xfrm rot="10800000">
            <a:off x="6106885" y="3912481"/>
            <a:ext cx="2851763" cy="5560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58649" y="3867342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「レポート印刷」</a:t>
            </a:r>
            <a:endParaRPr kumimoji="1" lang="en-US" altLang="ja-JP" dirty="0" smtClean="0"/>
          </a:p>
          <a:p>
            <a:r>
              <a:rPr lang="ja-JP" altLang="en-US" dirty="0" smtClean="0"/>
              <a:t>をクリックしてください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53413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3" r="30422"/>
          <a:stretch/>
        </p:blipFill>
        <p:spPr>
          <a:xfrm>
            <a:off x="321276" y="255868"/>
            <a:ext cx="4496562" cy="6280856"/>
          </a:xfrm>
          <a:prstGeom prst="rect">
            <a:avLst/>
          </a:prstGeom>
        </p:spPr>
      </p:pic>
      <p:sp>
        <p:nvSpPr>
          <p:cNvPr id="27" name="スライド番号プレースホルダー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9596-CEC2-4860-BC5A-16F5DE540EC6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142117" y="3081671"/>
            <a:ext cx="52116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 smtClean="0"/>
              <a:t>印刷</a:t>
            </a:r>
            <a:r>
              <a:rPr lang="ja-JP" altLang="en-US" sz="2800" b="1" dirty="0"/>
              <a:t>画面</a:t>
            </a:r>
            <a:r>
              <a:rPr lang="ja-JP" altLang="en-US" sz="2800" b="1" dirty="0" smtClean="0"/>
              <a:t>が</a:t>
            </a:r>
            <a:r>
              <a:rPr lang="ja-JP" altLang="en-US" sz="2800" b="1" dirty="0"/>
              <a:t>表示</a:t>
            </a:r>
            <a:r>
              <a:rPr lang="ja-JP" altLang="en-US" sz="2800" b="1" dirty="0" smtClean="0"/>
              <a:t>されますので、</a:t>
            </a:r>
            <a:endParaRPr lang="en-US" altLang="ja-JP" sz="2800" b="1" dirty="0" smtClean="0"/>
          </a:p>
          <a:p>
            <a:r>
              <a:rPr kumimoji="1" lang="ja-JP" altLang="en-US" sz="2800" b="1" dirty="0" smtClean="0"/>
              <a:t>お名前をご</a:t>
            </a:r>
            <a:r>
              <a:rPr kumimoji="1" lang="ja-JP" altLang="en-US" sz="2800" b="1" dirty="0"/>
              <a:t>記入</a:t>
            </a:r>
            <a:r>
              <a:rPr kumimoji="1" lang="ja-JP" altLang="en-US" sz="2800" b="1" dirty="0" smtClean="0"/>
              <a:t>の上、</a:t>
            </a:r>
            <a:endParaRPr kumimoji="1" lang="en-US" altLang="ja-JP" sz="2800" b="1" dirty="0" smtClean="0"/>
          </a:p>
          <a:p>
            <a:r>
              <a:rPr lang="ja-JP" altLang="en-US" sz="2800" b="1" dirty="0"/>
              <a:t>印刷</a:t>
            </a:r>
            <a:r>
              <a:rPr lang="ja-JP" altLang="en-US" sz="2800" b="1" dirty="0" smtClean="0"/>
              <a:t>したものをご</a:t>
            </a:r>
            <a:r>
              <a:rPr lang="ja-JP" altLang="en-US" sz="2800" b="1" dirty="0"/>
              <a:t>提出</a:t>
            </a:r>
            <a:r>
              <a:rPr lang="ja-JP" altLang="en-US" sz="2800" b="1" dirty="0" smtClean="0"/>
              <a:t>ください</a:t>
            </a:r>
            <a:endParaRPr kumimoji="1" lang="ja-JP" altLang="en-US" sz="2800" b="1" dirty="0"/>
          </a:p>
        </p:txBody>
      </p:sp>
      <p:sp>
        <p:nvSpPr>
          <p:cNvPr id="5" name="右矢印 4"/>
          <p:cNvSpPr/>
          <p:nvPr/>
        </p:nvSpPr>
        <p:spPr>
          <a:xfrm rot="10800000">
            <a:off x="1649185" y="845896"/>
            <a:ext cx="7309463" cy="3460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58649" y="715927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「お名前」</a:t>
            </a:r>
            <a:endParaRPr kumimoji="1" lang="en-US" altLang="ja-JP" dirty="0" smtClean="0"/>
          </a:p>
          <a:p>
            <a:r>
              <a:rPr lang="ja-JP" altLang="en-US" dirty="0" smtClean="0"/>
              <a:t>を記入してください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0292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0" r="20534"/>
          <a:stretch/>
        </p:blipFill>
        <p:spPr>
          <a:xfrm>
            <a:off x="432486" y="400781"/>
            <a:ext cx="6264876" cy="5994939"/>
          </a:xfrm>
          <a:prstGeom prst="rect">
            <a:avLst/>
          </a:prstGeom>
        </p:spPr>
      </p:pic>
      <p:sp>
        <p:nvSpPr>
          <p:cNvPr id="26" name="スライド番号プレースホルダー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9596-CEC2-4860-BC5A-16F5DE540EC6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870370" y="1492961"/>
            <a:ext cx="410881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提出のための操作は以上です。</a:t>
            </a:r>
            <a:endParaRPr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メニューに戻っていただくと</a:t>
            </a:r>
            <a:endParaRPr kumimoji="1" lang="en-US" altLang="ja-JP" dirty="0" smtClean="0"/>
          </a:p>
          <a:p>
            <a:r>
              <a:rPr kumimoji="1" lang="ja-JP" altLang="en-US" dirty="0" smtClean="0"/>
              <a:t>色々なオプションがあります</a:t>
            </a:r>
            <a:endParaRPr kumimoji="1" lang="en-US" altLang="ja-JP" dirty="0" smtClean="0"/>
          </a:p>
          <a:p>
            <a:r>
              <a:rPr kumimoji="1" lang="ja-JP" altLang="en-US" dirty="0" smtClean="0"/>
              <a:t>うちエコ診断を活用して</a:t>
            </a:r>
            <a:endParaRPr kumimoji="1" lang="en-US" altLang="ja-JP" dirty="0" smtClean="0"/>
          </a:p>
          <a:p>
            <a:r>
              <a:rPr lang="ja-JP" altLang="en-US" dirty="0" smtClean="0"/>
              <a:t>ご</a:t>
            </a:r>
            <a:r>
              <a:rPr lang="ja-JP" altLang="en-US" dirty="0"/>
              <a:t>家庭</a:t>
            </a:r>
            <a:r>
              <a:rPr lang="ja-JP" altLang="en-US" dirty="0" smtClean="0"/>
              <a:t>のエネルギーの使い方を</a:t>
            </a:r>
            <a:endParaRPr lang="en-US" altLang="ja-JP" dirty="0" smtClean="0"/>
          </a:p>
          <a:p>
            <a:r>
              <a:rPr lang="ja-JP" altLang="en-US" dirty="0" smtClean="0"/>
              <a:t>より深くチェックしてみてください。</a:t>
            </a:r>
            <a:endParaRPr kumimoji="1" lang="ja-JP" altLang="en-US" dirty="0"/>
          </a:p>
        </p:txBody>
      </p:sp>
      <p:sp>
        <p:nvSpPr>
          <p:cNvPr id="5" name="右矢印 4"/>
          <p:cNvSpPr/>
          <p:nvPr/>
        </p:nvSpPr>
        <p:spPr>
          <a:xfrm rot="10800000">
            <a:off x="6106885" y="5333067"/>
            <a:ext cx="1763485" cy="5560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870370" y="5149429"/>
            <a:ext cx="4125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「ログイン・登録」</a:t>
            </a:r>
            <a:r>
              <a:rPr lang="ja-JP" altLang="en-US" dirty="0" smtClean="0"/>
              <a:t>をしていただくと</a:t>
            </a:r>
            <a:endParaRPr lang="en-US" altLang="ja-JP" dirty="0" smtClean="0"/>
          </a:p>
          <a:p>
            <a:r>
              <a:rPr kumimoji="1" lang="ja-JP" altLang="en-US" dirty="0" smtClean="0"/>
              <a:t>データを保存できるようになり、</a:t>
            </a:r>
            <a:endParaRPr kumimoji="1" lang="en-US" altLang="ja-JP" dirty="0" smtClean="0"/>
          </a:p>
          <a:p>
            <a:r>
              <a:rPr lang="ja-JP" altLang="en-US" dirty="0" smtClean="0"/>
              <a:t>数か月後と比較することができます</a:t>
            </a:r>
            <a:r>
              <a:rPr lang="ja-JP" altLang="en-US" dirty="0"/>
              <a:t>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5993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189" r="16459"/>
          <a:stretch/>
        </p:blipFill>
        <p:spPr>
          <a:xfrm>
            <a:off x="346675" y="297935"/>
            <a:ext cx="7883611" cy="6289588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9596-CEC2-4860-BC5A-16F5DE540EC6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58649" y="1705232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「自己診断をはじめる」</a:t>
            </a:r>
            <a:endParaRPr kumimoji="1" lang="en-US" altLang="ja-JP" dirty="0" smtClean="0"/>
          </a:p>
          <a:p>
            <a:r>
              <a:rPr lang="ja-JP" altLang="en-US" dirty="0" smtClean="0"/>
              <a:t>をクリックします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0451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0" t="-230" r="16622" b="-1"/>
          <a:stretch/>
        </p:blipFill>
        <p:spPr>
          <a:xfrm>
            <a:off x="342899" y="342899"/>
            <a:ext cx="7633653" cy="6235701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9596-CEC2-4860-BC5A-16F5DE540EC6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58649" y="1705232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「今月の光熱費」を</a:t>
            </a:r>
            <a:endParaRPr kumimoji="1" lang="en-US" altLang="ja-JP" dirty="0" smtClean="0"/>
          </a:p>
          <a:p>
            <a:r>
              <a:rPr kumimoji="1" lang="ja-JP" altLang="en-US" dirty="0" smtClean="0"/>
              <a:t>選択します。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754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t="378" r="16330" b="-1"/>
          <a:stretch/>
        </p:blipFill>
        <p:spPr>
          <a:xfrm>
            <a:off x="518984" y="358346"/>
            <a:ext cx="7463481" cy="6017742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9596-CEC2-4860-BC5A-16F5DE540EC6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958649" y="1705232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電気代を選択します。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508065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7" t="-341" r="16319" b="2124"/>
          <a:stretch/>
        </p:blipFill>
        <p:spPr>
          <a:xfrm>
            <a:off x="355599" y="304801"/>
            <a:ext cx="7893307" cy="6222999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9596-CEC2-4860-BC5A-16F5DE540EC6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958649" y="170523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ガス代を選択します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809216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0" t="-18" r="16424" b="332"/>
          <a:stretch/>
        </p:blipFill>
        <p:spPr>
          <a:xfrm>
            <a:off x="395416" y="432487"/>
            <a:ext cx="7426329" cy="6042454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9596-CEC2-4860-BC5A-16F5DE540EC6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958649" y="1705232"/>
            <a:ext cx="2492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灯油台を選択します。</a:t>
            </a:r>
            <a:endParaRPr kumimoji="1" lang="en-US" altLang="ja-JP" dirty="0" smtClean="0"/>
          </a:p>
          <a:p>
            <a:r>
              <a:rPr lang="ja-JP" altLang="en-US" dirty="0" smtClean="0"/>
              <a:t>（</a:t>
            </a:r>
            <a:r>
              <a:rPr lang="ja-JP" altLang="en-US" dirty="0"/>
              <a:t>夏場</a:t>
            </a:r>
            <a:r>
              <a:rPr lang="ja-JP" altLang="en-US" dirty="0" smtClean="0"/>
              <a:t>は０円になると</a:t>
            </a:r>
            <a:endParaRPr lang="en-US" altLang="ja-JP" dirty="0" smtClean="0"/>
          </a:p>
          <a:p>
            <a:r>
              <a:rPr lang="ja-JP" altLang="en-US" dirty="0"/>
              <a:t>思</a:t>
            </a:r>
            <a:r>
              <a:rPr lang="ja-JP" altLang="en-US" dirty="0" smtClean="0"/>
              <a:t>われます。）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6795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7" t="-182" r="15705" b="-28"/>
          <a:stretch/>
        </p:blipFill>
        <p:spPr>
          <a:xfrm>
            <a:off x="370703" y="370702"/>
            <a:ext cx="7648832" cy="6130109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9596-CEC2-4860-BC5A-16F5DE540EC6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958649" y="1705232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ガソリン代を選択します。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679312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2" t="-336" r="16213" b="-903"/>
          <a:stretch/>
        </p:blipFill>
        <p:spPr>
          <a:xfrm>
            <a:off x="407772" y="333632"/>
            <a:ext cx="7635645" cy="6203092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9596-CEC2-4860-BC5A-16F5DE540EC6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958649" y="1705232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郵便番号を入力します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6825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404</Words>
  <Application>Microsoft Office PowerPoint</Application>
  <PresentationFormat>ワイド画面</PresentationFormat>
  <Paragraphs>105</Paragraphs>
  <Slides>27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1" baseType="lpstr">
      <vt:lpstr>游ゴシック</vt:lpstr>
      <vt:lpstr>游ゴシック Light</vt:lpstr>
      <vt:lpstr>Arial</vt:lpstr>
      <vt:lpstr>Office テーマ</vt:lpstr>
      <vt:lpstr>長野県環境部環境政策課 ゼロカーボン推進室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長野県庁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Administrator</dc:creator>
  <cp:lastModifiedBy>Administrator</cp:lastModifiedBy>
  <cp:revision>10</cp:revision>
  <dcterms:created xsi:type="dcterms:W3CDTF">2021-06-28T09:55:17Z</dcterms:created>
  <dcterms:modified xsi:type="dcterms:W3CDTF">2021-06-29T04:01:40Z</dcterms:modified>
</cp:coreProperties>
</file>