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62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8B5C72E2-6835-4D28-BA7A-F260B7F4DB94}">
          <p14:sldIdLst>
            <p14:sldId id="258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43"/>
    <a:srgbClr val="FFFF61"/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2264" y="6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48E83-A7EE-4B24-871C-649D3A7ACA5C}" type="datetimeFigureOut">
              <a:rPr kumimoji="1" lang="ja-JP" altLang="en-US" smtClean="0"/>
              <a:t>2023/12/12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D3443-9D5E-4FF5-B7A3-554DC861C2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967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9FAF-9B98-407D-AE15-AE4A188934EE}" type="datetimeFigureOut">
              <a:rPr kumimoji="1" lang="ja-JP" altLang="en-US" smtClean="0"/>
              <a:t>2023/12/12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A30C-E81F-4C5D-8408-2A3EC1C561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955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9FAF-9B98-407D-AE15-AE4A188934EE}" type="datetimeFigureOut">
              <a:rPr kumimoji="1" lang="ja-JP" altLang="en-US" smtClean="0"/>
              <a:t>2023/12/12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A30C-E81F-4C5D-8408-2A3EC1C561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019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9FAF-9B98-407D-AE15-AE4A188934EE}" type="datetimeFigureOut">
              <a:rPr kumimoji="1" lang="ja-JP" altLang="en-US" smtClean="0"/>
              <a:t>2023/12/12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A30C-E81F-4C5D-8408-2A3EC1C561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3479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9FAF-9B98-407D-AE15-AE4A188934EE}" type="datetimeFigureOut">
              <a:rPr kumimoji="1" lang="ja-JP" altLang="en-US" smtClean="0"/>
              <a:t>2023/12/12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A30C-E81F-4C5D-8408-2A3EC1C561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13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9FAF-9B98-407D-AE15-AE4A188934EE}" type="datetimeFigureOut">
              <a:rPr kumimoji="1" lang="ja-JP" altLang="en-US" smtClean="0"/>
              <a:t>2023/12/12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A30C-E81F-4C5D-8408-2A3EC1C561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934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9FAF-9B98-407D-AE15-AE4A188934EE}" type="datetimeFigureOut">
              <a:rPr kumimoji="1" lang="ja-JP" altLang="en-US" smtClean="0"/>
              <a:t>2023/12/12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A30C-E81F-4C5D-8408-2A3EC1C561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434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9FAF-9B98-407D-AE15-AE4A188934EE}" type="datetimeFigureOut">
              <a:rPr kumimoji="1" lang="ja-JP" altLang="en-US" smtClean="0"/>
              <a:t>2023/12/12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A30C-E81F-4C5D-8408-2A3EC1C561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7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9FAF-9B98-407D-AE15-AE4A188934EE}" type="datetimeFigureOut">
              <a:rPr kumimoji="1" lang="ja-JP" altLang="en-US" smtClean="0"/>
              <a:t>2023/12/12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A30C-E81F-4C5D-8408-2A3EC1C561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988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9FAF-9B98-407D-AE15-AE4A188934EE}" type="datetimeFigureOut">
              <a:rPr kumimoji="1" lang="ja-JP" altLang="en-US" smtClean="0"/>
              <a:t>2023/12/12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A30C-E81F-4C5D-8408-2A3EC1C561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6423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9FAF-9B98-407D-AE15-AE4A188934EE}" type="datetimeFigureOut">
              <a:rPr kumimoji="1" lang="ja-JP" altLang="en-US" smtClean="0"/>
              <a:t>2023/12/12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A30C-E81F-4C5D-8408-2A3EC1C561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093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9FAF-9B98-407D-AE15-AE4A188934EE}" type="datetimeFigureOut">
              <a:rPr kumimoji="1" lang="ja-JP" altLang="en-US" smtClean="0"/>
              <a:t>2023/12/12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A30C-E81F-4C5D-8408-2A3EC1C561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448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59FAF-9B98-407D-AE15-AE4A188934EE}" type="datetimeFigureOut">
              <a:rPr kumimoji="1" lang="ja-JP" altLang="en-US" smtClean="0"/>
              <a:t>2023/12/12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5A30C-E81F-4C5D-8408-2A3EC1C561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139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64" y="2730"/>
            <a:ext cx="534398" cy="529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グループ化 8"/>
          <p:cNvGrpSpPr/>
          <p:nvPr/>
        </p:nvGrpSpPr>
        <p:grpSpPr>
          <a:xfrm>
            <a:off x="256894" y="2622494"/>
            <a:ext cx="6484987" cy="6372536"/>
            <a:chOff x="-36298" y="-2329240"/>
            <a:chExt cx="6571088" cy="5283401"/>
          </a:xfrm>
        </p:grpSpPr>
        <p:sp>
          <p:nvSpPr>
            <p:cNvPr id="13" name="正方形/長方形 12"/>
            <p:cNvSpPr/>
            <p:nvPr/>
          </p:nvSpPr>
          <p:spPr>
            <a:xfrm>
              <a:off x="0" y="1159958"/>
              <a:ext cx="6480034" cy="179420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正方形/長方形 13"/>
            <p:cNvSpPr/>
            <p:nvPr/>
          </p:nvSpPr>
          <p:spPr>
            <a:xfrm>
              <a:off x="-36298" y="-2329240"/>
              <a:ext cx="6571088" cy="42120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5741" tIns="22860" rIns="128016" bIns="22860" numCol="1" spcCol="1270" anchor="t" anchorCtr="0">
              <a:noAutofit/>
            </a:bodyPr>
            <a:lstStyle/>
            <a:p>
              <a:pPr marL="0" lvl="1" defTabSz="8001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</a:pPr>
              <a:r>
                <a:rPr lang="ja-JP" altLang="en-US" sz="1600" b="1" dirty="0">
                  <a:latin typeface="HGP創英角ｺﾞｼｯｸUB" pitchFamily="50" charset="-128"/>
                  <a:ea typeface="HGP創英角ｺﾞｼｯｸUB" pitchFamily="50" charset="-128"/>
                </a:rPr>
                <a:t>　</a:t>
              </a:r>
              <a:endParaRPr lang="en-US" altLang="ja-JP" sz="1600" b="1" dirty="0"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marL="0" lvl="1" algn="l" defTabSz="8001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</a:pPr>
              <a:endParaRPr kumimoji="1" lang="en-US" altLang="ja-JP" b="1" kern="1200" dirty="0"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marL="0" lvl="1" algn="l" defTabSz="8001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</a:pPr>
              <a:r>
                <a:rPr kumimoji="1" lang="ja-JP" altLang="en-US" sz="1400" b="1" kern="1200" dirty="0">
                  <a:latin typeface="HGP創英角ｺﾞｼｯｸUB" pitchFamily="50" charset="-128"/>
                  <a:ea typeface="HGP創英角ｺﾞｼｯｸUB" pitchFamily="50" charset="-128"/>
                </a:rPr>
                <a:t>　</a:t>
              </a:r>
              <a:r>
                <a:rPr kumimoji="1" lang="ja-JP" altLang="en-US" sz="1400" kern="1200" dirty="0">
                  <a:latin typeface="+mn-ea"/>
                </a:rPr>
                <a:t>１　開催日時・場所</a:t>
              </a:r>
              <a:r>
                <a:rPr lang="ja-JP" altLang="en-US" sz="1400" dirty="0">
                  <a:latin typeface="+mn-ea"/>
                </a:rPr>
                <a:t>　　</a:t>
              </a:r>
              <a:endParaRPr lang="en-US" altLang="ja-JP" sz="1400" dirty="0">
                <a:latin typeface="+mn-ea"/>
              </a:endParaRPr>
            </a:p>
            <a:p>
              <a:pPr marL="0" lvl="1" algn="l" defTabSz="8001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</a:pPr>
              <a:r>
                <a:rPr lang="ja-JP" altLang="en-US" sz="1400" dirty="0">
                  <a:latin typeface="+mn-ea"/>
                </a:rPr>
                <a:t>　　　</a:t>
              </a:r>
              <a:r>
                <a:rPr lang="ja-JP" altLang="en-US" sz="1400" b="1" dirty="0">
                  <a:latin typeface="+mn-ea"/>
                </a:rPr>
                <a:t>　令和６年２月７日（水）　</a:t>
              </a:r>
              <a:r>
                <a:rPr lang="en-US" altLang="ja-JP" sz="1400" b="1" dirty="0">
                  <a:latin typeface="+mn-ea"/>
                </a:rPr>
                <a:t>13</a:t>
              </a:r>
              <a:r>
                <a:rPr lang="ja-JP" altLang="en-US" sz="1400" b="1" dirty="0">
                  <a:latin typeface="+mn-ea"/>
                </a:rPr>
                <a:t>：</a:t>
              </a:r>
              <a:r>
                <a:rPr lang="en-US" altLang="ja-JP" sz="1400" b="1" dirty="0">
                  <a:latin typeface="+mn-ea"/>
                </a:rPr>
                <a:t>30</a:t>
              </a:r>
              <a:r>
                <a:rPr lang="ja-JP" altLang="en-US" sz="1400" b="1" dirty="0">
                  <a:latin typeface="+mn-ea"/>
                </a:rPr>
                <a:t>～</a:t>
              </a:r>
              <a:r>
                <a:rPr lang="en-US" altLang="ja-JP" sz="1400" b="1" dirty="0">
                  <a:latin typeface="+mn-ea"/>
                </a:rPr>
                <a:t>15</a:t>
              </a:r>
              <a:r>
                <a:rPr lang="ja-JP" altLang="en-US" sz="1400" b="1" dirty="0">
                  <a:latin typeface="+mn-ea"/>
                </a:rPr>
                <a:t>：</a:t>
              </a:r>
              <a:r>
                <a:rPr lang="en-US" altLang="ja-JP" sz="1400" b="1" dirty="0">
                  <a:latin typeface="+mn-ea"/>
                </a:rPr>
                <a:t>30</a:t>
              </a:r>
              <a:r>
                <a:rPr lang="ja-JP" altLang="en-US" sz="1400" b="1" dirty="0">
                  <a:latin typeface="+mn-ea"/>
                </a:rPr>
                <a:t>　市民プラザ・ゆう</a:t>
              </a:r>
              <a:endParaRPr lang="en-US" altLang="ja-JP" sz="1400" b="1" dirty="0">
                <a:latin typeface="+mn-ea"/>
              </a:endParaRPr>
            </a:p>
            <a:p>
              <a:pPr marL="0" lvl="1" algn="l" defTabSz="8001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</a:pPr>
              <a:r>
                <a:rPr lang="ja-JP" altLang="en-US" sz="1400" b="1" dirty="0">
                  <a:latin typeface="+mn-ea"/>
                </a:rPr>
                <a:t>　　　</a:t>
              </a:r>
              <a:endParaRPr lang="en-US" altLang="ja-JP" sz="1400" b="1" dirty="0">
                <a:latin typeface="+mn-ea"/>
              </a:endParaRPr>
            </a:p>
            <a:p>
              <a:pPr marL="0" lvl="1" algn="l" defTabSz="8001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</a:pPr>
              <a:endParaRPr lang="en-US" altLang="ja-JP" sz="1400" dirty="0">
                <a:latin typeface="+mn-ea"/>
              </a:endParaRPr>
            </a:p>
            <a:p>
              <a:pPr marL="0" lvl="1" algn="l" defTabSz="8001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</a:pPr>
              <a:r>
                <a:rPr lang="ja-JP" altLang="en-US" sz="1400" dirty="0">
                  <a:latin typeface="+mn-ea"/>
                </a:rPr>
                <a:t>　２　内容　　</a:t>
              </a:r>
              <a:endParaRPr lang="en-US" altLang="ja-JP" sz="1400" dirty="0">
                <a:latin typeface="+mn-ea"/>
              </a:endParaRPr>
            </a:p>
            <a:p>
              <a:pPr marL="0" lvl="1" algn="l" defTabSz="8001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</a:pPr>
              <a:r>
                <a:rPr lang="ja-JP" altLang="en-US" sz="1400" dirty="0">
                  <a:latin typeface="+mn-ea"/>
                </a:rPr>
                <a:t>　　　楽しく学ぼう手話入門編</a:t>
              </a:r>
              <a:endParaRPr lang="en-US" altLang="ja-JP" sz="1400" dirty="0">
                <a:latin typeface="+mn-ea"/>
              </a:endParaRPr>
            </a:p>
            <a:p>
              <a:pPr marL="0" lvl="1" algn="l" defTabSz="8001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</a:pPr>
              <a:r>
                <a:rPr lang="ja-JP" altLang="en-US" sz="1400" b="1" dirty="0">
                  <a:latin typeface="+mn-ea"/>
                </a:rPr>
                <a:t>　　　　　</a:t>
              </a:r>
              <a:r>
                <a:rPr lang="ja-JP" altLang="en-US" sz="1400" dirty="0">
                  <a:latin typeface="+mn-ea"/>
                </a:rPr>
                <a:t>ろう者との交流を通じて、ろう者と手話の理解促進</a:t>
              </a:r>
              <a:endParaRPr lang="en-US" altLang="ja-JP" sz="1400" dirty="0">
                <a:latin typeface="+mn-ea"/>
              </a:endParaRPr>
            </a:p>
            <a:p>
              <a:pPr marL="0" lvl="1" algn="l" defTabSz="8001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</a:pPr>
              <a:r>
                <a:rPr lang="ja-JP" altLang="en-US" sz="1400" dirty="0">
                  <a:latin typeface="+mn-ea"/>
                </a:rPr>
                <a:t>　　　　　を図り、初歩程度の手話習得を目指します。</a:t>
              </a:r>
              <a:endParaRPr lang="en-US" altLang="ja-JP" sz="1400" dirty="0">
                <a:latin typeface="+mn-ea"/>
              </a:endParaRPr>
            </a:p>
            <a:p>
              <a:pPr marL="0" lvl="1" algn="l" defTabSz="8001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</a:pPr>
              <a:r>
                <a:rPr kumimoji="1" lang="ja-JP" altLang="en-US" sz="1400" kern="1200" dirty="0">
                  <a:latin typeface="+mn-ea"/>
                </a:rPr>
                <a:t>　 　 </a:t>
              </a:r>
              <a:r>
                <a:rPr lang="ja-JP" altLang="en-US" sz="1600" dirty="0">
                  <a:latin typeface="+mn-ea"/>
                </a:rPr>
                <a:t>　</a:t>
              </a:r>
              <a:r>
                <a:rPr lang="ja-JP" altLang="en-US" sz="1400" dirty="0">
                  <a:latin typeface="+mn-ea"/>
                </a:rPr>
                <a:t>　</a:t>
              </a:r>
              <a:endParaRPr lang="en-US" altLang="ja-JP" sz="1400" dirty="0">
                <a:latin typeface="+mn-ea"/>
              </a:endParaRPr>
            </a:p>
            <a:p>
              <a:pPr marL="0" lvl="1" algn="l" defTabSz="8001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</a:pPr>
              <a:r>
                <a:rPr kumimoji="1" lang="ja-JP" altLang="en-US" sz="1400" kern="1200" dirty="0">
                  <a:latin typeface="+mn-ea"/>
                </a:rPr>
                <a:t>　３　参加費　　　　無料</a:t>
              </a:r>
              <a:endParaRPr kumimoji="1" lang="en-US" altLang="ja-JP" sz="1400" kern="1200" dirty="0">
                <a:latin typeface="+mn-ea"/>
              </a:endParaRPr>
            </a:p>
            <a:p>
              <a:pPr marL="0" lvl="1" algn="l" defTabSz="8001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</a:pPr>
              <a:endParaRPr kumimoji="1" lang="en-US" altLang="ja-JP" sz="1400" kern="1200" dirty="0">
                <a:latin typeface="+mn-ea"/>
              </a:endParaRPr>
            </a:p>
            <a:p>
              <a:pPr marL="0" lvl="1" algn="l" defTabSz="8001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</a:pPr>
              <a:r>
                <a:rPr kumimoji="1" lang="ja-JP" altLang="en-US" sz="1400" kern="1200" dirty="0">
                  <a:latin typeface="+mn-ea"/>
                </a:rPr>
                <a:t>　４　参加資格　　 </a:t>
              </a:r>
              <a:r>
                <a:rPr lang="ja-JP" altLang="en-US" sz="1400" dirty="0">
                  <a:latin typeface="+mn-ea"/>
                </a:rPr>
                <a:t>手話に興味のある方</a:t>
              </a:r>
              <a:endParaRPr kumimoji="1" lang="en-US" altLang="ja-JP" sz="1400" kern="1200" dirty="0">
                <a:latin typeface="+mn-ea"/>
              </a:endParaRPr>
            </a:p>
            <a:p>
              <a:pPr marL="0" lvl="1" algn="l" defTabSz="8001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</a:pPr>
              <a:endParaRPr kumimoji="1" lang="en-US" altLang="ja-JP" sz="1400" kern="1200" dirty="0">
                <a:latin typeface="+mn-ea"/>
              </a:endParaRPr>
            </a:p>
            <a:p>
              <a:pPr marL="0" lvl="1" algn="l" defTabSz="8001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</a:pPr>
              <a:r>
                <a:rPr kumimoji="1" lang="ja-JP" altLang="en-US" sz="1400" kern="1200" dirty="0">
                  <a:latin typeface="+mn-ea"/>
                </a:rPr>
                <a:t>　５　定員</a:t>
              </a:r>
              <a:r>
                <a:rPr lang="ja-JP" altLang="en-US" sz="1400" dirty="0">
                  <a:latin typeface="+mn-ea"/>
                </a:rPr>
                <a:t>　　　　　 概ね１０</a:t>
              </a:r>
              <a:r>
                <a:rPr lang="ja-JP" altLang="ja-JP" sz="1400" dirty="0">
                  <a:latin typeface="+mn-ea"/>
                </a:rPr>
                <a:t>名</a:t>
              </a:r>
              <a:r>
                <a:rPr lang="ja-JP" altLang="en-US" sz="1400" dirty="0">
                  <a:latin typeface="+mn-ea"/>
                </a:rPr>
                <a:t>（申込順）　</a:t>
              </a:r>
              <a:endParaRPr lang="en-US" altLang="ja-JP" sz="1400" dirty="0">
                <a:latin typeface="+mn-ea"/>
              </a:endParaRPr>
            </a:p>
            <a:p>
              <a:pPr marL="0" lvl="1" algn="l" defTabSz="8001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</a:pPr>
              <a:endParaRPr lang="en-US" altLang="ja-JP" sz="1400" dirty="0">
                <a:latin typeface="+mn-ea"/>
              </a:endParaRPr>
            </a:p>
            <a:p>
              <a:pPr marL="0" lvl="1" algn="l" defTabSz="8001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</a:pPr>
              <a:r>
                <a:rPr lang="ja-JP" altLang="en-US" sz="1400" dirty="0">
                  <a:latin typeface="+mn-ea"/>
                </a:rPr>
                <a:t>　６　申込方法　　 「参加申込書」に必要事項を記入の上、</a:t>
              </a:r>
              <a:r>
                <a:rPr lang="en-US" altLang="ja-JP" sz="1400" dirty="0">
                  <a:latin typeface="+mn-ea"/>
                </a:rPr>
                <a:t>FAX</a:t>
              </a:r>
              <a:r>
                <a:rPr lang="ja-JP" altLang="en-US" sz="1400" dirty="0">
                  <a:latin typeface="+mn-ea"/>
                </a:rPr>
                <a:t>またはメールで</a:t>
              </a:r>
              <a:endParaRPr lang="en-US" altLang="ja-JP" sz="1400" dirty="0">
                <a:latin typeface="+mn-ea"/>
              </a:endParaRPr>
            </a:p>
            <a:p>
              <a:pPr marL="0" lvl="1" algn="l" defTabSz="8001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</a:pPr>
              <a:r>
                <a:rPr lang="ja-JP" altLang="en-US" sz="1400" dirty="0">
                  <a:latin typeface="+mn-ea"/>
                </a:rPr>
                <a:t>　　　　　　　　　　　上田保健福祉事務所福祉課にお申込みください。</a:t>
              </a:r>
              <a:endParaRPr lang="en-US" altLang="ja-JP" sz="1400" dirty="0">
                <a:latin typeface="+mn-ea"/>
              </a:endParaRPr>
            </a:p>
          </p:txBody>
        </p:sp>
      </p:grpSp>
      <p:sp>
        <p:nvSpPr>
          <p:cNvPr id="3" name="縦巻き 2"/>
          <p:cNvSpPr/>
          <p:nvPr/>
        </p:nvSpPr>
        <p:spPr>
          <a:xfrm>
            <a:off x="0" y="1284927"/>
            <a:ext cx="6755165" cy="6260362"/>
          </a:xfrm>
          <a:prstGeom prst="verticalScroll">
            <a:avLst>
              <a:gd name="adj" fmla="val 4185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 dirty="0"/>
          </a:p>
          <a:p>
            <a:pPr algn="ctr"/>
            <a:endParaRPr kumimoji="1" lang="ja-JP" alt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588" y="3497500"/>
            <a:ext cx="890984" cy="1262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正方形/長方形 26"/>
          <p:cNvSpPr/>
          <p:nvPr/>
        </p:nvSpPr>
        <p:spPr>
          <a:xfrm>
            <a:off x="209473" y="349773"/>
            <a:ext cx="6579831" cy="86843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5741" tIns="22860" rIns="128016" bIns="22860" numCol="1" spcCol="1270" anchor="t" anchorCtr="0">
            <a:noAutofit/>
          </a:bodyPr>
          <a:lstStyle/>
          <a:p>
            <a:pPr marL="0" lvl="1" algn="ctr" defTabSz="8001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ja-JP" altLang="en-US" sz="2000" b="1" dirty="0">
                <a:latin typeface="+mj-ea"/>
                <a:ea typeface="+mj-ea"/>
              </a:rPr>
              <a:t>共生社会実現のための手話講座</a:t>
            </a:r>
            <a:endParaRPr lang="en-US" altLang="ja-JP" sz="2000" b="1" dirty="0">
              <a:latin typeface="+mj-ea"/>
              <a:ea typeface="+mj-ea"/>
            </a:endParaRPr>
          </a:p>
          <a:p>
            <a:pPr marL="0" lvl="1" algn="ctr" defTabSz="8001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ja-JP" altLang="en-US" sz="2000" b="1" dirty="0">
                <a:latin typeface="+mj-ea"/>
                <a:ea typeface="+mj-ea"/>
              </a:rPr>
              <a:t>（楽しく学ぼう手話入門編）</a:t>
            </a:r>
            <a:br>
              <a:rPr lang="en-US" altLang="ja-JP" sz="2000" b="1" dirty="0">
                <a:latin typeface="+mj-ea"/>
                <a:ea typeface="+mj-ea"/>
              </a:rPr>
            </a:br>
            <a:r>
              <a:rPr lang="ja-JP" altLang="en-US" sz="2000" b="1" dirty="0">
                <a:latin typeface="+mj-ea"/>
                <a:ea typeface="+mj-ea"/>
              </a:rPr>
              <a:t>参加者募集！</a:t>
            </a:r>
            <a:endParaRPr lang="en-US" altLang="ja-JP" sz="2000" b="1" dirty="0">
              <a:latin typeface="+mj-ea"/>
              <a:ea typeface="+mj-e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4263" y="1028120"/>
            <a:ext cx="471070" cy="627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333" y="1015902"/>
            <a:ext cx="427497" cy="651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686" y="1028120"/>
            <a:ext cx="512214" cy="637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5391" y="0"/>
            <a:ext cx="534398" cy="529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549030" y="1970752"/>
            <a:ext cx="59007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+mn-ea"/>
              </a:rPr>
              <a:t>上小地域で、手話講座（楽しく学ぼう手話入門編）を開催します！</a:t>
            </a:r>
            <a:endParaRPr lang="en-US" altLang="ja-JP" sz="1600" dirty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下記の開催日時・開催場所を御覧になり、上田保健福祉事務所福祉課に「参加申込書」を送付してください</a:t>
            </a:r>
            <a:r>
              <a:rPr lang="ja-JP" altLang="en-US" sz="1400" dirty="0">
                <a:latin typeface="+mn-ea"/>
              </a:rPr>
              <a:t>。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103898" y="4843050"/>
            <a:ext cx="10903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00" dirty="0"/>
              <a:t>長野県ＰＲキャラクター「アルクマ」</a:t>
            </a:r>
            <a:endParaRPr kumimoji="1" lang="en-US" altLang="ja-JP" sz="500" dirty="0"/>
          </a:p>
          <a:p>
            <a:r>
              <a:rPr kumimoji="1" lang="ja-JP" altLang="en-US" sz="500" dirty="0"/>
              <a:t>ⓒ長野県アルクマ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853533" y="8067738"/>
            <a:ext cx="5048098" cy="160561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長野県上田保健福祉事務所福祉課</a:t>
            </a:r>
            <a:endParaRPr lang="en-US" altLang="ja-JP" sz="2000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+mn-ea"/>
              </a:rPr>
              <a:t>   〒</a:t>
            </a:r>
            <a:r>
              <a:rPr kumimoji="1" lang="en-US" altLang="ja-JP" dirty="0">
                <a:solidFill>
                  <a:schemeClr val="tx1"/>
                </a:solidFill>
                <a:latin typeface="+mn-ea"/>
              </a:rPr>
              <a:t>386-8555</a:t>
            </a:r>
            <a:r>
              <a:rPr kumimoji="1" lang="ja-JP" altLang="en-US" dirty="0">
                <a:solidFill>
                  <a:schemeClr val="tx1"/>
                </a:solidFill>
                <a:latin typeface="+mn-ea"/>
              </a:rPr>
              <a:t>　上田市材木町</a:t>
            </a:r>
            <a:r>
              <a:rPr kumimoji="1" lang="en-US" altLang="ja-JP" dirty="0">
                <a:solidFill>
                  <a:schemeClr val="tx1"/>
                </a:solidFill>
                <a:latin typeface="+mn-ea"/>
              </a:rPr>
              <a:t>1-2-6</a:t>
            </a:r>
          </a:p>
          <a:p>
            <a:pPr algn="ctr">
              <a:spcAft>
                <a:spcPts val="600"/>
              </a:spcAft>
            </a:pPr>
            <a:r>
              <a:rPr lang="ja-JP" altLang="en-US" dirty="0">
                <a:solidFill>
                  <a:schemeClr val="tx1"/>
                </a:solidFill>
                <a:latin typeface="+mn-ea"/>
              </a:rPr>
              <a:t>　 電話</a:t>
            </a:r>
            <a:r>
              <a:rPr lang="en-US" altLang="ja-JP" dirty="0">
                <a:solidFill>
                  <a:schemeClr val="tx1"/>
                </a:solidFill>
                <a:latin typeface="+mn-ea"/>
              </a:rPr>
              <a:t>:	</a:t>
            </a:r>
            <a:r>
              <a:rPr lang="ja-JP" altLang="en-US" dirty="0">
                <a:solidFill>
                  <a:schemeClr val="tx1"/>
                </a:solidFill>
                <a:latin typeface="+mn-ea"/>
              </a:rPr>
              <a:t>０２６８－２５－７１２３</a:t>
            </a:r>
            <a:endParaRPr lang="en-US" altLang="ja-JP" dirty="0">
              <a:solidFill>
                <a:schemeClr val="tx1"/>
              </a:solidFill>
              <a:latin typeface="+mn-ea"/>
            </a:endParaRPr>
          </a:p>
          <a:p>
            <a:pPr algn="ctr">
              <a:spcBef>
                <a:spcPts val="600"/>
              </a:spcBef>
            </a:pPr>
            <a:r>
              <a:rPr kumimoji="1" lang="ja-JP" altLang="en-US" dirty="0">
                <a:solidFill>
                  <a:schemeClr val="tx1"/>
                </a:solidFill>
                <a:latin typeface="+mn-ea"/>
              </a:rPr>
              <a:t>　 </a:t>
            </a:r>
            <a:r>
              <a:rPr kumimoji="1" lang="en-US" altLang="ja-JP" b="1" u="sng" dirty="0">
                <a:solidFill>
                  <a:schemeClr val="tx1"/>
                </a:solidFill>
                <a:latin typeface="+mn-ea"/>
              </a:rPr>
              <a:t>FAX:</a:t>
            </a:r>
            <a:r>
              <a:rPr lang="en-US" altLang="ja-JP" b="1" u="sng" dirty="0">
                <a:solidFill>
                  <a:schemeClr val="tx1"/>
                </a:solidFill>
                <a:latin typeface="+mn-ea"/>
              </a:rPr>
              <a:t>	</a:t>
            </a:r>
            <a:r>
              <a:rPr kumimoji="1" lang="ja-JP" altLang="en-US" b="1" u="sng" dirty="0">
                <a:solidFill>
                  <a:schemeClr val="tx1"/>
                </a:solidFill>
                <a:latin typeface="+mn-ea"/>
              </a:rPr>
              <a:t>０２６８－２３－１９７３</a:t>
            </a:r>
            <a:endParaRPr kumimoji="1" lang="en-US" altLang="ja-JP" b="1" u="sng" dirty="0">
              <a:solidFill>
                <a:schemeClr val="tx1"/>
              </a:solidFill>
              <a:latin typeface="+mn-ea"/>
            </a:endParaRPr>
          </a:p>
          <a:p>
            <a:pPr algn="ctr">
              <a:spcBef>
                <a:spcPts val="600"/>
              </a:spcBef>
            </a:pPr>
            <a:r>
              <a:rPr lang="ja-JP" altLang="en-US" dirty="0">
                <a:solidFill>
                  <a:schemeClr val="tx1"/>
                </a:solidFill>
                <a:latin typeface="+mn-ea"/>
              </a:rPr>
              <a:t>　 </a:t>
            </a:r>
            <a:r>
              <a:rPr lang="en-US" altLang="ja-JP" b="1" u="sng" dirty="0">
                <a:solidFill>
                  <a:schemeClr val="tx1"/>
                </a:solidFill>
                <a:latin typeface="+mn-ea"/>
              </a:rPr>
              <a:t>Email:</a:t>
            </a:r>
            <a:r>
              <a:rPr lang="ja-JP" altLang="en-US" b="1" u="sng" dirty="0">
                <a:solidFill>
                  <a:schemeClr val="tx1"/>
                </a:solidFill>
                <a:latin typeface="+mn-ea"/>
              </a:rPr>
              <a:t>  </a:t>
            </a:r>
            <a:r>
              <a:rPr lang="en-US" altLang="ja-JP" b="1" u="sng" dirty="0">
                <a:solidFill>
                  <a:schemeClr val="tx1"/>
                </a:solidFill>
                <a:latin typeface="+mn-ea"/>
              </a:rPr>
              <a:t>uedaho-fukushi@pref.nagano.lg.jp</a:t>
            </a:r>
          </a:p>
        </p:txBody>
      </p:sp>
    </p:spTree>
    <p:extLst>
      <p:ext uri="{BB962C8B-B14F-4D97-AF65-F5344CB8AC3E}">
        <p14:creationId xmlns:p14="http://schemas.microsoft.com/office/powerpoint/2010/main" val="294120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/>
          <p:cNvSpPr txBox="1"/>
          <p:nvPr/>
        </p:nvSpPr>
        <p:spPr>
          <a:xfrm>
            <a:off x="1295523" y="5897760"/>
            <a:ext cx="4632917" cy="3693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/>
              <a:t>☆講座の</a:t>
            </a:r>
            <a:r>
              <a:rPr lang="ja-JP" altLang="en-US" b="1" u="sng" dirty="0"/>
              <a:t>一週間前までに</a:t>
            </a:r>
            <a:r>
              <a:rPr lang="ja-JP" altLang="en-US" dirty="0"/>
              <a:t>お申込みください。</a:t>
            </a:r>
            <a:endParaRPr lang="en-US" altLang="ja-JP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8543" y="5619134"/>
            <a:ext cx="533180" cy="799217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85647" y="878827"/>
            <a:ext cx="735690" cy="835332"/>
          </a:xfrm>
          <a:prstGeom prst="rect">
            <a:avLst/>
          </a:prstGeom>
        </p:spPr>
      </p:pic>
      <p:sp>
        <p:nvSpPr>
          <p:cNvPr id="17" name="正方形/長方形 16"/>
          <p:cNvSpPr/>
          <p:nvPr/>
        </p:nvSpPr>
        <p:spPr>
          <a:xfrm>
            <a:off x="715147" y="532006"/>
            <a:ext cx="5427703" cy="28803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5741" tIns="22860" rIns="128016" bIns="22860" numCol="1" spcCol="1270" anchor="t" anchorCtr="0">
            <a:noAutofit/>
          </a:bodyPr>
          <a:lstStyle/>
          <a:p>
            <a:pPr marL="0" lvl="1" algn="ctr" defTabSz="8001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ja-JP" altLang="en-US" sz="2000" dirty="0">
                <a:latin typeface="+mj-ea"/>
                <a:ea typeface="+mj-ea"/>
              </a:rPr>
              <a:t>共生社会実現のための手話講座参加申込書</a:t>
            </a:r>
            <a:endParaRPr lang="en-US" altLang="ja-JP" sz="2000" dirty="0">
              <a:latin typeface="+mj-ea"/>
              <a:ea typeface="+mj-ea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715146" y="952183"/>
            <a:ext cx="5427703" cy="28803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5741" tIns="22860" rIns="128016" bIns="22860" numCol="1" spcCol="1270" anchor="t" anchorCtr="0">
            <a:noAutofit/>
          </a:bodyPr>
          <a:lstStyle/>
          <a:p>
            <a:pPr marL="0" lvl="1" algn="ctr" defTabSz="8001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ja-JP" altLang="en-US" sz="1400" dirty="0">
                <a:latin typeface="+mj-ea"/>
                <a:ea typeface="+mj-ea"/>
              </a:rPr>
              <a:t>共生社会実現のための手話講座への参加を申し込みます</a:t>
            </a:r>
            <a:r>
              <a:rPr lang="ja-JP" altLang="en-US" sz="1600" dirty="0">
                <a:latin typeface="+mj-ea"/>
                <a:ea typeface="+mj-ea"/>
              </a:rPr>
              <a:t>。</a:t>
            </a:r>
            <a:endParaRPr lang="en-US" altLang="ja-JP" sz="1600" dirty="0">
              <a:latin typeface="+mj-ea"/>
              <a:ea typeface="+mj-ea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499804"/>
              </p:ext>
            </p:extLst>
          </p:nvPr>
        </p:nvGraphicFramePr>
        <p:xfrm>
          <a:off x="444672" y="1683093"/>
          <a:ext cx="5976665" cy="3807719"/>
        </p:xfrm>
        <a:graphic>
          <a:graphicData uri="http://schemas.openxmlformats.org/drawingml/2006/table">
            <a:tbl>
              <a:tblPr/>
              <a:tblGrid>
                <a:gridCol w="1542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41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0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202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申込日　　　　　　　令和　　　年　　　月　　　日　（　　　）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44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受講日時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２月７日（水）　１３：３０～１５：３０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2653092"/>
                  </a:ext>
                </a:extLst>
              </a:tr>
              <a:tr h="23641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ふりがな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371" marR="9371" marT="9371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32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氏　　　名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371" marR="9371" marT="9371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5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郵便番号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〒　　　　　　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住　　　所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371" marR="9371" marT="9371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電話番号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/FAX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371" marR="9371" marT="9371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733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メールアドレス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371" marR="9371" marT="9371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5" name="円/楕円 14"/>
          <p:cNvSpPr/>
          <p:nvPr/>
        </p:nvSpPr>
        <p:spPr>
          <a:xfrm>
            <a:off x="5661248" y="4507085"/>
            <a:ext cx="670525" cy="412376"/>
          </a:xfrm>
          <a:prstGeom prst="ellipse">
            <a:avLst/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050" b="1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428997" y="6407116"/>
            <a:ext cx="322690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50" dirty="0"/>
              <a:t>※</a:t>
            </a:r>
            <a:r>
              <a:rPr kumimoji="1" lang="ja-JP" altLang="en-US" sz="1450" dirty="0"/>
              <a:t>教室は変更になる</a:t>
            </a:r>
            <a:r>
              <a:rPr lang="ja-JP" altLang="en-US" sz="1450" dirty="0"/>
              <a:t>場合</a:t>
            </a:r>
            <a:r>
              <a:rPr kumimoji="1" lang="ja-JP" altLang="en-US" sz="1450" dirty="0"/>
              <a:t>があります。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26072" y="30599"/>
            <a:ext cx="515957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上田保健福祉事務所　福祉課　</a:t>
            </a:r>
            <a:r>
              <a:rPr lang="ja-JP" altLang="en-US" sz="1200" dirty="0"/>
              <a:t>更級</a:t>
            </a:r>
            <a:r>
              <a:rPr kumimoji="1" lang="ja-JP" altLang="en-US" sz="1200" dirty="0"/>
              <a:t>宛（</a:t>
            </a:r>
            <a:r>
              <a:rPr kumimoji="1" lang="en-US" altLang="ja-JP" sz="1200" dirty="0"/>
              <a:t>FAX:0268-23-1973</a:t>
            </a:r>
            <a:r>
              <a:rPr kumimoji="1" lang="ja-JP" altLang="en-US" sz="1200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93671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1890</TotalTime>
  <Words>316</Words>
  <Application>Microsoft Office PowerPoint</Application>
  <PresentationFormat>A4 210 x 297 mm</PresentationFormat>
  <Paragraphs>48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HGP創英角ｺﾞｼｯｸUB</vt:lpstr>
      <vt:lpstr>ＭＳ Ｐゴシック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N0320014</dc:creator>
  <cp:lastModifiedBy>更級　美月</cp:lastModifiedBy>
  <cp:revision>191</cp:revision>
  <cp:lastPrinted>2022-09-16T01:37:14Z</cp:lastPrinted>
  <dcterms:created xsi:type="dcterms:W3CDTF">2016-06-09T22:54:49Z</dcterms:created>
  <dcterms:modified xsi:type="dcterms:W3CDTF">2023-12-12T08:27:24Z</dcterms:modified>
</cp:coreProperties>
</file>