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108"/>
      </p:cViewPr>
      <p:guideLst>
        <p:guide orient="horz" pos="397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78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2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28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0" i="0" u="none" strike="noStrike" baseline="0">
                <a:solidFill>
                  <a:srgbClr val="000000"/>
                </a:solidFill>
                <a:latin typeface="Calibri"/>
              </a:rPr>
              <a:t>マスター タイトルの書式設定</a:t>
            </a:r>
          </a:p>
        </p:txBody>
      </p:sp>
      <p:sp>
        <p:nvSpPr>
          <p:cNvPr id="3" name="AutoShape 2"/>
          <p:cNvSpPr>
            <a:spLocks noGrp="1"/>
          </p:cNvSpPr>
          <p:nvPr>
            <p:ph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en-US" sz="3200" b="0" i="0" u="none" strike="noStrike" baseline="0">
                <a:solidFill>
                  <a:scrgbClr r="52252" g="52252" b="52252"/>
                </a:solidFill>
                <a:latin typeface="Calibri"/>
              </a:rPr>
              <a:t>マスター サブタイトルの書式設定</a:t>
            </a:r>
          </a:p>
        </p:txBody>
      </p:sp>
      <p:sp>
        <p:nvSpPr>
          <p:cNvPr id="4" name="AutoShape 3"/>
          <p:cNvSpPr>
            <a:spLocks noGrp="1"/>
          </p:cNvSpPr>
          <p:nvPr>
            <p:ph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l"/>
            <a:r>
              <a:rPr lang="en-US" sz="1200" b="0" i="0" u="none" strike="noStrike" baseline="0">
                <a:solidFill>
                  <a:scrgbClr r="52252" g="52252" b="52252"/>
                </a:solidFill>
                <a:latin typeface="Calibri"/>
              </a:rPr>
              <a:t>2020/4/23</a:t>
            </a:r>
          </a:p>
        </p:txBody>
      </p:sp>
      <p:sp>
        <p:nvSpPr>
          <p:cNvPr id="5" name="AutoShape 4"/>
          <p:cNvSpPr>
            <a:spLocks noGrp="1"/>
          </p:cNvSpPr>
          <p:nvPr>
            <p:ph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/>
          </a:p>
        </p:txBody>
      </p:sp>
      <p:sp>
        <p:nvSpPr>
          <p:cNvPr id="6" name="AutoShape 5"/>
          <p:cNvSpPr>
            <a:spLocks noGrp="1"/>
          </p:cNvSpPr>
          <p:nvPr>
            <p:ph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r"/>
            <a:r>
              <a:rPr lang="en-US" sz="1200" b="0" i="0" u="none" strike="noStrike" baseline="0">
                <a:solidFill>
                  <a:scrgbClr r="52252" g="52252" b="52252"/>
                </a:solidFill>
                <a:latin typeface="Calibri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4545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7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67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27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0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23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9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74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9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8409-A65F-4E61-B0F8-146AD843EC0A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9B03-AA5A-4BC3-8500-0BFDADD86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07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or 6"/>
          <p:cNvCxnSpPr/>
          <p:nvPr/>
        </p:nvCxnSpPr>
        <p:spPr>
          <a:xfrm>
            <a:off x="6218580" y="3790216"/>
            <a:ext cx="0" cy="2685598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AutoShape 3"/>
          <p:cNvSpPr/>
          <p:nvPr/>
        </p:nvSpPr>
        <p:spPr>
          <a:xfrm>
            <a:off x="6523730" y="2373746"/>
            <a:ext cx="3270317" cy="804443"/>
          </a:xfrm>
          <a:prstGeom prst="roundRect">
            <a:avLst>
              <a:gd name="adj" fmla="val 4248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/>
          </a:p>
        </p:txBody>
      </p:sp>
      <p:sp>
        <p:nvSpPr>
          <p:cNvPr id="6" name="AutoShape 5"/>
          <p:cNvSpPr/>
          <p:nvPr/>
        </p:nvSpPr>
        <p:spPr>
          <a:xfrm rot="10800000">
            <a:off x="3836604" y="1898329"/>
            <a:ext cx="864096" cy="1287942"/>
          </a:xfrm>
          <a:prstGeom prst="triangle">
            <a:avLst/>
          </a:prstGeom>
          <a:solidFill>
            <a:srgbClr val="000000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/>
          </a:p>
        </p:txBody>
      </p:sp>
      <p:sp>
        <p:nvSpPr>
          <p:cNvPr id="8" name="AutoShape 7"/>
          <p:cNvSpPr/>
          <p:nvPr/>
        </p:nvSpPr>
        <p:spPr>
          <a:xfrm>
            <a:off x="0" y="5788012"/>
            <a:ext cx="9933218" cy="687802"/>
          </a:xfrm>
          <a:prstGeom prst="rect">
            <a:avLst/>
          </a:prstGeom>
          <a:solidFill>
            <a:srgbClr val="B20CCE">
              <a:alpha val="27000"/>
            </a:srgbClr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/>
          </a:p>
        </p:txBody>
      </p:sp>
      <p:sp>
        <p:nvSpPr>
          <p:cNvPr id="9" name="AutoShape 8"/>
          <p:cNvSpPr/>
          <p:nvPr/>
        </p:nvSpPr>
        <p:spPr>
          <a:xfrm>
            <a:off x="1" y="4992721"/>
            <a:ext cx="9906000" cy="795289"/>
          </a:xfrm>
          <a:prstGeom prst="rect">
            <a:avLst/>
          </a:prstGeom>
          <a:solidFill>
            <a:srgbClr val="FF0000">
              <a:alpha val="27000"/>
            </a:srgbClr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/>
          </a:p>
        </p:txBody>
      </p:sp>
      <p:cxnSp>
        <p:nvCxnSpPr>
          <p:cNvPr id="10" name="Connector 9"/>
          <p:cNvCxnSpPr/>
          <p:nvPr/>
        </p:nvCxnSpPr>
        <p:spPr>
          <a:xfrm>
            <a:off x="1" y="5788011"/>
            <a:ext cx="9960437" cy="0"/>
          </a:xfrm>
          <a:prstGeom prst="line">
            <a:avLst/>
          </a:prstGeom>
          <a:noFill/>
          <a:ln w="57150" cap="flat" cmpd="sng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1" name="Connector 10"/>
          <p:cNvCxnSpPr/>
          <p:nvPr/>
        </p:nvCxnSpPr>
        <p:spPr>
          <a:xfrm>
            <a:off x="1" y="4992722"/>
            <a:ext cx="9960437" cy="0"/>
          </a:xfrm>
          <a:prstGeom prst="line">
            <a:avLst/>
          </a:prstGeom>
          <a:noFill/>
          <a:ln w="57150" cap="flat" cmpd="sng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4" name="AutoShape 13"/>
          <p:cNvSpPr/>
          <p:nvPr/>
        </p:nvSpPr>
        <p:spPr>
          <a:xfrm>
            <a:off x="75506" y="53788"/>
            <a:ext cx="9762319" cy="526708"/>
          </a:xfrm>
          <a:prstGeom prst="roundRect">
            <a:avLst/>
          </a:prstGeom>
          <a:solidFill>
            <a:scrgbClr r="29177" g="61183" b="72158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r>
              <a:rPr lang="ja-JP" altLang="en-US" sz="2000" b="1" i="0" u="none" strike="noStrike" baseline="0" dirty="0" smtClean="0">
                <a:solidFill>
                  <a:schemeClr val="bg1"/>
                </a:solidFill>
                <a:latin typeface="メイリオ"/>
              </a:rPr>
              <a:t>　　　　</a:t>
            </a:r>
            <a:r>
              <a:rPr lang="en-US" sz="2000" b="1" i="0" u="none" strike="noStrike" baseline="0" dirty="0" err="1" smtClean="0">
                <a:solidFill>
                  <a:schemeClr val="bg1"/>
                </a:solidFill>
                <a:latin typeface="メイリオ"/>
              </a:rPr>
              <a:t>台風や豪雨時に</a:t>
            </a:r>
            <a:r>
              <a:rPr lang="en-US" sz="2000" b="1" i="0" u="none" strike="noStrike" baseline="0" dirty="0" err="1">
                <a:solidFill>
                  <a:schemeClr val="bg1"/>
                </a:solidFill>
                <a:latin typeface="メイリオ"/>
              </a:rPr>
              <a:t>、あなたがとるべき避難行動を確認してみましょう</a:t>
            </a:r>
            <a:r>
              <a:rPr lang="en-US" sz="2000" b="1" i="0" u="none" strike="noStrike" baseline="0" dirty="0">
                <a:solidFill>
                  <a:schemeClr val="bg1"/>
                </a:solidFill>
                <a:latin typeface="メイリオ"/>
              </a:rPr>
              <a:t>！</a:t>
            </a:r>
          </a:p>
        </p:txBody>
      </p:sp>
      <p:sp>
        <p:nvSpPr>
          <p:cNvPr id="15" name="AutoShape 14"/>
          <p:cNvSpPr/>
          <p:nvPr/>
        </p:nvSpPr>
        <p:spPr>
          <a:xfrm>
            <a:off x="2545140" y="4132881"/>
            <a:ext cx="7244400" cy="5000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l"/>
            <a:r>
              <a:rPr lang="en-US" sz="2000" b="1" i="0" u="none" strike="noStrike" baseline="0">
                <a:solidFill>
                  <a:srgbClr val="000000"/>
                </a:solidFill>
                <a:latin typeface="HGPｺﾞｼｯｸE"/>
              </a:rPr>
              <a:t> ④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メイリオ"/>
              </a:rPr>
              <a:t>　安全な場所に住んでいる </a:t>
            </a:r>
            <a:r>
              <a:rPr lang="en-US" sz="1600" b="1" i="0" u="sng" strike="noStrike" baseline="0">
                <a:solidFill>
                  <a:srgbClr val="000000"/>
                </a:solidFill>
                <a:latin typeface="メイリオ"/>
              </a:rPr>
              <a:t>親戚</a:t>
            </a:r>
            <a:r>
              <a:rPr lang="en-US" sz="1200" b="1" i="0" u="sng" strike="noStrike" baseline="0">
                <a:solidFill>
                  <a:srgbClr val="000000"/>
                </a:solidFill>
                <a:latin typeface="メイリオ"/>
              </a:rPr>
              <a:t> </a:t>
            </a:r>
            <a:r>
              <a:rPr lang="en-US" sz="1600" b="1" i="0" u="sng" strike="noStrike" baseline="0">
                <a:solidFill>
                  <a:srgbClr val="000000"/>
                </a:solidFill>
                <a:latin typeface="メイリオ"/>
              </a:rPr>
              <a:t>や</a:t>
            </a:r>
            <a:r>
              <a:rPr lang="en-US" sz="1200" b="1" i="0" u="sng" strike="noStrike" baseline="0">
                <a:solidFill>
                  <a:srgbClr val="000000"/>
                </a:solidFill>
                <a:latin typeface="メイリオ"/>
              </a:rPr>
              <a:t> </a:t>
            </a:r>
            <a:r>
              <a:rPr lang="en-US" sz="1600" b="1" i="0" u="sng" strike="noStrike" baseline="0">
                <a:solidFill>
                  <a:srgbClr val="000000"/>
                </a:solidFill>
                <a:latin typeface="メイリオ"/>
              </a:rPr>
              <a:t>友人宅</a:t>
            </a:r>
            <a:r>
              <a:rPr lang="en-US" sz="1200" b="1" i="0" u="none" strike="noStrike" baseline="0">
                <a:solidFill>
                  <a:srgbClr val="000000"/>
                </a:solidFill>
                <a:latin typeface="メイリオ"/>
              </a:rPr>
              <a:t> 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メイリオ"/>
              </a:rPr>
              <a:t>に身を寄せられそうか</a:t>
            </a:r>
          </a:p>
        </p:txBody>
      </p:sp>
      <p:sp>
        <p:nvSpPr>
          <p:cNvPr id="16" name="AutoShape 15"/>
          <p:cNvSpPr/>
          <p:nvPr/>
        </p:nvSpPr>
        <p:spPr>
          <a:xfrm>
            <a:off x="2576738" y="5063541"/>
            <a:ext cx="1647951" cy="635814"/>
          </a:xfrm>
          <a:prstGeom prst="round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r>
              <a:rPr lang="en-US" sz="1400" b="1" i="0" u="none" strike="noStrike" baseline="0">
                <a:solidFill>
                  <a:srgbClr val="FF0000"/>
                </a:solidFill>
                <a:latin typeface="メイリオ"/>
              </a:rPr>
              <a:t>安全な親戚や</a:t>
            </a:r>
          </a:p>
          <a:p>
            <a:pPr marL="0" lvl="0" algn="ctr"/>
            <a:r>
              <a:rPr lang="en-US" sz="1400" b="1" i="0" u="none" strike="noStrike" baseline="0">
                <a:solidFill>
                  <a:srgbClr val="FF0000"/>
                </a:solidFill>
                <a:latin typeface="メイリオ"/>
              </a:rPr>
              <a:t>  友人宅へ避難！</a:t>
            </a:r>
          </a:p>
        </p:txBody>
      </p:sp>
      <p:sp>
        <p:nvSpPr>
          <p:cNvPr id="17" name="AutoShape 16"/>
          <p:cNvSpPr/>
          <p:nvPr/>
        </p:nvSpPr>
        <p:spPr>
          <a:xfrm>
            <a:off x="4304928" y="5078318"/>
            <a:ext cx="1867513" cy="625810"/>
          </a:xfrm>
          <a:prstGeom prst="round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lvl="0" algn="ctr"/>
            <a:r>
              <a:rPr lang="en-US" sz="1400" b="1" i="0" u="none" strike="noStrike" baseline="0" dirty="0" err="1" smtClean="0">
                <a:solidFill>
                  <a:srgbClr val="FF0000"/>
                </a:solidFill>
                <a:latin typeface="メイリオ"/>
              </a:rPr>
              <a:t>指定緊急避難場所</a:t>
            </a:r>
            <a:r>
              <a:rPr lang="en-US" altLang="ja-JP" sz="1400" b="1" dirty="0" err="1">
                <a:solidFill>
                  <a:srgbClr val="FF0000"/>
                </a:solidFill>
                <a:latin typeface="メイリオ"/>
              </a:rPr>
              <a:t>※</a:t>
            </a:r>
            <a:r>
              <a:rPr lang="en-US" sz="1400" b="1" i="0" u="none" strike="noStrike" baseline="0" dirty="0" err="1" smtClean="0">
                <a:solidFill>
                  <a:srgbClr val="FF0000"/>
                </a:solidFill>
                <a:latin typeface="メイリオ"/>
              </a:rPr>
              <a:t>に避難を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メイリオ"/>
              </a:rPr>
              <a:t>！</a:t>
            </a:r>
          </a:p>
        </p:txBody>
      </p:sp>
      <p:sp>
        <p:nvSpPr>
          <p:cNvPr id="18" name="AutoShape 17"/>
          <p:cNvSpPr/>
          <p:nvPr/>
        </p:nvSpPr>
        <p:spPr>
          <a:xfrm>
            <a:off x="67235" y="5087244"/>
            <a:ext cx="2365486" cy="62581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r>
              <a:rPr lang="en-US" sz="1800" b="1" i="0" u="none" strike="noStrike" baseline="0" dirty="0">
                <a:solidFill>
                  <a:srgbClr val="FFFFFF"/>
                </a:solidFill>
                <a:latin typeface="メイリオ"/>
              </a:rPr>
              <a:t>警戒レベル３</a:t>
            </a:r>
            <a:r>
              <a:rPr lang="en-US" sz="1800" b="1" i="0" u="none" strike="noStrike" baseline="0" dirty="0" smtClean="0">
                <a:solidFill>
                  <a:srgbClr val="FFFFFF"/>
                </a:solidFill>
                <a:latin typeface="メイリオ"/>
              </a:rPr>
              <a:t>！</a:t>
            </a:r>
          </a:p>
          <a:p>
            <a:pPr marL="0" lvl="0" algn="ctr"/>
            <a:r>
              <a:rPr lang="en-US" sz="1300" b="1" i="0" u="none" strike="noStrike" baseline="0" dirty="0" err="1" smtClean="0">
                <a:solidFill>
                  <a:srgbClr val="FFFFFF"/>
                </a:solidFill>
                <a:latin typeface="メイリオ"/>
              </a:rPr>
              <a:t>高齢者等避難</a:t>
            </a:r>
            <a:endParaRPr lang="en-US" sz="13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19" name="AutoShape 18"/>
          <p:cNvSpPr/>
          <p:nvPr/>
        </p:nvSpPr>
        <p:spPr>
          <a:xfrm>
            <a:off x="67236" y="5881509"/>
            <a:ext cx="2365486" cy="594305"/>
          </a:xfrm>
          <a:prstGeom prst="rect">
            <a:avLst/>
          </a:prstGeom>
          <a:solidFill>
            <a:srgbClr val="B20CCE"/>
          </a:solidFill>
          <a:ln w="25400" cap="flat" cmpd="sng">
            <a:solidFill>
              <a:srgbClr val="B20CCE"/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 lnSpcReduction="10000"/>
          </a:bodyPr>
          <a:lstStyle/>
          <a:p>
            <a:pPr marL="0" lvl="0" algn="ctr"/>
            <a:r>
              <a:rPr lang="en-US" sz="1800" b="1" i="0" u="none" strike="noStrike" baseline="0" dirty="0">
                <a:solidFill>
                  <a:srgbClr val="FFFFFF"/>
                </a:solidFill>
                <a:latin typeface="メイリオ"/>
              </a:rPr>
              <a:t>警戒レベル４！</a:t>
            </a:r>
          </a:p>
          <a:p>
            <a:pPr marL="0" lvl="0" algn="ctr"/>
            <a:r>
              <a:rPr lang="en-US" sz="1600" b="1" i="0" u="none" strike="noStrike" baseline="0" dirty="0" err="1" smtClean="0">
                <a:solidFill>
                  <a:srgbClr val="FFFFFF"/>
                </a:solidFill>
                <a:latin typeface="メイリオ"/>
              </a:rPr>
              <a:t>避難指示</a:t>
            </a:r>
            <a:endParaRPr lang="en-US" sz="16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21" name="AutoShape 20"/>
          <p:cNvSpPr/>
          <p:nvPr/>
        </p:nvSpPr>
        <p:spPr>
          <a:xfrm>
            <a:off x="67236" y="648794"/>
            <a:ext cx="2365485" cy="4380112"/>
          </a:xfrm>
          <a:prstGeom prst="rect">
            <a:avLst/>
          </a:prstGeom>
          <a:solidFill>
            <a:scrgbClr r="29177" g="61183" b="72158"/>
          </a:solidFill>
          <a:ln w="25400" cap="flat" cmpd="sng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 lang="en-US" sz="2800" b="0" i="0" u="none" strike="noStrike" baseline="0" dirty="0" smtClean="0">
              <a:solidFill>
                <a:srgbClr val="FFFFFF"/>
              </a:solidFill>
              <a:latin typeface="メイリオ"/>
            </a:endParaRPr>
          </a:p>
          <a:p>
            <a:pPr marL="0" lvl="0" algn="ctr"/>
            <a:endParaRPr lang="en-US" sz="2800" dirty="0">
              <a:solidFill>
                <a:srgbClr val="FFFFFF"/>
              </a:solidFill>
              <a:latin typeface="メイリオ"/>
            </a:endParaRPr>
          </a:p>
          <a:p>
            <a:pPr marL="0" lvl="0" algn="ctr"/>
            <a:endParaRPr lang="en-US" sz="2800" b="0" i="0" u="none" strike="noStrike" baseline="0" dirty="0" smtClean="0">
              <a:solidFill>
                <a:srgbClr val="FFFFFF"/>
              </a:solidFill>
              <a:latin typeface="メイリオ"/>
            </a:endParaRPr>
          </a:p>
          <a:p>
            <a:pPr marL="0" lvl="0" algn="ctr"/>
            <a:endParaRPr lang="en-US" sz="2800" b="0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22" name="AutoShape 21"/>
          <p:cNvSpPr/>
          <p:nvPr/>
        </p:nvSpPr>
        <p:spPr>
          <a:xfrm>
            <a:off x="6249144" y="5857299"/>
            <a:ext cx="1647951" cy="579154"/>
          </a:xfrm>
          <a:prstGeom prst="round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r>
              <a:rPr lang="en-US" sz="1400" b="1" i="0" u="none" strike="noStrike" baseline="0" dirty="0" err="1">
                <a:solidFill>
                  <a:srgbClr val="FF0000"/>
                </a:solidFill>
                <a:latin typeface="メイリオ"/>
              </a:rPr>
              <a:t>安全な親戚や</a:t>
            </a:r>
            <a:endParaRPr lang="en-US" sz="1400" b="1" i="0" u="none" strike="noStrike" baseline="0" dirty="0">
              <a:solidFill>
                <a:srgbClr val="FF0000"/>
              </a:solidFill>
              <a:latin typeface="メイリオ"/>
            </a:endParaRPr>
          </a:p>
          <a:p>
            <a:pPr marL="0" lvl="0" algn="ctr"/>
            <a:r>
              <a:rPr lang="en-US" sz="1400" b="1" i="0" u="none" strike="noStrike" baseline="0" dirty="0">
                <a:solidFill>
                  <a:srgbClr val="FF0000"/>
                </a:solidFill>
                <a:latin typeface="メイリオ"/>
              </a:rPr>
              <a:t>  </a:t>
            </a:r>
            <a:r>
              <a:rPr lang="en-US" sz="1400" b="1" i="0" u="none" strike="noStrike" baseline="0" dirty="0" err="1">
                <a:solidFill>
                  <a:srgbClr val="FF0000"/>
                </a:solidFill>
                <a:latin typeface="メイリオ"/>
              </a:rPr>
              <a:t>友人宅へ避難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メイリオ"/>
              </a:rPr>
              <a:t>！</a:t>
            </a:r>
          </a:p>
        </p:txBody>
      </p:sp>
      <p:sp>
        <p:nvSpPr>
          <p:cNvPr id="23" name="AutoShape 22"/>
          <p:cNvSpPr/>
          <p:nvPr/>
        </p:nvSpPr>
        <p:spPr>
          <a:xfrm>
            <a:off x="7977334" y="5852763"/>
            <a:ext cx="1867513" cy="583690"/>
          </a:xfrm>
          <a:prstGeom prst="round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r>
              <a:rPr lang="en-US" sz="1400" b="1" i="0" u="none" strike="noStrike" baseline="0" dirty="0" err="1" smtClean="0">
                <a:solidFill>
                  <a:srgbClr val="FF0000"/>
                </a:solidFill>
                <a:latin typeface="メイリオ"/>
              </a:rPr>
              <a:t>指定緊急避難場所</a:t>
            </a:r>
            <a:r>
              <a:rPr lang="en-US" altLang="ja-JP" sz="1400" b="1" i="0" u="none" strike="noStrike" baseline="0" dirty="0" err="1" smtClean="0">
                <a:solidFill>
                  <a:srgbClr val="FF0000"/>
                </a:solidFill>
                <a:latin typeface="メイリオ"/>
              </a:rPr>
              <a:t>※</a:t>
            </a:r>
            <a:r>
              <a:rPr lang="en-US" sz="1400" b="1" i="0" u="none" strike="noStrike" baseline="0" dirty="0" err="1" smtClean="0">
                <a:solidFill>
                  <a:srgbClr val="FF0000"/>
                </a:solidFill>
                <a:latin typeface="メイリオ"/>
              </a:rPr>
              <a:t>に避難を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メイリオ"/>
              </a:rPr>
              <a:t>！</a:t>
            </a:r>
          </a:p>
        </p:txBody>
      </p:sp>
      <p:sp>
        <p:nvSpPr>
          <p:cNvPr id="24" name="AutoShape 23"/>
          <p:cNvSpPr/>
          <p:nvPr/>
        </p:nvSpPr>
        <p:spPr>
          <a:xfrm>
            <a:off x="2550723" y="676247"/>
            <a:ext cx="7238816" cy="4183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rmAutofit lnSpcReduction="10000"/>
          </a:bodyPr>
          <a:lstStyle/>
          <a:p>
            <a:pPr marL="0" lvl="0" algn="l"/>
            <a:r>
              <a:rPr lang="en-US" sz="2000" b="1" i="0" u="none" strike="noStrike" baseline="0" dirty="0">
                <a:solidFill>
                  <a:srgbClr val="000000"/>
                </a:solidFill>
                <a:latin typeface="HGPｺﾞｼｯｸE"/>
              </a:rPr>
              <a:t> ①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メイリオ"/>
              </a:rPr>
              <a:t>　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メイリオ"/>
              </a:rPr>
              <a:t>ハザードマップで自宅の場所を確認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メイリオ"/>
              </a:rPr>
              <a:t>！</a:t>
            </a:r>
          </a:p>
        </p:txBody>
      </p:sp>
      <p:sp>
        <p:nvSpPr>
          <p:cNvPr id="25" name="AutoShape 24"/>
          <p:cNvSpPr/>
          <p:nvPr/>
        </p:nvSpPr>
        <p:spPr>
          <a:xfrm>
            <a:off x="2545140" y="1385361"/>
            <a:ext cx="3581744" cy="4387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rmAutofit lnSpcReduction="10000"/>
          </a:bodyPr>
          <a:lstStyle/>
          <a:p>
            <a:pPr marL="0" lvl="0" algn="l"/>
            <a:r>
              <a:rPr lang="en-US" sz="2000" b="1" i="0" u="none" strike="noStrike" baseline="0" dirty="0">
                <a:solidFill>
                  <a:srgbClr val="000000"/>
                </a:solidFill>
                <a:latin typeface="HGPｺﾞｼｯｸE"/>
              </a:rPr>
              <a:t> ②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メイリオ"/>
              </a:rPr>
              <a:t>　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メイリオ"/>
              </a:rPr>
              <a:t>自宅の場所が着色されている</a:t>
            </a:r>
            <a:endParaRPr lang="en-US" sz="1600" b="1" i="0" u="none" strike="noStrike" baseline="0" dirty="0">
              <a:solidFill>
                <a:srgbClr val="000000"/>
              </a:solidFill>
              <a:latin typeface="メイリオ"/>
            </a:endParaRPr>
          </a:p>
        </p:txBody>
      </p:sp>
      <p:sp>
        <p:nvSpPr>
          <p:cNvPr id="26" name="AutoShape 25"/>
          <p:cNvSpPr/>
          <p:nvPr/>
        </p:nvSpPr>
        <p:spPr>
          <a:xfrm>
            <a:off x="2545140" y="3258279"/>
            <a:ext cx="7270679" cy="5491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r>
              <a:rPr lang="en-US" sz="2000" b="1" i="0" u="none" strike="noStrike" baseline="0" dirty="0">
                <a:solidFill>
                  <a:srgbClr val="000000"/>
                </a:solidFill>
                <a:latin typeface="HGPｺﾞｼｯｸE"/>
              </a:rPr>
              <a:t> ③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メイリオ"/>
              </a:rPr>
              <a:t>　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メイリオ"/>
              </a:rPr>
              <a:t>避難に</a:t>
            </a:r>
            <a:r>
              <a:rPr lang="en-US" sz="1600" b="1" i="0" u="sng" strike="noStrike" baseline="0" dirty="0" err="1">
                <a:solidFill>
                  <a:srgbClr val="000000"/>
                </a:solidFill>
                <a:latin typeface="メイリオ"/>
              </a:rPr>
              <a:t>時間がかかる方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メイリオ"/>
              </a:rPr>
              <a:t>はいるか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メイリオ"/>
              </a:rPr>
              <a:t>？（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メイリオ"/>
              </a:rPr>
              <a:t>例:高齢の方、体の不自由な方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メイリオ"/>
              </a:rPr>
              <a:t> 等）</a:t>
            </a:r>
          </a:p>
        </p:txBody>
      </p:sp>
      <p:sp>
        <p:nvSpPr>
          <p:cNvPr id="29" name="AutoShape 28"/>
          <p:cNvSpPr/>
          <p:nvPr/>
        </p:nvSpPr>
        <p:spPr>
          <a:xfrm rot="10800000">
            <a:off x="3728863" y="1145652"/>
            <a:ext cx="1067705" cy="240121"/>
          </a:xfrm>
          <a:prstGeom prst="triangle">
            <a:avLst/>
          </a:prstGeom>
          <a:solidFill>
            <a:srgbClr val="000000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25000" lnSpcReduction="20000"/>
          </a:bodyPr>
          <a:lstStyle/>
          <a:p>
            <a:pPr marL="0" lvl="0" algn="ctr"/>
            <a:endParaRPr/>
          </a:p>
        </p:txBody>
      </p:sp>
      <p:sp>
        <p:nvSpPr>
          <p:cNvPr id="30" name="AutoShape 29"/>
          <p:cNvSpPr/>
          <p:nvPr/>
        </p:nvSpPr>
        <p:spPr>
          <a:xfrm rot="10800000">
            <a:off x="6523731" y="4703014"/>
            <a:ext cx="864096" cy="1113462"/>
          </a:xfrm>
          <a:prstGeom prst="triangle">
            <a:avLst/>
          </a:prstGeom>
          <a:solidFill>
            <a:srgbClr val="000000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013924" y="1119881"/>
            <a:ext cx="859400" cy="27699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200" b="1" i="0" u="none" strike="noStrike" baseline="0" dirty="0" err="1">
                <a:solidFill>
                  <a:srgbClr val="FFFFFF"/>
                </a:solidFill>
                <a:latin typeface="メイリオ"/>
              </a:rPr>
              <a:t>はい</a:t>
            </a:r>
            <a:endParaRPr lang="en-US" sz="12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7400" y="1927513"/>
            <a:ext cx="859400" cy="27699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200" b="1" i="0" u="none" strike="noStrike" baseline="0" dirty="0" err="1">
                <a:solidFill>
                  <a:srgbClr val="FFFFFF"/>
                </a:solidFill>
                <a:latin typeface="メイリオ"/>
              </a:rPr>
              <a:t>はい</a:t>
            </a:r>
            <a:endParaRPr lang="en-US" sz="12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33" name="AutoShape 32"/>
          <p:cNvSpPr/>
          <p:nvPr/>
        </p:nvSpPr>
        <p:spPr>
          <a:xfrm rot="10800000">
            <a:off x="3734798" y="3878012"/>
            <a:ext cx="1067705" cy="286473"/>
          </a:xfrm>
          <a:prstGeom prst="triangle">
            <a:avLst/>
          </a:prstGeom>
          <a:solidFill>
            <a:srgbClr val="000000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25000" lnSpcReduction="20000"/>
          </a:bodyPr>
          <a:lstStyle/>
          <a:p>
            <a:pPr marL="0" lvl="0" algn="ctr"/>
            <a:endParaRPr/>
          </a:p>
        </p:txBody>
      </p:sp>
      <p:sp>
        <p:nvSpPr>
          <p:cNvPr id="34" name="AutoShape 33"/>
          <p:cNvSpPr/>
          <p:nvPr/>
        </p:nvSpPr>
        <p:spPr>
          <a:xfrm rot="10800000">
            <a:off x="2864768" y="4691682"/>
            <a:ext cx="1139428" cy="320331"/>
          </a:xfrm>
          <a:prstGeom prst="triangle">
            <a:avLst/>
          </a:prstGeom>
          <a:solidFill>
            <a:srgbClr val="000000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25000" lnSpcReduction="20000"/>
          </a:bodyPr>
          <a:lstStyle/>
          <a:p>
            <a:pPr marL="0" lvl="0" algn="ctr"/>
            <a:endParaRPr/>
          </a:p>
        </p:txBody>
      </p:sp>
      <p:sp>
        <p:nvSpPr>
          <p:cNvPr id="35" name="AutoShape 34"/>
          <p:cNvSpPr/>
          <p:nvPr/>
        </p:nvSpPr>
        <p:spPr>
          <a:xfrm rot="10800000">
            <a:off x="7542364" y="3867993"/>
            <a:ext cx="1067705" cy="290287"/>
          </a:xfrm>
          <a:prstGeom prst="triangle">
            <a:avLst/>
          </a:prstGeom>
          <a:solidFill>
            <a:scrgbClr r="21404" g="21404" b="21404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25000" lnSpcReduction="20000"/>
          </a:bodyPr>
          <a:lstStyle/>
          <a:p>
            <a:pPr marL="0" lvl="0" algn="ctr"/>
            <a:endParaRPr/>
          </a:p>
        </p:txBody>
      </p:sp>
      <p:sp>
        <p:nvSpPr>
          <p:cNvPr id="36" name="AutoShape 35"/>
          <p:cNvSpPr/>
          <p:nvPr/>
        </p:nvSpPr>
        <p:spPr>
          <a:xfrm rot="10800000">
            <a:off x="4648926" y="4694810"/>
            <a:ext cx="1175446" cy="317203"/>
          </a:xfrm>
          <a:prstGeom prst="triangle">
            <a:avLst/>
          </a:prstGeom>
          <a:solidFill>
            <a:scrgbClr r="21404" g="21404" b="21404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25000" lnSpcReduction="20000"/>
          </a:bodyPr>
          <a:lstStyle/>
          <a:p>
            <a:pPr marL="0" lvl="0" algn="ctr"/>
            <a:endParaRPr/>
          </a:p>
        </p:txBody>
      </p:sp>
      <p:sp>
        <p:nvSpPr>
          <p:cNvPr id="37" name="AutoShape 36"/>
          <p:cNvSpPr/>
          <p:nvPr/>
        </p:nvSpPr>
        <p:spPr>
          <a:xfrm rot="10800000">
            <a:off x="8470258" y="4685468"/>
            <a:ext cx="864096" cy="1113462"/>
          </a:xfrm>
          <a:prstGeom prst="triangle">
            <a:avLst/>
          </a:prstGeom>
          <a:solidFill>
            <a:scrgbClr r="21404" g="21404" b="21404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endParaRPr/>
          </a:p>
        </p:txBody>
      </p:sp>
      <p:sp>
        <p:nvSpPr>
          <p:cNvPr id="38" name="AutoShape 37"/>
          <p:cNvSpPr/>
          <p:nvPr/>
        </p:nvSpPr>
        <p:spPr>
          <a:xfrm rot="5400000">
            <a:off x="6185834" y="1216019"/>
            <a:ext cx="540982" cy="593750"/>
          </a:xfrm>
          <a:prstGeom prst="triangle">
            <a:avLst/>
          </a:prstGeom>
          <a:solidFill>
            <a:scrgbClr r="21404" g="21404" b="21404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85000" lnSpcReduction="20000"/>
          </a:bodyPr>
          <a:lstStyle/>
          <a:p>
            <a:pPr marL="0" lvl="0"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018620" y="3863527"/>
            <a:ext cx="859400" cy="27699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200" b="1" i="0" u="none" strike="noStrike" baseline="0" dirty="0" err="1">
                <a:solidFill>
                  <a:srgbClr val="FFFFFF"/>
                </a:solidFill>
                <a:latin typeface="メイリオ"/>
              </a:rPr>
              <a:t>はい</a:t>
            </a:r>
            <a:endParaRPr lang="en-US" sz="12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85868" y="4676864"/>
            <a:ext cx="8594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200" b="1" i="0" u="none" strike="noStrike" baseline="0" dirty="0" err="1">
                <a:solidFill>
                  <a:srgbClr val="FFFFFF"/>
                </a:solidFill>
                <a:latin typeface="メイリオ"/>
              </a:rPr>
              <a:t>はい</a:t>
            </a:r>
            <a:endParaRPr lang="en-US" sz="12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93892" y="4716612"/>
            <a:ext cx="859400" cy="27699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200" b="1" i="0" u="none" strike="noStrike" baseline="0" dirty="0" err="1">
                <a:solidFill>
                  <a:srgbClr val="FFFFFF"/>
                </a:solidFill>
                <a:latin typeface="メイリオ"/>
              </a:rPr>
              <a:t>はい</a:t>
            </a:r>
            <a:endParaRPr lang="en-US" sz="12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42024" y="4682172"/>
            <a:ext cx="859400" cy="26161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100" b="1" i="0" u="none" strike="noStrike" baseline="0" dirty="0" err="1">
                <a:solidFill>
                  <a:srgbClr val="FFFFFF"/>
                </a:solidFill>
                <a:latin typeface="メイリオ"/>
              </a:rPr>
              <a:t>いいえ</a:t>
            </a:r>
            <a:endParaRPr lang="en-US" sz="11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96196" y="4708221"/>
            <a:ext cx="859400" cy="27699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200" b="1" i="0" u="none" strike="noStrike" baseline="0" dirty="0" err="1">
                <a:solidFill>
                  <a:srgbClr val="FFFFFF"/>
                </a:solidFill>
                <a:latin typeface="メイリオ"/>
              </a:rPr>
              <a:t>いいえ</a:t>
            </a:r>
            <a:endParaRPr lang="en-US" sz="12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51166" y="3839476"/>
            <a:ext cx="859400" cy="27699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200" b="1" i="0" u="none" strike="noStrike" baseline="0" dirty="0" err="1">
                <a:solidFill>
                  <a:srgbClr val="FFFFFF"/>
                </a:solidFill>
                <a:latin typeface="メイリオ"/>
              </a:rPr>
              <a:t>いいえ</a:t>
            </a:r>
            <a:endParaRPr lang="en-US" sz="12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7124" y="1392497"/>
            <a:ext cx="859400" cy="26161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100" b="1" i="0" u="none" strike="noStrike" baseline="0" dirty="0" err="1">
                <a:solidFill>
                  <a:srgbClr val="FFFFFF"/>
                </a:solidFill>
                <a:latin typeface="メイリオ"/>
              </a:rPr>
              <a:t>いいえ</a:t>
            </a:r>
            <a:endParaRPr lang="en-US" sz="11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600662" y="1603398"/>
            <a:ext cx="2612640" cy="921274"/>
            <a:chOff x="4600662" y="1782000"/>
            <a:chExt cx="2612640" cy="921274"/>
          </a:xfrm>
        </p:grpSpPr>
        <p:sp>
          <p:nvSpPr>
            <p:cNvPr id="55" name="TextBox 47"/>
            <p:cNvSpPr txBox="1"/>
            <p:nvPr/>
          </p:nvSpPr>
          <p:spPr>
            <a:xfrm rot="13841043">
              <a:off x="5757623" y="1247596"/>
              <a:ext cx="298717" cy="2612640"/>
            </a:xfrm>
            <a:prstGeom prst="triangle">
              <a:avLst/>
            </a:prstGeom>
            <a:solidFill>
              <a:srgbClr val="000000"/>
            </a:solidFill>
            <a:ln cap="flat" cmpd="sng">
              <a:noFill/>
              <a:prstDash val="solid"/>
            </a:ln>
          </p:spPr>
          <p:txBody>
            <a:bodyPr vert="horz" wrap="square" lIns="91440" tIns="45720" rIns="91440" bIns="45720" rtlCol="0" anchor="ctr" anchorCtr="0">
              <a:normAutofit/>
            </a:bodyPr>
            <a:lstStyle/>
            <a:p>
              <a:pPr marL="0" lvl="0" algn="ctr"/>
              <a:endParaRPr/>
            </a:p>
          </p:txBody>
        </p:sp>
        <p:sp>
          <p:nvSpPr>
            <p:cNvPr id="56" name="TextBox 48"/>
            <p:cNvSpPr txBox="1"/>
            <p:nvPr/>
          </p:nvSpPr>
          <p:spPr>
            <a:xfrm rot="19167534">
              <a:off x="6282675" y="1782000"/>
              <a:ext cx="859400" cy="276999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lvl="0" algn="l"/>
              <a:r>
                <a:rPr lang="en-US" sz="1200" b="1" i="0" u="none" strike="noStrike" baseline="0" dirty="0" err="1">
                  <a:solidFill>
                    <a:srgbClr val="FFFFFF"/>
                  </a:solidFill>
                  <a:latin typeface="メイリオ"/>
                </a:rPr>
                <a:t>はい</a:t>
              </a:r>
              <a:endParaRPr lang="en-US" sz="1200" b="1" i="0" u="none" strike="noStrike" baseline="0" dirty="0">
                <a:solidFill>
                  <a:srgbClr val="FFFFFF"/>
                </a:solidFill>
                <a:latin typeface="メイリオ"/>
              </a:endParaRPr>
            </a:p>
          </p:txBody>
        </p:sp>
      </p:grpSp>
      <p:sp>
        <p:nvSpPr>
          <p:cNvPr id="48" name="AutoShape 47"/>
          <p:cNvSpPr/>
          <p:nvPr/>
        </p:nvSpPr>
        <p:spPr>
          <a:xfrm rot="10800000">
            <a:off x="7540467" y="1652669"/>
            <a:ext cx="1067705" cy="194678"/>
          </a:xfrm>
          <a:prstGeom prst="triangle">
            <a:avLst/>
          </a:prstGeom>
          <a:solidFill>
            <a:scrgbClr r="21404" g="21404" b="21404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25000" lnSpcReduction="20000"/>
          </a:bodyPr>
          <a:lstStyle/>
          <a:p>
            <a:pPr marL="0" lvl="0"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7788608" y="1611454"/>
            <a:ext cx="859400" cy="26161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100" b="1" i="0" u="none" strike="noStrike" baseline="0" dirty="0" err="1">
                <a:solidFill>
                  <a:srgbClr val="FFFFFF"/>
                </a:solidFill>
                <a:latin typeface="メイリオ"/>
              </a:rPr>
              <a:t>いいえ</a:t>
            </a:r>
            <a:endParaRPr lang="en-US" sz="1100" b="1" i="0" u="none" strike="noStrike" baseline="0" dirty="0">
              <a:solidFill>
                <a:srgbClr val="FFFFFF"/>
              </a:solidFill>
              <a:latin typeface="メイリオ"/>
            </a:endParaRPr>
          </a:p>
        </p:txBody>
      </p:sp>
      <p:sp>
        <p:nvSpPr>
          <p:cNvPr id="50" name="AutoShape 49"/>
          <p:cNvSpPr/>
          <p:nvPr/>
        </p:nvSpPr>
        <p:spPr>
          <a:xfrm>
            <a:off x="6705949" y="1832858"/>
            <a:ext cx="3083589" cy="4387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rmAutofit fontScale="92500" lnSpcReduction="10000"/>
          </a:bodyPr>
          <a:lstStyle/>
          <a:p>
            <a:pPr marL="0" lvl="0"/>
            <a:r>
              <a:rPr lang="en-US" sz="12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自宅にできるだけ留まり、２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階などの高く安全な場所で身の安全を確保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（垂直避難）</a:t>
            </a:r>
            <a:endParaRPr lang="en-US" sz="1200" b="0" i="0" u="none" strike="noStrike" baseline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AutoShape 50"/>
          <p:cNvSpPr/>
          <p:nvPr/>
        </p:nvSpPr>
        <p:spPr>
          <a:xfrm>
            <a:off x="2766661" y="2386681"/>
            <a:ext cx="3138702" cy="563163"/>
          </a:xfrm>
          <a:prstGeom prst="wedgeRectCallout">
            <a:avLst>
              <a:gd name="adj1" fmla="val -3875"/>
              <a:gd name="adj2" fmla="val -71685"/>
            </a:avLst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 lnSpcReduction="10000"/>
          </a:bodyPr>
          <a:lstStyle/>
          <a:p>
            <a:pPr marL="0" lvl="0" algn="ctr"/>
            <a:r>
              <a:rPr lang="en-US" sz="1600" b="1" i="0" u="none" strike="noStrike" baseline="0">
                <a:solidFill>
                  <a:srgbClr val="FF0000"/>
                </a:solidFill>
                <a:latin typeface="メイリオ"/>
              </a:rPr>
              <a:t>災害の危険あり！</a:t>
            </a:r>
          </a:p>
          <a:p>
            <a:pPr marL="0" lvl="0" algn="ctr"/>
            <a:r>
              <a:rPr lang="en-US" sz="1600" b="1" i="0" u="none" strike="noStrike" baseline="0">
                <a:solidFill>
                  <a:srgbClr val="FF0000"/>
                </a:solidFill>
                <a:latin typeface="メイリオ"/>
              </a:rPr>
              <a:t>安全な場所へ避難が必要！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745" y="2371673"/>
            <a:ext cx="3482693" cy="738664"/>
          </a:xfrm>
          <a:prstGeom prst="rect">
            <a:avLst/>
          </a:prstGeom>
          <a:ln cap="flat" cmpd="sng">
            <a:noFill/>
            <a:prstDash val="solid"/>
          </a:ln>
        </p:spPr>
        <p:txBody>
          <a:bodyPr wrap="square" lIns="91440" tIns="45720" rIns="91440" bIns="45720" rtlCol="0" anchor="t" anchorCtr="0">
            <a:spAutoFit/>
          </a:bodyPr>
          <a:lstStyle/>
          <a:p>
            <a:pPr marL="0" lvl="0" algn="l"/>
            <a:r>
              <a:rPr lang="en-US" sz="1050" b="1" i="0" u="none" strike="noStrike" baseline="0" dirty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【 </a:t>
            </a:r>
            <a:r>
              <a:rPr lang="en-US" sz="1050" b="1" i="0" u="none" strike="noStrike" baseline="0" dirty="0" err="1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避難とは】</a:t>
            </a:r>
            <a:r>
              <a:rPr lang="en-US" sz="1050" b="0" i="0" u="none" strike="noStrike" baseline="0" dirty="0" err="1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災難を避け</a:t>
            </a:r>
            <a:r>
              <a:rPr lang="en-US" sz="1050" b="0" i="0" u="none" strike="noStrike" baseline="0" dirty="0" err="1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、安全な場所へ移動すること</a:t>
            </a:r>
            <a:endParaRPr lang="en-US" sz="1050" b="0" i="0" u="none" strike="noStrike" baseline="0" dirty="0">
              <a:solidFill>
                <a:srgbClr val="00000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marL="92075" lvl="0" indent="-92075" algn="l"/>
            <a:r>
              <a:rPr lang="en-US" sz="1050" b="1" i="0" u="none" strike="noStrike" baseline="0" dirty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【 </a:t>
            </a:r>
            <a:r>
              <a:rPr lang="en-US" sz="1050" b="1" i="0" u="none" strike="noStrike" baseline="0" dirty="0" err="1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安全な場所とは</a:t>
            </a:r>
            <a:r>
              <a:rPr lang="en-US" sz="1050" b="1" i="0" u="none" strike="noStrike" baseline="0" dirty="0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】</a:t>
            </a:r>
            <a:r>
              <a:rPr lang="en-US" sz="1050" b="0" i="0" u="none" strike="noStrike" baseline="0" dirty="0" err="1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より危険の低い場所</a:t>
            </a:r>
            <a:endParaRPr lang="en-US" sz="1050" b="0" i="0" u="none" strike="noStrike" baseline="0" dirty="0" smtClean="0">
              <a:solidFill>
                <a:srgbClr val="00000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marL="92075" lvl="0" indent="-92075" algn="l"/>
            <a:r>
              <a:rPr lang="ja-JP" altLang="en-US" sz="1050" b="0" i="0" u="none" strike="noStrike" baseline="0" dirty="0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en-US" sz="1050" b="0" i="0" u="none" strike="noStrike" baseline="0" dirty="0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（</a:t>
            </a:r>
            <a:r>
              <a:rPr lang="en-US" sz="1050" b="0" i="0" u="none" strike="noStrike" baseline="0" dirty="0" err="1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ハザード着色区域外や避難場所等</a:t>
            </a:r>
            <a:r>
              <a:rPr lang="en-US" sz="1050" b="0" i="0" u="none" strike="noStrike" baseline="0" dirty="0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）</a:t>
            </a:r>
          </a:p>
          <a:p>
            <a:pPr marL="92075" lvl="0" indent="-92075" algn="l"/>
            <a:r>
              <a:rPr lang="ja-JP" altLang="en-US" sz="1050" b="0" i="0" u="none" strike="noStrike" baseline="0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en-US" sz="1050" b="0" i="0" u="none" strike="noStrike" baseline="0" smtClean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（</a:t>
            </a:r>
            <a:r>
              <a:rPr lang="en-US" sz="1050" b="0" i="0" u="none" strike="noStrike" baseline="0" dirty="0">
                <a:solidFill>
                  <a:srgbClr val="00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外へ出るのが危険な場合は建物の２階など）</a:t>
            </a:r>
          </a:p>
        </p:txBody>
      </p:sp>
      <p:pic>
        <p:nvPicPr>
          <p:cNvPr id="57" name="Picture 2" descr="\\N1390008\disk\103_防災係\Twitter\防災ダック活動中\190617素材ポーズ\IMG_8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" b="96337" l="1489" r="94401">
                        <a14:foregroundMark x1="35200" y1="92624" x2="35200" y2="92624"/>
                        <a14:backgroundMark x1="20488" y1="52985" x2="20488" y2="52985"/>
                        <a14:backgroundMark x1="47588" y1="23031" x2="47588" y2="23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212" y="1507830"/>
            <a:ext cx="2801924" cy="3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44"/>
          <p:cNvSpPr/>
          <p:nvPr/>
        </p:nvSpPr>
        <p:spPr>
          <a:xfrm>
            <a:off x="0" y="4492480"/>
            <a:ext cx="2545139" cy="594699"/>
          </a:xfrm>
          <a:prstGeom prst="cloud">
            <a:avLst/>
          </a:prstGeom>
          <a:solidFill>
            <a:scrgbClr r="21404" g="21404" b="21404"/>
          </a:solidFill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lvl="0" algn="ctr"/>
            <a:r>
              <a:rPr lang="en-US" sz="1600" b="1" i="0" u="none" strike="noStrike" baseline="0">
                <a:solidFill>
                  <a:srgbClr val="FFFFFF"/>
                </a:solidFill>
                <a:latin typeface="メイリオ"/>
              </a:rPr>
              <a:t>台風・豪雨発生</a:t>
            </a:r>
          </a:p>
        </p:txBody>
      </p:sp>
      <p:sp>
        <p:nvSpPr>
          <p:cNvPr id="58" name="AutoShape 13"/>
          <p:cNvSpPr/>
          <p:nvPr/>
        </p:nvSpPr>
        <p:spPr>
          <a:xfrm>
            <a:off x="58828" y="690920"/>
            <a:ext cx="2257443" cy="659546"/>
          </a:xfrm>
          <a:prstGeom prst="roundRect">
            <a:avLst/>
          </a:prstGeom>
          <a:noFill/>
          <a:ln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fontScale="92500"/>
          </a:bodyPr>
          <a:lstStyle/>
          <a:p>
            <a:pPr marL="0" lvl="0" algn="ctr"/>
            <a:r>
              <a:rPr lang="ja-JP" altLang="en-US" sz="2400" b="1" i="0" u="none" strike="noStrike" baseline="0" dirty="0" smtClean="0">
                <a:solidFill>
                  <a:schemeClr val="bg1"/>
                </a:solidFill>
                <a:latin typeface="メイリオ"/>
              </a:rPr>
              <a:t>いまできること</a:t>
            </a:r>
            <a:endParaRPr lang="en-US" sz="2400" b="1" i="0" u="none" strike="noStrike" baseline="0" dirty="0">
              <a:solidFill>
                <a:schemeClr val="bg1"/>
              </a:solidFill>
              <a:latin typeface="メイリオ"/>
            </a:endParaRPr>
          </a:p>
        </p:txBody>
      </p:sp>
      <p:sp>
        <p:nvSpPr>
          <p:cNvPr id="59" name="AutoShape 27"/>
          <p:cNvSpPr/>
          <p:nvPr/>
        </p:nvSpPr>
        <p:spPr>
          <a:xfrm>
            <a:off x="75506" y="6542183"/>
            <a:ext cx="9979295" cy="231037"/>
          </a:xfrm>
          <a:prstGeom prst="flowChartProcess">
            <a:avLst/>
          </a:prstGeom>
          <a:noFill/>
          <a:ln w="25400"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 algn="ctr"/>
            <a:r>
              <a:rPr lang="en-US" altLang="ja-JP" sz="1400" b="1" i="0" u="none" strike="noStrike" baseline="0" dirty="0" smtClean="0">
                <a:latin typeface="Calibri"/>
              </a:rPr>
              <a:t>※</a:t>
            </a:r>
            <a:r>
              <a:rPr lang="ja-JP" altLang="en-US" sz="1400" b="1" i="0" u="none" strike="noStrike" baseline="0" dirty="0" smtClean="0">
                <a:latin typeface="Calibri"/>
              </a:rPr>
              <a:t>最善の策ではないですが</a:t>
            </a:r>
            <a:r>
              <a:rPr lang="ja-JP" altLang="en-US" sz="1400" b="1" dirty="0"/>
              <a:t>、警戒レベル３・４発表時の車に</a:t>
            </a:r>
            <a:r>
              <a:rPr lang="ja-JP" altLang="en-US" sz="1400" b="1" dirty="0" smtClean="0"/>
              <a:t>よる避難及び車内</a:t>
            </a:r>
            <a:r>
              <a:rPr lang="ja-JP" altLang="en-US" sz="1400" b="1" dirty="0"/>
              <a:t>での安全</a:t>
            </a:r>
            <a:r>
              <a:rPr lang="ja-JP" altLang="en-US" sz="1400" b="1" dirty="0" smtClean="0"/>
              <a:t>確保も可とします。</a:t>
            </a:r>
            <a:endParaRPr lang="en-US" sz="1400" b="1" i="0" u="none" strike="noStrike" baseline="0" dirty="0">
              <a:latin typeface="Calibri"/>
            </a:endParaRPr>
          </a:p>
        </p:txBody>
      </p:sp>
      <p:sp>
        <p:nvSpPr>
          <p:cNvPr id="60" name="AutoShape 13"/>
          <p:cNvSpPr/>
          <p:nvPr/>
        </p:nvSpPr>
        <p:spPr>
          <a:xfrm>
            <a:off x="138850" y="123724"/>
            <a:ext cx="1245450" cy="35869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 algn="ctr"/>
            <a:r>
              <a:rPr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避難確認フロー</a:t>
            </a:r>
            <a:endParaRPr lang="en-US" sz="1100" b="1" i="0" u="none" strike="noStrike" baseline="0" dirty="0">
              <a:solidFill>
                <a:schemeClr val="bg1"/>
              </a:solidFill>
              <a:latin typeface="メイリオ"/>
            </a:endParaRPr>
          </a:p>
        </p:txBody>
      </p:sp>
      <p:sp>
        <p:nvSpPr>
          <p:cNvPr id="61" name="AutoShape 27"/>
          <p:cNvSpPr/>
          <p:nvPr/>
        </p:nvSpPr>
        <p:spPr>
          <a:xfrm>
            <a:off x="1328528" y="4056679"/>
            <a:ext cx="1158849" cy="531369"/>
          </a:xfrm>
          <a:prstGeom prst="flowChartProcess">
            <a:avLst/>
          </a:prstGeom>
          <a:noFill/>
          <a:ln w="25400"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ja-JP" altLang="en-US" sz="900" b="1" i="0" u="none" strike="noStrike" baseline="0" dirty="0" smtClean="0">
                <a:latin typeface="Calibri"/>
              </a:rPr>
              <a:t>防災普及啓発担当</a:t>
            </a:r>
            <a:endParaRPr lang="en-US" altLang="ja-JP" sz="900" b="1" i="0" u="none" strike="noStrike" baseline="0" dirty="0" smtClean="0">
              <a:latin typeface="Calibri"/>
            </a:endParaRPr>
          </a:p>
          <a:p>
            <a:pPr lvl="0"/>
            <a:r>
              <a:rPr lang="ja-JP" altLang="en-US" sz="900" b="1" i="0" u="none" strike="noStrike" baseline="0" dirty="0" smtClean="0">
                <a:latin typeface="Calibri"/>
              </a:rPr>
              <a:t>防災ダック</a:t>
            </a:r>
            <a:endParaRPr lang="en-US" sz="900" b="1" i="0" u="none" strike="noStrike" baseline="0" dirty="0">
              <a:latin typeface="Calibri"/>
            </a:endParaRPr>
          </a:p>
        </p:txBody>
      </p:sp>
      <p:sp>
        <p:nvSpPr>
          <p:cNvPr id="72" name="フリーフォーム 71"/>
          <p:cNvSpPr/>
          <p:nvPr/>
        </p:nvSpPr>
        <p:spPr>
          <a:xfrm rot="5400000">
            <a:off x="4337328" y="4617751"/>
            <a:ext cx="646857" cy="2909967"/>
          </a:xfrm>
          <a:custGeom>
            <a:avLst/>
            <a:gdLst>
              <a:gd name="connsiteX0" fmla="*/ 0 w 646857"/>
              <a:gd name="connsiteY0" fmla="*/ 2144962 h 2630566"/>
              <a:gd name="connsiteX1" fmla="*/ 149630 w 646857"/>
              <a:gd name="connsiteY1" fmla="*/ 2043050 h 2630566"/>
              <a:gd name="connsiteX2" fmla="*/ 149630 w 646857"/>
              <a:gd name="connsiteY2" fmla="*/ 761072 h 2630566"/>
              <a:gd name="connsiteX3" fmla="*/ 0 w 646857"/>
              <a:gd name="connsiteY3" fmla="*/ 691497 h 2630566"/>
              <a:gd name="connsiteX4" fmla="*/ 149630 w 646857"/>
              <a:gd name="connsiteY4" fmla="*/ 621922 h 2630566"/>
              <a:gd name="connsiteX5" fmla="*/ 149630 w 646857"/>
              <a:gd name="connsiteY5" fmla="*/ 314208 h 2630566"/>
              <a:gd name="connsiteX6" fmla="*/ 232503 w 646857"/>
              <a:gd name="connsiteY6" fmla="*/ 207957 h 2630566"/>
              <a:gd name="connsiteX7" fmla="*/ 298240 w 646857"/>
              <a:gd name="connsiteY7" fmla="*/ 207957 h 2630566"/>
              <a:gd name="connsiteX8" fmla="*/ 394936 w 646857"/>
              <a:gd name="connsiteY8" fmla="*/ 0 h 2630566"/>
              <a:gd name="connsiteX9" fmla="*/ 491632 w 646857"/>
              <a:gd name="connsiteY9" fmla="*/ 207957 h 2630566"/>
              <a:gd name="connsiteX10" fmla="*/ 563985 w 646857"/>
              <a:gd name="connsiteY10" fmla="*/ 207957 h 2630566"/>
              <a:gd name="connsiteX11" fmla="*/ 646857 w 646857"/>
              <a:gd name="connsiteY11" fmla="*/ 314208 h 2630566"/>
              <a:gd name="connsiteX12" fmla="*/ 646857 w 646857"/>
              <a:gd name="connsiteY12" fmla="*/ 2524315 h 2630566"/>
              <a:gd name="connsiteX13" fmla="*/ 563985 w 646857"/>
              <a:gd name="connsiteY13" fmla="*/ 2630566 h 2630566"/>
              <a:gd name="connsiteX14" fmla="*/ 232503 w 646857"/>
              <a:gd name="connsiteY14" fmla="*/ 2630566 h 2630566"/>
              <a:gd name="connsiteX15" fmla="*/ 149630 w 646857"/>
              <a:gd name="connsiteY15" fmla="*/ 2524315 h 2630566"/>
              <a:gd name="connsiteX16" fmla="*/ 149630 w 646857"/>
              <a:gd name="connsiteY16" fmla="*/ 2246874 h 2630566"/>
              <a:gd name="connsiteX0" fmla="*/ 0 w 646857"/>
              <a:gd name="connsiteY0" fmla="*/ 2424363 h 2909967"/>
              <a:gd name="connsiteX1" fmla="*/ 149630 w 646857"/>
              <a:gd name="connsiteY1" fmla="*/ 2322451 h 2909967"/>
              <a:gd name="connsiteX2" fmla="*/ 149630 w 646857"/>
              <a:gd name="connsiteY2" fmla="*/ 1040473 h 2909967"/>
              <a:gd name="connsiteX3" fmla="*/ 0 w 646857"/>
              <a:gd name="connsiteY3" fmla="*/ 970898 h 2909967"/>
              <a:gd name="connsiteX4" fmla="*/ 149630 w 646857"/>
              <a:gd name="connsiteY4" fmla="*/ 901323 h 2909967"/>
              <a:gd name="connsiteX5" fmla="*/ 149630 w 646857"/>
              <a:gd name="connsiteY5" fmla="*/ 593609 h 2909967"/>
              <a:gd name="connsiteX6" fmla="*/ 232503 w 646857"/>
              <a:gd name="connsiteY6" fmla="*/ 487358 h 2909967"/>
              <a:gd name="connsiteX7" fmla="*/ 298240 w 646857"/>
              <a:gd name="connsiteY7" fmla="*/ 487358 h 2909967"/>
              <a:gd name="connsiteX8" fmla="*/ 379064 w 646857"/>
              <a:gd name="connsiteY8" fmla="*/ 0 h 2909967"/>
              <a:gd name="connsiteX9" fmla="*/ 491632 w 646857"/>
              <a:gd name="connsiteY9" fmla="*/ 487358 h 2909967"/>
              <a:gd name="connsiteX10" fmla="*/ 563985 w 646857"/>
              <a:gd name="connsiteY10" fmla="*/ 487358 h 2909967"/>
              <a:gd name="connsiteX11" fmla="*/ 646857 w 646857"/>
              <a:gd name="connsiteY11" fmla="*/ 593609 h 2909967"/>
              <a:gd name="connsiteX12" fmla="*/ 646857 w 646857"/>
              <a:gd name="connsiteY12" fmla="*/ 2803716 h 2909967"/>
              <a:gd name="connsiteX13" fmla="*/ 563985 w 646857"/>
              <a:gd name="connsiteY13" fmla="*/ 2909967 h 2909967"/>
              <a:gd name="connsiteX14" fmla="*/ 232503 w 646857"/>
              <a:gd name="connsiteY14" fmla="*/ 2909967 h 2909967"/>
              <a:gd name="connsiteX15" fmla="*/ 149630 w 646857"/>
              <a:gd name="connsiteY15" fmla="*/ 2803716 h 2909967"/>
              <a:gd name="connsiteX16" fmla="*/ 149630 w 646857"/>
              <a:gd name="connsiteY16" fmla="*/ 2526275 h 2909967"/>
              <a:gd name="connsiteX17" fmla="*/ 0 w 646857"/>
              <a:gd name="connsiteY17" fmla="*/ 2424363 h 2909967"/>
              <a:gd name="connsiteX0" fmla="*/ 0 w 646857"/>
              <a:gd name="connsiteY0" fmla="*/ 2424363 h 2909967"/>
              <a:gd name="connsiteX1" fmla="*/ 149630 w 646857"/>
              <a:gd name="connsiteY1" fmla="*/ 2322451 h 2909967"/>
              <a:gd name="connsiteX2" fmla="*/ 149630 w 646857"/>
              <a:gd name="connsiteY2" fmla="*/ 1040473 h 2909967"/>
              <a:gd name="connsiteX3" fmla="*/ 0 w 646857"/>
              <a:gd name="connsiteY3" fmla="*/ 970898 h 2909967"/>
              <a:gd name="connsiteX4" fmla="*/ 149630 w 646857"/>
              <a:gd name="connsiteY4" fmla="*/ 856873 h 2909967"/>
              <a:gd name="connsiteX5" fmla="*/ 149630 w 646857"/>
              <a:gd name="connsiteY5" fmla="*/ 593609 h 2909967"/>
              <a:gd name="connsiteX6" fmla="*/ 232503 w 646857"/>
              <a:gd name="connsiteY6" fmla="*/ 487358 h 2909967"/>
              <a:gd name="connsiteX7" fmla="*/ 298240 w 646857"/>
              <a:gd name="connsiteY7" fmla="*/ 487358 h 2909967"/>
              <a:gd name="connsiteX8" fmla="*/ 379064 w 646857"/>
              <a:gd name="connsiteY8" fmla="*/ 0 h 2909967"/>
              <a:gd name="connsiteX9" fmla="*/ 491632 w 646857"/>
              <a:gd name="connsiteY9" fmla="*/ 487358 h 2909967"/>
              <a:gd name="connsiteX10" fmla="*/ 563985 w 646857"/>
              <a:gd name="connsiteY10" fmla="*/ 487358 h 2909967"/>
              <a:gd name="connsiteX11" fmla="*/ 646857 w 646857"/>
              <a:gd name="connsiteY11" fmla="*/ 593609 h 2909967"/>
              <a:gd name="connsiteX12" fmla="*/ 646857 w 646857"/>
              <a:gd name="connsiteY12" fmla="*/ 2803716 h 2909967"/>
              <a:gd name="connsiteX13" fmla="*/ 563985 w 646857"/>
              <a:gd name="connsiteY13" fmla="*/ 2909967 h 2909967"/>
              <a:gd name="connsiteX14" fmla="*/ 232503 w 646857"/>
              <a:gd name="connsiteY14" fmla="*/ 2909967 h 2909967"/>
              <a:gd name="connsiteX15" fmla="*/ 149630 w 646857"/>
              <a:gd name="connsiteY15" fmla="*/ 2803716 h 2909967"/>
              <a:gd name="connsiteX16" fmla="*/ 149630 w 646857"/>
              <a:gd name="connsiteY16" fmla="*/ 2526275 h 2909967"/>
              <a:gd name="connsiteX17" fmla="*/ 0 w 646857"/>
              <a:gd name="connsiteY17" fmla="*/ 2424363 h 2909967"/>
              <a:gd name="connsiteX0" fmla="*/ 0 w 646857"/>
              <a:gd name="connsiteY0" fmla="*/ 2424363 h 2909967"/>
              <a:gd name="connsiteX1" fmla="*/ 149630 w 646857"/>
              <a:gd name="connsiteY1" fmla="*/ 2322451 h 2909967"/>
              <a:gd name="connsiteX2" fmla="*/ 149630 w 646857"/>
              <a:gd name="connsiteY2" fmla="*/ 1072223 h 2909967"/>
              <a:gd name="connsiteX3" fmla="*/ 0 w 646857"/>
              <a:gd name="connsiteY3" fmla="*/ 970898 h 2909967"/>
              <a:gd name="connsiteX4" fmla="*/ 149630 w 646857"/>
              <a:gd name="connsiteY4" fmla="*/ 856873 h 2909967"/>
              <a:gd name="connsiteX5" fmla="*/ 149630 w 646857"/>
              <a:gd name="connsiteY5" fmla="*/ 593609 h 2909967"/>
              <a:gd name="connsiteX6" fmla="*/ 232503 w 646857"/>
              <a:gd name="connsiteY6" fmla="*/ 487358 h 2909967"/>
              <a:gd name="connsiteX7" fmla="*/ 298240 w 646857"/>
              <a:gd name="connsiteY7" fmla="*/ 487358 h 2909967"/>
              <a:gd name="connsiteX8" fmla="*/ 379064 w 646857"/>
              <a:gd name="connsiteY8" fmla="*/ 0 h 2909967"/>
              <a:gd name="connsiteX9" fmla="*/ 491632 w 646857"/>
              <a:gd name="connsiteY9" fmla="*/ 487358 h 2909967"/>
              <a:gd name="connsiteX10" fmla="*/ 563985 w 646857"/>
              <a:gd name="connsiteY10" fmla="*/ 487358 h 2909967"/>
              <a:gd name="connsiteX11" fmla="*/ 646857 w 646857"/>
              <a:gd name="connsiteY11" fmla="*/ 593609 h 2909967"/>
              <a:gd name="connsiteX12" fmla="*/ 646857 w 646857"/>
              <a:gd name="connsiteY12" fmla="*/ 2803716 h 2909967"/>
              <a:gd name="connsiteX13" fmla="*/ 563985 w 646857"/>
              <a:gd name="connsiteY13" fmla="*/ 2909967 h 2909967"/>
              <a:gd name="connsiteX14" fmla="*/ 232503 w 646857"/>
              <a:gd name="connsiteY14" fmla="*/ 2909967 h 2909967"/>
              <a:gd name="connsiteX15" fmla="*/ 149630 w 646857"/>
              <a:gd name="connsiteY15" fmla="*/ 2803716 h 2909967"/>
              <a:gd name="connsiteX16" fmla="*/ 149630 w 646857"/>
              <a:gd name="connsiteY16" fmla="*/ 2526275 h 2909967"/>
              <a:gd name="connsiteX17" fmla="*/ 0 w 646857"/>
              <a:gd name="connsiteY17" fmla="*/ 2424363 h 29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6857" h="2909967">
                <a:moveTo>
                  <a:pt x="0" y="2424363"/>
                </a:moveTo>
                <a:lnTo>
                  <a:pt x="149630" y="2322451"/>
                </a:lnTo>
                <a:lnTo>
                  <a:pt x="149630" y="1072223"/>
                </a:lnTo>
                <a:lnTo>
                  <a:pt x="0" y="970898"/>
                </a:lnTo>
                <a:lnTo>
                  <a:pt x="149630" y="856873"/>
                </a:lnTo>
                <a:lnTo>
                  <a:pt x="149630" y="593609"/>
                </a:lnTo>
                <a:cubicBezTo>
                  <a:pt x="149630" y="534928"/>
                  <a:pt x="186733" y="487358"/>
                  <a:pt x="232503" y="487358"/>
                </a:cubicBezTo>
                <a:lnTo>
                  <a:pt x="298240" y="487358"/>
                </a:lnTo>
                <a:lnTo>
                  <a:pt x="379064" y="0"/>
                </a:lnTo>
                <a:lnTo>
                  <a:pt x="491632" y="487358"/>
                </a:lnTo>
                <a:lnTo>
                  <a:pt x="563985" y="487358"/>
                </a:lnTo>
                <a:cubicBezTo>
                  <a:pt x="609754" y="487358"/>
                  <a:pt x="646857" y="534928"/>
                  <a:pt x="646857" y="593609"/>
                </a:cubicBezTo>
                <a:lnTo>
                  <a:pt x="646857" y="2803716"/>
                </a:lnTo>
                <a:cubicBezTo>
                  <a:pt x="646857" y="2862397"/>
                  <a:pt x="609754" y="2909967"/>
                  <a:pt x="563985" y="2909967"/>
                </a:cubicBezTo>
                <a:lnTo>
                  <a:pt x="232503" y="2909967"/>
                </a:lnTo>
                <a:cubicBezTo>
                  <a:pt x="186733" y="2909967"/>
                  <a:pt x="149630" y="2862397"/>
                  <a:pt x="149630" y="2803716"/>
                </a:cubicBezTo>
                <a:lnTo>
                  <a:pt x="149630" y="2526275"/>
                </a:lnTo>
                <a:lnTo>
                  <a:pt x="0" y="2424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AutoShape 27"/>
          <p:cNvSpPr/>
          <p:nvPr/>
        </p:nvSpPr>
        <p:spPr>
          <a:xfrm>
            <a:off x="3271098" y="5914553"/>
            <a:ext cx="2256492" cy="483570"/>
          </a:xfrm>
          <a:prstGeom prst="flowChartProcess">
            <a:avLst/>
          </a:prstGeom>
          <a:noFill/>
          <a:ln w="25400" cap="flat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rmAutofit lnSpcReduction="10000"/>
          </a:bodyPr>
          <a:lstStyle/>
          <a:p>
            <a:pPr marL="0" lvl="0" algn="ctr"/>
            <a:r>
              <a:rPr lang="en-US" sz="1400" b="1" i="0" u="none" strike="noStrike" baseline="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避難する時には</a:t>
            </a:r>
            <a:endParaRPr lang="en-US" sz="1400" b="1" i="0" u="none" strike="noStrike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algn="ctr"/>
            <a:r>
              <a:rPr lang="en-US" sz="1400" b="1" i="0" u="none" strike="noStrike" baseline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ご近所の方にも一声を</a:t>
            </a:r>
            <a:r>
              <a:rPr 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20" name="AutoShape 19"/>
          <p:cNvSpPr/>
          <p:nvPr/>
        </p:nvSpPr>
        <p:spPr>
          <a:xfrm>
            <a:off x="6705950" y="1187615"/>
            <a:ext cx="3083590" cy="4387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/>
          <a:p>
            <a:pPr marL="0" lvl="0"/>
            <a:r>
              <a:rPr lang="en-US" sz="1100" b="0" i="0" u="none" strike="noStrike" baseline="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</a:t>
            </a:r>
            <a:r>
              <a:rPr lang="ja-JP" altLang="en-US" sz="1100" b="0" i="0" u="none" strike="noStrike" baseline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．周りと比べて低い土地や　　　　　</a:t>
            </a:r>
          </a:p>
          <a:p>
            <a:pPr marL="0" lvl="0"/>
            <a:r>
              <a:rPr lang="en-US" sz="11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．崖のそば　</a:t>
            </a:r>
            <a:r>
              <a:rPr lang="en-US" sz="1100" b="0" i="0" u="none" strike="noStrike" baseline="0" dirty="0" err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等に位置している</a:t>
            </a:r>
            <a:endParaRPr lang="en-US" sz="1100" b="0" i="0" u="none" strike="noStrike" baseline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9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171</Words>
  <Application>Microsoft Office PowerPoint</Application>
  <PresentationFormat>A4 210 x 297 mm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HGPｺﾞｼｯｸE</vt:lpstr>
      <vt:lpstr>HG丸ｺﾞｼｯｸM-PRO</vt:lpstr>
      <vt:lpstr>Yu Gothic UI Semilight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過不足調整の考え方</dc:title>
  <dc:creator>Administrator</dc:creator>
  <cp:lastModifiedBy>Administrator</cp:lastModifiedBy>
  <cp:revision>80</cp:revision>
  <cp:lastPrinted>2020-05-08T00:39:09Z</cp:lastPrinted>
  <dcterms:created xsi:type="dcterms:W3CDTF">2020-03-16T10:21:21Z</dcterms:created>
  <dcterms:modified xsi:type="dcterms:W3CDTF">2021-05-19T12:32:45Z</dcterms:modified>
</cp:coreProperties>
</file>