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772400" cy="109093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原 恵（男女局・推進課）" initials="原" lastIdx="6" clrIdx="0">
    <p:extLst>
      <p:ext uri="{19B8F6BF-5375-455C-9EA6-DF929625EA0E}">
        <p15:presenceInfo xmlns:p15="http://schemas.microsoft.com/office/powerpoint/2012/main" userId="S-1-5-21-2022458152-3381638288-3706476089-174938" providerId="AD"/>
      </p:ext>
    </p:extLst>
  </p:cmAuthor>
  <p:cmAuthor id="2" name="杉浦 哲夫（男女局・総務課）" initials="杉浦" lastIdx="0" clrIdx="1">
    <p:extLst>
      <p:ext uri="{19B8F6BF-5375-455C-9EA6-DF929625EA0E}">
        <p15:presenceInfo xmlns:p15="http://schemas.microsoft.com/office/powerpoint/2012/main" userId="S-1-5-21-2022458152-3381638288-3706476089-1056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2987"/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419" autoAdjust="0"/>
    <p:restoredTop sz="94517" autoAdjust="0"/>
  </p:normalViewPr>
  <p:slideViewPr>
    <p:cSldViewPr>
      <p:cViewPr>
        <p:scale>
          <a:sx n="66" d="100"/>
          <a:sy n="66" d="100"/>
        </p:scale>
        <p:origin x="1976" y="-7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966"/>
          </a:xfrm>
          <a:prstGeom prst="rect">
            <a:avLst/>
          </a:prstGeom>
        </p:spPr>
        <p:txBody>
          <a:bodyPr vert="horz" lIns="92220" tIns="46109" rIns="92220" bIns="461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0" tIns="46109" rIns="92220" bIns="46109" rtlCol="0"/>
          <a:lstStyle>
            <a:lvl1pPr algn="r">
              <a:defRPr sz="1200"/>
            </a:lvl1pPr>
          </a:lstStyle>
          <a:p>
            <a:fld id="{DD6222B7-5E9D-401E-B718-C979AA1DE5BC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372"/>
            <a:ext cx="2950375" cy="498966"/>
          </a:xfrm>
          <a:prstGeom prst="rect">
            <a:avLst/>
          </a:prstGeom>
        </p:spPr>
        <p:txBody>
          <a:bodyPr vert="horz" lIns="92220" tIns="46109" rIns="92220" bIns="461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0" tIns="46109" rIns="92220" bIns="46109" rtlCol="0" anchor="b"/>
          <a:lstStyle>
            <a:lvl1pPr algn="r">
              <a:defRPr sz="1200"/>
            </a:lvl1pPr>
          </a:lstStyle>
          <a:p>
            <a:fld id="{BBF731DC-B37E-465C-A6DE-B11958BC49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4771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343" cy="497546"/>
          </a:xfrm>
          <a:prstGeom prst="rect">
            <a:avLst/>
          </a:prstGeom>
        </p:spPr>
        <p:txBody>
          <a:bodyPr vert="horz" lIns="81946" tIns="40972" rIns="81946" bIns="4097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471" y="0"/>
            <a:ext cx="2950343" cy="497546"/>
          </a:xfrm>
          <a:prstGeom prst="rect">
            <a:avLst/>
          </a:prstGeom>
        </p:spPr>
        <p:txBody>
          <a:bodyPr vert="horz" lIns="81946" tIns="40972" rIns="81946" bIns="40972" rtlCol="0"/>
          <a:lstStyle>
            <a:lvl1pPr algn="r">
              <a:defRPr sz="1100"/>
            </a:lvl1pPr>
          </a:lstStyle>
          <a:p>
            <a:fld id="{26F90DEA-9723-409B-994F-2DDA42B6FDF5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1243013"/>
            <a:ext cx="23876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1946" tIns="40972" rIns="81946" bIns="4097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77" y="4783092"/>
            <a:ext cx="5444648" cy="3913831"/>
          </a:xfrm>
          <a:prstGeom prst="rect">
            <a:avLst/>
          </a:prstGeom>
        </p:spPr>
        <p:txBody>
          <a:bodyPr vert="horz" lIns="81946" tIns="40972" rIns="81946" bIns="4097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1792"/>
            <a:ext cx="2950343" cy="497546"/>
          </a:xfrm>
          <a:prstGeom prst="rect">
            <a:avLst/>
          </a:prstGeom>
        </p:spPr>
        <p:txBody>
          <a:bodyPr vert="horz" lIns="81946" tIns="40972" rIns="81946" bIns="4097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471" y="9441792"/>
            <a:ext cx="2950343" cy="497546"/>
          </a:xfrm>
          <a:prstGeom prst="rect">
            <a:avLst/>
          </a:prstGeom>
        </p:spPr>
        <p:txBody>
          <a:bodyPr vert="horz" lIns="81946" tIns="40972" rIns="81946" bIns="40972" rtlCol="0" anchor="b"/>
          <a:lstStyle>
            <a:lvl1pPr algn="r">
              <a:defRPr sz="1100"/>
            </a:lvl1pPr>
          </a:lstStyle>
          <a:p>
            <a:fld id="{8D99202C-2587-4EBD-9CE2-3FF9B78C1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3050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342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1550" y="1785388"/>
            <a:ext cx="5829300" cy="379805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5729909"/>
            <a:ext cx="5829300" cy="2633888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8610-ECB6-4D7D-8ED3-80CC98A76B10}" type="datetime1">
              <a:rPr lang="en-US" altLang="ja-JP" smtClean="0"/>
              <a:t>10/9/2020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97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81AE-1D08-419C-B223-7E50F9BF4DA9}" type="datetime1">
              <a:rPr lang="en-US" altLang="ja-JP" smtClean="0"/>
              <a:t>10/9/2020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346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62124" y="580819"/>
            <a:ext cx="1675924" cy="924512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353" y="580819"/>
            <a:ext cx="4930616" cy="924512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935C-CBCA-4AE4-88F1-26E2B6DFBBD3}" type="datetime1">
              <a:rPr lang="en-US" altLang="ja-JP" smtClean="0"/>
              <a:t>10/9/2020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515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427CC-C389-4369-B028-62578F60BD44}" type="datetime1">
              <a:rPr lang="en-US" altLang="ja-JP" smtClean="0"/>
              <a:t>10/9/2020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134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C681-FD53-4E65-900B-4C682C01EDA5}" type="datetime1">
              <a:rPr lang="en-US" altLang="ja-JP" smtClean="0"/>
              <a:t>10/9/2020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50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04" y="2719751"/>
            <a:ext cx="6703695" cy="4537965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0304" y="7300646"/>
            <a:ext cx="6703695" cy="2386409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D1AF-C8DF-4613-9BE8-11F180BB5792}" type="datetime1">
              <a:rPr lang="en-US" altLang="ja-JP" smtClean="0"/>
              <a:t>10/9/2020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592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353" y="2904096"/>
            <a:ext cx="3303270" cy="69218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34778" y="2904096"/>
            <a:ext cx="3303270" cy="69218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9616-E785-413A-A0D2-F72681907C22}" type="datetime1">
              <a:rPr lang="en-US" altLang="ja-JP" smtClean="0"/>
              <a:t>10/9/2020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327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65" y="580820"/>
            <a:ext cx="6703695" cy="210862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365" y="2674295"/>
            <a:ext cx="3288089" cy="1310630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365" y="3984925"/>
            <a:ext cx="3288089" cy="586122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934778" y="2674295"/>
            <a:ext cx="3304282" cy="1310630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934778" y="3984925"/>
            <a:ext cx="3304282" cy="586122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EB34-59BF-4122-A9A7-D4F8DD661105}" type="datetime1">
              <a:rPr lang="en-US" altLang="ja-JP" smtClean="0"/>
              <a:t>10/9/2020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775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9C2E-BE1C-45C4-8055-43CC0ED72DF2}" type="datetime1">
              <a:rPr lang="en-US" altLang="ja-JP" smtClean="0"/>
              <a:t>10/9/2020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00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AC2D-3D0C-4443-BE78-20011C1CB9BD}" type="datetime1">
              <a:rPr lang="en-US" altLang="ja-JP" smtClean="0"/>
              <a:t>10/9/2020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916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65" y="727287"/>
            <a:ext cx="2506801" cy="2545503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04282" y="1570738"/>
            <a:ext cx="3934778" cy="7752674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365" y="3272790"/>
            <a:ext cx="2506801" cy="6063248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4C59-79F0-456D-AAE5-E2F80F4B95D1}" type="datetime1">
              <a:rPr lang="en-US" altLang="ja-JP" smtClean="0"/>
              <a:t>10/9/2020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866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65" y="727287"/>
            <a:ext cx="2506801" cy="2545503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304282" y="1570738"/>
            <a:ext cx="3934778" cy="7752674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365" y="3272790"/>
            <a:ext cx="2506801" cy="6063248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E18C-70A0-443F-A692-8845BC1C3439}" type="datetime1">
              <a:rPr lang="en-US" altLang="ja-JP" smtClean="0"/>
              <a:t>10/9/2020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14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3" y="580820"/>
            <a:ext cx="6703695" cy="210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3" y="2904096"/>
            <a:ext cx="6703695" cy="6921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3" y="10111306"/>
            <a:ext cx="1748790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3999-96E4-4219-BE01-2F8414528B11}" type="datetime1">
              <a:rPr lang="en-US" altLang="ja-JP" smtClean="0"/>
              <a:t>10/9/2020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4608" y="10111306"/>
            <a:ext cx="2623185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9258" y="10111306"/>
            <a:ext cx="1748790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674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sldNum="0" hdr="0" ftr="0" dt="0"/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kumimoji="1"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hyperlink" Target="http://www.gender.go.jp/policy/no_violence/sp_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0287" y="0"/>
            <a:ext cx="7762113" cy="6994765"/>
          </a:xfrm>
          <a:prstGeom prst="rect">
            <a:avLst/>
          </a:prstGeom>
          <a:blipFill dpi="0" rotWithShape="1">
            <a:blip r:embed="rId3">
              <a:alphaModFix amt="78000"/>
            </a:blip>
            <a:srcRect/>
            <a:tile tx="0" ty="0" sx="100000" sy="100000" flip="none" algn="tl"/>
          </a:blipFill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object 25"/>
          <p:cNvSpPr/>
          <p:nvPr/>
        </p:nvSpPr>
        <p:spPr>
          <a:xfrm>
            <a:off x="389710" y="2314416"/>
            <a:ext cx="6997047" cy="1335296"/>
          </a:xfrm>
          <a:custGeom>
            <a:avLst/>
            <a:gdLst/>
            <a:ahLst/>
            <a:cxnLst/>
            <a:rect l="l" t="t" r="r" b="b"/>
            <a:pathLst>
              <a:path w="6899275" h="1335404">
                <a:moveTo>
                  <a:pt x="6899249" y="1234008"/>
                </a:moveTo>
                <a:lnTo>
                  <a:pt x="6865571" y="1293856"/>
                </a:lnTo>
                <a:lnTo>
                  <a:pt x="6827789" y="1315791"/>
                </a:lnTo>
                <a:lnTo>
                  <a:pt x="6779881" y="1330175"/>
                </a:lnTo>
                <a:lnTo>
                  <a:pt x="6724726" y="1335341"/>
                </a:lnTo>
                <a:lnTo>
                  <a:pt x="174523" y="1335341"/>
                </a:lnTo>
                <a:lnTo>
                  <a:pt x="119358" y="1330175"/>
                </a:lnTo>
                <a:lnTo>
                  <a:pt x="71449" y="1315791"/>
                </a:lnTo>
                <a:lnTo>
                  <a:pt x="33671" y="1293856"/>
                </a:lnTo>
                <a:lnTo>
                  <a:pt x="0" y="1234008"/>
                </a:lnTo>
                <a:lnTo>
                  <a:pt x="0" y="101358"/>
                </a:lnTo>
                <a:lnTo>
                  <a:pt x="33671" y="41501"/>
                </a:lnTo>
                <a:lnTo>
                  <a:pt x="71449" y="19559"/>
                </a:lnTo>
                <a:lnTo>
                  <a:pt x="119358" y="5168"/>
                </a:lnTo>
                <a:lnTo>
                  <a:pt x="174523" y="0"/>
                </a:lnTo>
                <a:lnTo>
                  <a:pt x="6724726" y="0"/>
                </a:lnTo>
                <a:lnTo>
                  <a:pt x="6779881" y="5168"/>
                </a:lnTo>
                <a:lnTo>
                  <a:pt x="6827789" y="19559"/>
                </a:lnTo>
                <a:lnTo>
                  <a:pt x="6865571" y="41501"/>
                </a:lnTo>
                <a:lnTo>
                  <a:pt x="6899249" y="101358"/>
                </a:lnTo>
                <a:lnTo>
                  <a:pt x="6899249" y="123400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"/>
          <p:cNvSpPr txBox="1"/>
          <p:nvPr/>
        </p:nvSpPr>
        <p:spPr>
          <a:xfrm>
            <a:off x="389711" y="3827882"/>
            <a:ext cx="7073248" cy="1461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8940">
              <a:lnSpc>
                <a:spcPts val="1800"/>
              </a:lnSpc>
              <a:spcBef>
                <a:spcPts val="100"/>
              </a:spcBef>
            </a:pPr>
            <a:r>
              <a:rPr lang="ja-JP" alt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これまでの災害では、例えば、</a:t>
            </a:r>
            <a:endParaRPr lang="en-US" altLang="ja-JP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Microsoft JhengHei"/>
            </a:endParaRPr>
          </a:p>
          <a:p>
            <a:pPr marL="12700" marR="5080" indent="408940">
              <a:lnSpc>
                <a:spcPts val="1800"/>
              </a:lnSpc>
              <a:spcBef>
                <a:spcPts val="100"/>
              </a:spcBef>
            </a:pPr>
            <a:r>
              <a:rPr lang="ja-JP" alt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・トイレ等が暗い場所にあり、そこで暴力を受ける</a:t>
            </a:r>
            <a:endParaRPr lang="en-US" altLang="ja-JP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Microsoft JhengHei"/>
            </a:endParaRPr>
          </a:p>
          <a:p>
            <a:pPr marL="12700" marR="5080" indent="408940">
              <a:lnSpc>
                <a:spcPts val="1800"/>
              </a:lnSpc>
              <a:spcBef>
                <a:spcPts val="100"/>
              </a:spcBef>
            </a:pPr>
            <a:r>
              <a:rPr lang="ja-JP" alt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・見知らぬ人が知らぬ間に隣に寝てきて体を触る</a:t>
            </a:r>
            <a:endParaRPr lang="en-US" altLang="ja-JP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Microsoft JhengHei"/>
            </a:endParaRPr>
          </a:p>
          <a:p>
            <a:pPr marL="12700" marR="5080" indent="408940">
              <a:lnSpc>
                <a:spcPts val="1800"/>
              </a:lnSpc>
              <a:spcBef>
                <a:spcPts val="100"/>
              </a:spcBef>
            </a:pPr>
            <a:r>
              <a:rPr lang="ja-JP" alt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・お子さんがわいせつな行為をされる</a:t>
            </a:r>
            <a:endParaRPr lang="en-US" altLang="ja-JP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Microsoft JhengHei"/>
            </a:endParaRPr>
          </a:p>
          <a:p>
            <a:pPr marL="12700" marR="5080" indent="408940">
              <a:lnSpc>
                <a:spcPts val="1800"/>
              </a:lnSpc>
              <a:spcBef>
                <a:spcPts val="100"/>
              </a:spcBef>
            </a:pPr>
            <a:r>
              <a:rPr lang="ja-JP" altLang="en-US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・支援をする見返りとして性的な行為を要求される</a:t>
            </a:r>
            <a:endParaRPr lang="en-US" altLang="ja-JP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Microsoft JhengHei"/>
            </a:endParaRPr>
          </a:p>
          <a:p>
            <a:pPr marL="12700" marR="5080" indent="408940">
              <a:lnSpc>
                <a:spcPts val="1800"/>
              </a:lnSpc>
              <a:spcBef>
                <a:spcPts val="100"/>
              </a:spcBef>
            </a:pPr>
            <a:r>
              <a:rPr lang="ja-JP" alt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などの事例が発生しています。</a:t>
            </a:r>
            <a:endParaRPr lang="en-US" altLang="ja-JP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Microsoft JhengHei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-228599" y="572022"/>
            <a:ext cx="7086599" cy="13774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8940">
              <a:lnSpc>
                <a:spcPct val="122000"/>
              </a:lnSpc>
              <a:spcBef>
                <a:spcPts val="100"/>
              </a:spcBef>
            </a:pPr>
            <a:r>
              <a:rPr lang="ja-JP" altLang="en-US" sz="35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　</a:t>
            </a:r>
            <a:r>
              <a:rPr lang="ja-JP" altLang="en-US" sz="36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ひとりで悩まず、</a:t>
            </a:r>
            <a:endParaRPr lang="en-US" altLang="ja-JP" sz="3600" b="1" u="sng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  <a:cs typeface="Microsoft JhengHei"/>
            </a:endParaRPr>
          </a:p>
          <a:p>
            <a:pPr marL="12700" marR="5080" indent="408940">
              <a:lnSpc>
                <a:spcPct val="122000"/>
              </a:lnSpc>
              <a:spcBef>
                <a:spcPts val="100"/>
              </a:spcBef>
            </a:pPr>
            <a:r>
              <a:rPr lang="ja-JP" altLang="en-US" sz="36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　</a:t>
            </a:r>
            <a:r>
              <a:rPr lang="ja-JP" altLang="en-US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　　</a:t>
            </a:r>
            <a:r>
              <a:rPr lang="ja-JP" altLang="en-US" sz="36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相談してください</a:t>
            </a:r>
            <a:r>
              <a:rPr lang="ja-JP" altLang="en-US" sz="36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Microsoft JhengHei"/>
                <a:cs typeface="Microsoft JhengHei"/>
              </a:rPr>
              <a:t>。</a:t>
            </a:r>
            <a:endParaRPr lang="en-US" altLang="ja-JP" sz="3600" b="1" u="sng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Microsoft JhengHei"/>
              <a:cs typeface="Microsoft JhengHei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122396" y="7180605"/>
            <a:ext cx="7996441" cy="2617445"/>
            <a:chOff x="122396" y="7131050"/>
            <a:chExt cx="7996441" cy="2617445"/>
          </a:xfrm>
        </p:grpSpPr>
        <p:sp>
          <p:nvSpPr>
            <p:cNvPr id="4" name="object 25"/>
            <p:cNvSpPr/>
            <p:nvPr/>
          </p:nvSpPr>
          <p:spPr>
            <a:xfrm>
              <a:off x="381001" y="7561947"/>
              <a:ext cx="7010400" cy="2186548"/>
            </a:xfrm>
            <a:custGeom>
              <a:avLst/>
              <a:gdLst/>
              <a:ahLst/>
              <a:cxnLst/>
              <a:rect l="l" t="t" r="r" b="b"/>
              <a:pathLst>
                <a:path w="6899275" h="1335404">
                  <a:moveTo>
                    <a:pt x="6899249" y="1234008"/>
                  </a:moveTo>
                  <a:lnTo>
                    <a:pt x="6865571" y="1293856"/>
                  </a:lnTo>
                  <a:lnTo>
                    <a:pt x="6827789" y="1315791"/>
                  </a:lnTo>
                  <a:lnTo>
                    <a:pt x="6779881" y="1330175"/>
                  </a:lnTo>
                  <a:lnTo>
                    <a:pt x="6724726" y="1335341"/>
                  </a:lnTo>
                  <a:lnTo>
                    <a:pt x="174523" y="1335341"/>
                  </a:lnTo>
                  <a:lnTo>
                    <a:pt x="119358" y="1330175"/>
                  </a:lnTo>
                  <a:lnTo>
                    <a:pt x="71449" y="1315791"/>
                  </a:lnTo>
                  <a:lnTo>
                    <a:pt x="33671" y="1293856"/>
                  </a:lnTo>
                  <a:lnTo>
                    <a:pt x="0" y="1234008"/>
                  </a:lnTo>
                  <a:lnTo>
                    <a:pt x="0" y="101358"/>
                  </a:lnTo>
                  <a:lnTo>
                    <a:pt x="33671" y="41501"/>
                  </a:lnTo>
                  <a:lnTo>
                    <a:pt x="71449" y="19559"/>
                  </a:lnTo>
                  <a:lnTo>
                    <a:pt x="119358" y="5168"/>
                  </a:lnTo>
                  <a:lnTo>
                    <a:pt x="174523" y="0"/>
                  </a:lnTo>
                  <a:lnTo>
                    <a:pt x="6724726" y="0"/>
                  </a:lnTo>
                  <a:lnTo>
                    <a:pt x="6779881" y="5168"/>
                  </a:lnTo>
                  <a:lnTo>
                    <a:pt x="6827789" y="19559"/>
                  </a:lnTo>
                  <a:lnTo>
                    <a:pt x="6865571" y="41501"/>
                  </a:lnTo>
                  <a:lnTo>
                    <a:pt x="6899249" y="101358"/>
                  </a:lnTo>
                  <a:lnTo>
                    <a:pt x="6899249" y="1234008"/>
                  </a:lnTo>
                  <a:close/>
                </a:path>
              </a:pathLst>
            </a:custGeom>
            <a:ln w="38100">
              <a:solidFill>
                <a:srgbClr val="7030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32"/>
            <p:cNvSpPr txBox="1"/>
            <p:nvPr/>
          </p:nvSpPr>
          <p:spPr>
            <a:xfrm>
              <a:off x="637744" y="7131050"/>
              <a:ext cx="1876856" cy="429858"/>
            </a:xfrm>
            <a:prstGeom prst="rect">
              <a:avLst/>
            </a:prstGeom>
            <a:solidFill>
              <a:srgbClr val="7030A0"/>
            </a:solidFill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  <a:tabLst>
                  <a:tab pos="462280" algn="l"/>
                  <a:tab pos="894715" algn="l"/>
                  <a:tab pos="1364615" algn="l"/>
                </a:tabLst>
              </a:pPr>
              <a:r>
                <a:rPr lang="ja-JP" altLang="en-US" sz="2400" b="1" spc="-5" dirty="0">
                  <a:solidFill>
                    <a:srgbClr val="FFFFFF"/>
                  </a:solidFill>
                  <a:latin typeface="Microsoft JhengHei"/>
                  <a:cs typeface="Microsoft JhengHei"/>
                </a:rPr>
                <a:t> </a:t>
              </a:r>
              <a:r>
                <a:rPr lang="ja-JP" altLang="en-US" sz="2400" b="1" spc="-5" dirty="0" smtClean="0">
                  <a:solidFill>
                    <a:srgbClr val="FFFFFF"/>
                  </a:solidFill>
                  <a:latin typeface="Microsoft JhengHei"/>
                  <a:cs typeface="Microsoft JhengHei"/>
                </a:rPr>
                <a:t> </a:t>
              </a:r>
              <a:r>
                <a:rPr sz="2400" b="1" spc="-5" dirty="0" smtClean="0">
                  <a:solidFill>
                    <a:srgbClr val="FFFFFF"/>
                  </a:solidFill>
                  <a:latin typeface="Microsoft JhengHei"/>
                  <a:cs typeface="Microsoft JhengHei"/>
                </a:rPr>
                <a:t>相</a:t>
              </a:r>
              <a:r>
                <a:rPr lang="en-US" sz="2400" b="1" spc="-5" dirty="0" smtClean="0">
                  <a:solidFill>
                    <a:srgbClr val="FFFFFF"/>
                  </a:solidFill>
                  <a:latin typeface="Microsoft JhengHei"/>
                  <a:cs typeface="Microsoft JhengHei"/>
                </a:rPr>
                <a:t>  </a:t>
              </a:r>
              <a:r>
                <a:rPr sz="2400" b="1" spc="-5" dirty="0" smtClean="0">
                  <a:solidFill>
                    <a:srgbClr val="FFFFFF"/>
                  </a:solidFill>
                  <a:latin typeface="Microsoft JhengHei"/>
                  <a:cs typeface="Microsoft JhengHei"/>
                </a:rPr>
                <a:t>談</a:t>
              </a:r>
              <a:r>
                <a:rPr lang="en-US" sz="2400" b="1" spc="-5" dirty="0" smtClean="0">
                  <a:solidFill>
                    <a:srgbClr val="FFFFFF"/>
                  </a:solidFill>
                  <a:latin typeface="Microsoft JhengHei"/>
                  <a:cs typeface="Microsoft JhengHei"/>
                </a:rPr>
                <a:t> </a:t>
              </a:r>
              <a:r>
                <a:rPr sz="2400" b="1" spc="-5" dirty="0" smtClean="0">
                  <a:solidFill>
                    <a:srgbClr val="FFFFFF"/>
                  </a:solidFill>
                  <a:latin typeface="Microsoft JhengHei"/>
                  <a:cs typeface="Microsoft JhengHei"/>
                </a:rPr>
                <a:t>機</a:t>
              </a:r>
              <a:r>
                <a:rPr sz="2400" b="1" spc="-5" dirty="0">
                  <a:solidFill>
                    <a:srgbClr val="FFFFFF"/>
                  </a:solidFill>
                  <a:latin typeface="Microsoft JhengHei"/>
                  <a:cs typeface="Microsoft JhengHei"/>
                </a:rPr>
                <a:t>	</a:t>
              </a:r>
              <a:r>
                <a:rPr sz="2400" b="1" spc="-5" dirty="0" smtClean="0">
                  <a:solidFill>
                    <a:srgbClr val="FFFFFF"/>
                  </a:solidFill>
                  <a:latin typeface="Microsoft JhengHei"/>
                  <a:cs typeface="Microsoft JhengHei"/>
                </a:rPr>
                <a:t>関</a:t>
              </a:r>
              <a:r>
                <a:rPr lang="en-US" sz="2400" b="1" spc="-5" dirty="0" smtClean="0">
                  <a:solidFill>
                    <a:srgbClr val="FFFFFF"/>
                  </a:solidFill>
                  <a:latin typeface="Microsoft JhengHei"/>
                  <a:cs typeface="Microsoft JhengHei"/>
                </a:rPr>
                <a:t> </a:t>
              </a:r>
              <a:endParaRPr sz="2400" dirty="0">
                <a:latin typeface="Microsoft JhengHei"/>
                <a:cs typeface="Microsoft JhengHei"/>
              </a:endParaRPr>
            </a:p>
          </p:txBody>
        </p:sp>
        <p:sp>
          <p:nvSpPr>
            <p:cNvPr id="8" name="object 2"/>
            <p:cNvSpPr txBox="1"/>
            <p:nvPr/>
          </p:nvSpPr>
          <p:spPr>
            <a:xfrm>
              <a:off x="122396" y="7752318"/>
              <a:ext cx="7523229" cy="184665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408940">
                <a:lnSpc>
                  <a:spcPts val="1700"/>
                </a:lnSpc>
                <a:spcBef>
                  <a:spcPts val="100"/>
                </a:spcBef>
              </a:pPr>
              <a:r>
                <a:rPr lang="ja-JP" altLang="en-US" dirty="0" err="1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〇りん</a:t>
              </a:r>
              <a:r>
                <a:rPr lang="ja-JP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どうハートながの（長野県性暴力被害者支援センター）</a:t>
              </a:r>
              <a:endPara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"/>
              </a:endParaRPr>
            </a:p>
            <a:p>
              <a:pPr marL="12700" marR="5080" indent="408940">
                <a:lnSpc>
                  <a:spcPts val="1700"/>
                </a:lnSpc>
                <a:spcBef>
                  <a:spcPts val="100"/>
                </a:spcBef>
              </a:pPr>
              <a:r>
                <a:rPr lang="ja-JP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　</a:t>
              </a:r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＃</a:t>
              </a:r>
              <a:r>
                <a:rPr lang="en-US" altLang="ja-JP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8891 </a:t>
              </a:r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または</a:t>
              </a:r>
              <a:r>
                <a:rPr lang="ja-JP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☎</a:t>
              </a:r>
              <a:r>
                <a:rPr lang="en-US" altLang="ja-JP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026-235-7123</a:t>
              </a:r>
              <a:r>
                <a:rPr lang="ja-JP" altLang="en-US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　</a:t>
              </a:r>
              <a:r>
                <a:rPr lang="en-US" altLang="ja-JP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24</a:t>
              </a:r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時間</a:t>
              </a:r>
              <a:endPara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"/>
              </a:endParaRPr>
            </a:p>
            <a:p>
              <a:pPr marL="12700" marR="5080" indent="408940">
                <a:lnSpc>
                  <a:spcPts val="1700"/>
                </a:lnSpc>
                <a:spcBef>
                  <a:spcPts val="100"/>
                </a:spcBef>
              </a:pPr>
              <a:r>
                <a:rPr lang="ja-JP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〇県警性犯罪被害相談電話 </a:t>
              </a:r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＃</a:t>
              </a:r>
              <a:r>
                <a:rPr lang="en-US" altLang="ja-JP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8103</a:t>
              </a:r>
              <a:r>
                <a:rPr lang="en-US" altLang="ja-JP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 </a:t>
              </a:r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または☎</a:t>
              </a:r>
              <a:r>
                <a:rPr lang="en-US" altLang="ja-JP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0120-037-555</a:t>
              </a:r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　</a:t>
              </a:r>
              <a:r>
                <a:rPr lang="en-US" altLang="ja-JP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24</a:t>
              </a:r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時間</a:t>
              </a:r>
              <a:endPara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"/>
              </a:endParaRPr>
            </a:p>
            <a:p>
              <a:pPr marL="12700" marR="5080" indent="408940">
                <a:lnSpc>
                  <a:spcPts val="1700"/>
                </a:lnSpc>
                <a:spcBef>
                  <a:spcPts val="100"/>
                </a:spcBef>
              </a:pPr>
              <a:r>
                <a:rPr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〇長野県児童虐待・ＤＶ２４時間ホットライン　☎</a:t>
              </a:r>
              <a:r>
                <a:rPr lang="en-US" altLang="ja-JP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026-219-2413</a:t>
              </a:r>
            </a:p>
            <a:p>
              <a:pPr marL="12700" marR="5080" indent="408940">
                <a:lnSpc>
                  <a:spcPts val="1700"/>
                </a:lnSpc>
                <a:spcBef>
                  <a:spcPts val="100"/>
                </a:spcBef>
              </a:pPr>
              <a:r>
                <a:rPr lang="ja-JP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〇</a:t>
              </a:r>
              <a:r>
                <a:rPr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長野県女性相談センター　☎</a:t>
              </a:r>
              <a:r>
                <a:rPr lang="en-US" altLang="ja-JP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026-235-5710</a:t>
              </a:r>
              <a:r>
                <a:rPr lang="ja-JP" altLang="en-US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　月～金</a:t>
              </a:r>
              <a:r>
                <a:rPr lang="en-US" altLang="ja-JP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8</a:t>
              </a:r>
              <a:r>
                <a:rPr lang="ja-JP" altLang="en-US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：</a:t>
              </a:r>
              <a:r>
                <a:rPr lang="en-US" altLang="ja-JP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30</a:t>
              </a:r>
              <a:r>
                <a:rPr lang="ja-JP" altLang="en-US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～</a:t>
              </a:r>
              <a:r>
                <a:rPr lang="en-US" altLang="ja-JP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17</a:t>
              </a:r>
              <a:r>
                <a:rPr lang="ja-JP" altLang="en-US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：</a:t>
              </a:r>
              <a:r>
                <a:rPr lang="en-US" altLang="ja-JP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15</a:t>
              </a:r>
              <a:endPara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"/>
              </a:endParaRPr>
            </a:p>
            <a:p>
              <a:pPr marL="12700" marR="5080" indent="408940">
                <a:lnSpc>
                  <a:spcPts val="1700"/>
                </a:lnSpc>
                <a:spcBef>
                  <a:spcPts val="100"/>
                </a:spcBef>
              </a:pPr>
              <a:r>
                <a:rPr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〇あいとぴあ（長野県男女共同参画センター）</a:t>
              </a:r>
              <a:endPara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icrosoft JhengHei"/>
              </a:endParaRPr>
            </a:p>
            <a:p>
              <a:pPr marL="12700" marR="5080" indent="408940">
                <a:lnSpc>
                  <a:spcPts val="1700"/>
                </a:lnSpc>
                <a:spcBef>
                  <a:spcPts val="100"/>
                </a:spcBef>
              </a:pPr>
              <a:r>
                <a:rPr lang="en-US" altLang="ja-JP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 </a:t>
              </a:r>
              <a:r>
                <a:rPr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 ☎</a:t>
              </a:r>
              <a:r>
                <a:rPr lang="en-US" altLang="ja-JP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0266-22-8822</a:t>
              </a:r>
              <a:r>
                <a:rPr lang="ja-JP" altLang="en-US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　火～土</a:t>
              </a:r>
              <a:r>
                <a:rPr lang="en-US" altLang="ja-JP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9:00</a:t>
              </a:r>
              <a:r>
                <a:rPr lang="ja-JP" altLang="en-US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～</a:t>
              </a:r>
              <a:r>
                <a:rPr lang="en-US" altLang="ja-JP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12:00</a:t>
              </a:r>
              <a:r>
                <a:rPr lang="ja-JP" altLang="en-US" b="1" dirty="0" err="1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、</a:t>
              </a:r>
              <a:r>
                <a:rPr lang="en-US" altLang="ja-JP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13:00</a:t>
              </a:r>
              <a:r>
                <a:rPr lang="ja-JP" altLang="en-US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～</a:t>
              </a:r>
              <a:r>
                <a:rPr lang="en-US" altLang="ja-JP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16:30</a:t>
              </a:r>
              <a:r>
                <a:rPr lang="en-US" altLang="ja-JP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 </a:t>
              </a:r>
            </a:p>
            <a:p>
              <a:pPr marL="12700" marR="5080" indent="408940">
                <a:lnSpc>
                  <a:spcPts val="1700"/>
                </a:lnSpc>
                <a:spcBef>
                  <a:spcPts val="100"/>
                </a:spcBef>
              </a:pPr>
              <a:r>
                <a:rPr lang="ja-JP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〇</a:t>
              </a:r>
              <a:r>
                <a:rPr lang="ja-JP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ＤＶ</a:t>
              </a:r>
              <a:r>
                <a:rPr lang="zh-TW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相談</a:t>
              </a:r>
              <a:r>
                <a:rPr lang="zh-TW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＋</a:t>
              </a:r>
              <a:r>
                <a:rPr lang="ja-JP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（プラス）</a:t>
              </a:r>
              <a:r>
                <a:rPr lang="zh-TW" altLang="en-US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（</a:t>
              </a:r>
              <a:r>
                <a:rPr lang="zh-TW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内閣府</a:t>
              </a:r>
              <a:r>
                <a:rPr lang="zh-TW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）</a:t>
              </a:r>
              <a:r>
                <a:rPr lang="ja-JP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　</a:t>
              </a:r>
              <a:r>
                <a:rPr lang="ja-JP" altLang="en-US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icrosoft JhengHei"/>
                </a:rPr>
                <a:t>☎</a:t>
              </a:r>
              <a:r>
                <a:rPr lang="en-US" altLang="zh-TW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0120-279-889</a:t>
              </a:r>
              <a:r>
                <a:rPr lang="ja-JP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　</a:t>
              </a:r>
              <a:r>
                <a:rPr lang="en-US" altLang="zh-TW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24</a:t>
              </a:r>
              <a:r>
                <a:rPr lang="zh-TW" altLang="en-US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時間</a:t>
              </a:r>
              <a:endParaRPr lang="en-US" altLang="zh-TW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endParaRPr>
            </a:p>
          </p:txBody>
        </p:sp>
        <p:sp>
          <p:nvSpPr>
            <p:cNvPr id="11" name="object 2"/>
            <p:cNvSpPr txBox="1"/>
            <p:nvPr/>
          </p:nvSpPr>
          <p:spPr>
            <a:xfrm>
              <a:off x="2286000" y="7165454"/>
              <a:ext cx="5832837" cy="37567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408940">
                <a:lnSpc>
                  <a:spcPts val="1200"/>
                </a:lnSpc>
                <a:spcBef>
                  <a:spcPts val="100"/>
                </a:spcBef>
              </a:pPr>
              <a:r>
                <a:rPr lang="en-US" altLang="ja-JP" sz="12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※</a:t>
              </a:r>
              <a:r>
                <a:rPr lang="ja-JP" altLang="en-US" sz="12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相談は無料です。秘密は守られます。</a:t>
              </a:r>
              <a:endParaRPr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endParaRPr>
            </a:p>
            <a:p>
              <a:pPr marL="12700" marR="5080" indent="408940">
                <a:lnSpc>
                  <a:spcPts val="1200"/>
                </a:lnSpc>
                <a:spcBef>
                  <a:spcPts val="100"/>
                </a:spcBef>
              </a:pPr>
              <a:r>
                <a:rPr lang="en-US" altLang="ja-JP" sz="12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※</a:t>
              </a:r>
              <a:r>
                <a:rPr lang="ja-JP" altLang="en-US" sz="12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受付時間は状況により変更される場合があります。ご了承ください。</a:t>
              </a:r>
              <a:endParaRPr lang="en-US" altLang="ja-JP" sz="1200" b="1" dirty="0" smtClean="0">
                <a:latin typeface="Microsoft JhengHei"/>
                <a:cs typeface="Microsoft JhengHei"/>
              </a:endParaRPr>
            </a:p>
          </p:txBody>
        </p:sp>
      </p:grpSp>
      <p:sp>
        <p:nvSpPr>
          <p:cNvPr id="12" name="object 25"/>
          <p:cNvSpPr/>
          <p:nvPr/>
        </p:nvSpPr>
        <p:spPr>
          <a:xfrm>
            <a:off x="381001" y="5460510"/>
            <a:ext cx="7005756" cy="1268835"/>
          </a:xfrm>
          <a:custGeom>
            <a:avLst/>
            <a:gdLst/>
            <a:ahLst/>
            <a:cxnLst/>
            <a:rect l="l" t="t" r="r" b="b"/>
            <a:pathLst>
              <a:path w="6899275" h="1335404">
                <a:moveTo>
                  <a:pt x="6899249" y="1234008"/>
                </a:moveTo>
                <a:lnTo>
                  <a:pt x="6865571" y="1293856"/>
                </a:lnTo>
                <a:lnTo>
                  <a:pt x="6827789" y="1315791"/>
                </a:lnTo>
                <a:lnTo>
                  <a:pt x="6779881" y="1330175"/>
                </a:lnTo>
                <a:lnTo>
                  <a:pt x="6724726" y="1335341"/>
                </a:lnTo>
                <a:lnTo>
                  <a:pt x="174523" y="1335341"/>
                </a:lnTo>
                <a:lnTo>
                  <a:pt x="119358" y="1330175"/>
                </a:lnTo>
                <a:lnTo>
                  <a:pt x="71449" y="1315791"/>
                </a:lnTo>
                <a:lnTo>
                  <a:pt x="33671" y="1293856"/>
                </a:lnTo>
                <a:lnTo>
                  <a:pt x="0" y="1234008"/>
                </a:lnTo>
                <a:lnTo>
                  <a:pt x="0" y="101358"/>
                </a:lnTo>
                <a:lnTo>
                  <a:pt x="33671" y="41501"/>
                </a:lnTo>
                <a:lnTo>
                  <a:pt x="71449" y="19559"/>
                </a:lnTo>
                <a:lnTo>
                  <a:pt x="119358" y="5168"/>
                </a:lnTo>
                <a:lnTo>
                  <a:pt x="174523" y="0"/>
                </a:lnTo>
                <a:lnTo>
                  <a:pt x="6724726" y="0"/>
                </a:lnTo>
                <a:lnTo>
                  <a:pt x="6779881" y="5168"/>
                </a:lnTo>
                <a:lnTo>
                  <a:pt x="6827789" y="19559"/>
                </a:lnTo>
                <a:lnTo>
                  <a:pt x="6865571" y="41501"/>
                </a:lnTo>
                <a:lnTo>
                  <a:pt x="6899249" y="101358"/>
                </a:lnTo>
                <a:lnTo>
                  <a:pt x="6899249" y="123400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2"/>
          <p:cNvSpPr txBox="1"/>
          <p:nvPr/>
        </p:nvSpPr>
        <p:spPr>
          <a:xfrm>
            <a:off x="10287" y="2338102"/>
            <a:ext cx="7635338" cy="12849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8940">
              <a:spcBef>
                <a:spcPts val="100"/>
              </a:spcBef>
            </a:pPr>
            <a:r>
              <a:rPr lang="ja-JP" altLang="en-US" sz="2700" b="1" dirty="0" smtClean="0">
                <a:solidFill>
                  <a:srgbClr val="5F2987"/>
                </a:solidFill>
                <a:latin typeface="Microsoft JhengHei"/>
                <a:cs typeface="Microsoft JhengHei"/>
              </a:rPr>
              <a:t>●避難所・避難先では、性暴力</a:t>
            </a:r>
            <a:r>
              <a:rPr lang="ja-JP" altLang="en-US" sz="2700" b="1" dirty="0">
                <a:solidFill>
                  <a:srgbClr val="5F2987"/>
                </a:solidFill>
                <a:latin typeface="Microsoft JhengHei"/>
                <a:cs typeface="Microsoft JhengHei"/>
              </a:rPr>
              <a:t>、ＤＶなどが</a:t>
            </a:r>
            <a:endParaRPr lang="en-US" altLang="ja-JP" sz="2700" b="1" dirty="0">
              <a:solidFill>
                <a:srgbClr val="5F2987"/>
              </a:solidFill>
              <a:latin typeface="Microsoft JhengHei"/>
              <a:cs typeface="Microsoft JhengHei"/>
            </a:endParaRPr>
          </a:p>
          <a:p>
            <a:pPr marL="12700" marR="5080" indent="408940">
              <a:spcBef>
                <a:spcPts val="100"/>
              </a:spcBef>
            </a:pPr>
            <a:r>
              <a:rPr lang="ja-JP" altLang="en-US" sz="2700" b="1" dirty="0" smtClean="0">
                <a:solidFill>
                  <a:srgbClr val="5F2987"/>
                </a:solidFill>
                <a:latin typeface="Microsoft JhengHei"/>
                <a:cs typeface="Microsoft JhengHei"/>
              </a:rPr>
              <a:t>　発生するリスクが高まります。</a:t>
            </a:r>
            <a:endParaRPr lang="en-US" altLang="ja-JP" sz="2700" b="1" dirty="0" smtClean="0">
              <a:solidFill>
                <a:srgbClr val="5F2987"/>
              </a:solidFill>
              <a:latin typeface="Microsoft JhengHei"/>
              <a:cs typeface="Microsoft JhengHei"/>
            </a:endParaRPr>
          </a:p>
          <a:p>
            <a:pPr marL="12700" marR="5080" indent="408940">
              <a:spcBef>
                <a:spcPts val="100"/>
              </a:spcBef>
            </a:pPr>
            <a:r>
              <a:rPr lang="ja-JP" altLang="en-US" sz="2700" b="1" dirty="0" smtClean="0">
                <a:solidFill>
                  <a:srgbClr val="5F2987"/>
                </a:solidFill>
                <a:latin typeface="Microsoft JhengHei"/>
                <a:cs typeface="Microsoft JhengHei"/>
              </a:rPr>
              <a:t>●性的な嫌がらせなどの言動も性暴力です。</a:t>
            </a:r>
            <a:endParaRPr lang="ja-JP" altLang="en-US" sz="2800" b="1" dirty="0" smtClean="0">
              <a:solidFill>
                <a:srgbClr val="5F2987"/>
              </a:solidFill>
              <a:latin typeface="Microsoft JhengHei"/>
              <a:cs typeface="Microsoft JhengHei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6143" y="5530850"/>
            <a:ext cx="742625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00" b="1" dirty="0" smtClean="0">
                <a:solidFill>
                  <a:srgbClr val="5F298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＊</a:t>
            </a:r>
            <a:r>
              <a:rPr lang="ja-JP" altLang="en-US" sz="2300" b="1" dirty="0">
                <a:solidFill>
                  <a:srgbClr val="5F298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周囲の</a:t>
            </a:r>
            <a:r>
              <a:rPr lang="ja-JP" altLang="en-US" sz="2300" b="1" dirty="0" smtClean="0">
                <a:solidFill>
                  <a:srgbClr val="5F298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皆さんの目と支えも頼りとなります。</a:t>
            </a:r>
            <a:endParaRPr lang="en-US" altLang="ja-JP" sz="2300" b="1" dirty="0" smtClean="0">
              <a:solidFill>
                <a:srgbClr val="5F2987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icrosoft JhengHei"/>
            </a:endParaRPr>
          </a:p>
          <a:p>
            <a:r>
              <a:rPr lang="ja-JP" altLang="en-US" sz="2300" b="1" dirty="0" smtClean="0">
                <a:solidFill>
                  <a:srgbClr val="5F298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＊見ない</a:t>
            </a:r>
            <a:r>
              <a:rPr lang="ja-JP" altLang="en-US" sz="2300" b="1" dirty="0">
                <a:solidFill>
                  <a:srgbClr val="5F298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ふり、知らないふりをせず、　</a:t>
            </a:r>
            <a:r>
              <a:rPr lang="ja-JP" altLang="en-US" sz="2300" b="1" dirty="0" smtClean="0">
                <a:solidFill>
                  <a:srgbClr val="5F298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助け合いましょう。</a:t>
            </a:r>
            <a:endParaRPr lang="en-US" altLang="ja-JP" sz="2300" b="1" dirty="0" smtClean="0">
              <a:solidFill>
                <a:srgbClr val="5F2987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icrosoft JhengHei"/>
            </a:endParaRPr>
          </a:p>
          <a:p>
            <a:r>
              <a:rPr lang="ja-JP" altLang="en-US" sz="2300" b="1" dirty="0" smtClean="0">
                <a:solidFill>
                  <a:srgbClr val="5F298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rPr>
              <a:t>＊ストレスをためず、不安な気持ちも声に出しましょう</a:t>
            </a:r>
            <a:r>
              <a:rPr lang="ja-JP" altLang="en-US" sz="2300" b="1" dirty="0" smtClean="0">
                <a:solidFill>
                  <a:srgbClr val="5F2987"/>
                </a:solidFill>
                <a:latin typeface="Microsoft JhengHei"/>
                <a:cs typeface="Microsoft JhengHei"/>
              </a:rPr>
              <a:t>。</a:t>
            </a:r>
            <a:endParaRPr kumimoji="1" lang="ja-JP" altLang="en-US" sz="2300" dirty="0">
              <a:solidFill>
                <a:srgbClr val="5F2987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6100" y="10462831"/>
            <a:ext cx="7820469" cy="435288"/>
          </a:xfrm>
          <a:prstGeom prst="rect">
            <a:avLst/>
          </a:prstGeom>
          <a:blipFill dpi="0" rotWithShape="1">
            <a:blip r:embed="rId3">
              <a:alphaModFix amt="78000"/>
            </a:blip>
            <a:srcRect/>
            <a:tile tx="0" ty="0" sx="100000" sy="100000" flip="none" algn="tl"/>
          </a:blipFill>
          <a:ln>
            <a:noFill/>
          </a:ln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://www.gender.go.jp/img/slider/top_oshidashi_32.pn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2" t="50719" r="25687" b="14166"/>
          <a:stretch/>
        </p:blipFill>
        <p:spPr bwMode="auto">
          <a:xfrm>
            <a:off x="4648200" y="425450"/>
            <a:ext cx="2738559" cy="1571989"/>
          </a:xfrm>
          <a:prstGeom prst="rect">
            <a:avLst/>
          </a:prstGeom>
          <a:noFill/>
          <a:effectLst>
            <a:outerShdw blurRad="152400" dist="76200" dir="54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グループ化 16"/>
          <p:cNvGrpSpPr/>
          <p:nvPr/>
        </p:nvGrpSpPr>
        <p:grpSpPr>
          <a:xfrm>
            <a:off x="-50574" y="9887739"/>
            <a:ext cx="8707238" cy="443711"/>
            <a:chOff x="-50574" y="9865587"/>
            <a:chExt cx="8707238" cy="443711"/>
          </a:xfrm>
        </p:grpSpPr>
        <p:sp>
          <p:nvSpPr>
            <p:cNvPr id="19" name="object 2"/>
            <p:cNvSpPr txBox="1"/>
            <p:nvPr/>
          </p:nvSpPr>
          <p:spPr>
            <a:xfrm>
              <a:off x="-50574" y="9880976"/>
              <a:ext cx="3784374" cy="4283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408940"/>
              <a:r>
                <a:rPr lang="ja-JP" altLang="en-US" sz="13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こ</a:t>
              </a:r>
              <a:r>
                <a:rPr lang="ja-JP" altLang="en-US" sz="13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の</a:t>
              </a:r>
              <a:r>
                <a:rPr lang="ja-JP" altLang="en-US" sz="13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情報に関する</a:t>
              </a:r>
              <a:r>
                <a:rPr lang="ja-JP" altLang="en-US" sz="13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お問い合わせ</a:t>
              </a:r>
              <a:endParaRPr lang="en-US" altLang="ja-JP" sz="13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endParaRPr>
            </a:p>
            <a:p>
              <a:pPr marL="12700" marR="5080" indent="408940"/>
              <a:r>
                <a:rPr lang="ja-JP" altLang="en-US" sz="14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長野県 県民文化部 人権</a:t>
              </a:r>
              <a:r>
                <a:rPr lang="ja-JP" altLang="en-US" sz="1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・男女共同参画課</a:t>
              </a:r>
              <a:endParaRPr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icrosoft JhengHei"/>
              </a:endParaRPr>
            </a:p>
          </p:txBody>
        </p:sp>
        <p:sp>
          <p:nvSpPr>
            <p:cNvPr id="20" name="object 2"/>
            <p:cNvSpPr txBox="1"/>
            <p:nvPr/>
          </p:nvSpPr>
          <p:spPr>
            <a:xfrm>
              <a:off x="3378294" y="9865587"/>
              <a:ext cx="5278370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408940"/>
              <a:r>
                <a:rPr lang="ja-JP" altLang="en-US" sz="14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☎ </a:t>
              </a:r>
              <a:r>
                <a:rPr lang="en-US" altLang="ja-JP" sz="14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026-235-7102</a:t>
              </a:r>
              <a:r>
                <a:rPr lang="ja-JP" altLang="en-US" sz="14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　</a:t>
              </a:r>
              <a:r>
                <a:rPr lang="ja-JP" altLang="en-US" sz="14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　</a:t>
              </a:r>
              <a:r>
                <a:rPr lang="en-US" altLang="ja-JP" sz="14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FAX 026-235-7389</a:t>
              </a:r>
            </a:p>
            <a:p>
              <a:pPr marL="12700" marR="5080" indent="408940"/>
              <a:r>
                <a:rPr lang="en-US" altLang="ja-JP" sz="13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icrosoft JhengHei"/>
                </a:rPr>
                <a:t>https://www.pref.nagano.lg.jp/kurashi/jinkendanjo/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21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312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Microsoft JhengHei</vt:lpstr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性暴力被害防止（ブランク）-1_cs3県南豪雨</dc:title>
  <dc:creator>杉浦 哲夫（男女局・総務課）</dc:creator>
  <cp:lastModifiedBy>Administrator</cp:lastModifiedBy>
  <cp:revision>72</cp:revision>
  <cp:lastPrinted>2020-10-09T00:53:47Z</cp:lastPrinted>
  <dcterms:created xsi:type="dcterms:W3CDTF">2020-08-11T02:46:05Z</dcterms:created>
  <dcterms:modified xsi:type="dcterms:W3CDTF">2020-10-09T00:56:37Z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2020-07-09T00:00:00Z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2020-08-11T00:00:00Z</vt:filetime>
  </property>
</Properties>
</file>